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58"/>
  </p:notesMasterIdLst>
  <p:sldIdLst>
    <p:sldId id="282" r:id="rId2"/>
    <p:sldId id="299" r:id="rId3"/>
    <p:sldId id="320" r:id="rId4"/>
    <p:sldId id="322" r:id="rId5"/>
    <p:sldId id="323" r:id="rId6"/>
    <p:sldId id="317" r:id="rId7"/>
    <p:sldId id="318" r:id="rId8"/>
    <p:sldId id="319" r:id="rId9"/>
    <p:sldId id="324" r:id="rId10"/>
    <p:sldId id="325" r:id="rId11"/>
    <p:sldId id="326" r:id="rId12"/>
    <p:sldId id="327" r:id="rId13"/>
    <p:sldId id="328" r:id="rId14"/>
    <p:sldId id="333" r:id="rId15"/>
    <p:sldId id="269" r:id="rId16"/>
    <p:sldId id="305" r:id="rId17"/>
    <p:sldId id="329" r:id="rId18"/>
    <p:sldId id="306" r:id="rId19"/>
    <p:sldId id="307" r:id="rId20"/>
    <p:sldId id="321" r:id="rId21"/>
    <p:sldId id="309" r:id="rId22"/>
    <p:sldId id="310" r:id="rId23"/>
    <p:sldId id="311" r:id="rId24"/>
    <p:sldId id="312" r:id="rId25"/>
    <p:sldId id="313" r:id="rId26"/>
    <p:sldId id="314" r:id="rId27"/>
    <p:sldId id="315" r:id="rId28"/>
    <p:sldId id="278" r:id="rId29"/>
    <p:sldId id="277" r:id="rId30"/>
    <p:sldId id="276" r:id="rId31"/>
    <p:sldId id="316" r:id="rId32"/>
    <p:sldId id="275" r:id="rId33"/>
    <p:sldId id="264" r:id="rId34"/>
    <p:sldId id="268" r:id="rId35"/>
    <p:sldId id="266" r:id="rId36"/>
    <p:sldId id="332" r:id="rId37"/>
    <p:sldId id="331" r:id="rId38"/>
    <p:sldId id="267" r:id="rId39"/>
    <p:sldId id="330" r:id="rId40"/>
    <p:sldId id="256" r:id="rId41"/>
    <p:sldId id="257" r:id="rId42"/>
    <p:sldId id="263" r:id="rId43"/>
    <p:sldId id="258" r:id="rId44"/>
    <p:sldId id="259" r:id="rId45"/>
    <p:sldId id="260" r:id="rId46"/>
    <p:sldId id="270" r:id="rId47"/>
    <p:sldId id="271" r:id="rId48"/>
    <p:sldId id="272" r:id="rId49"/>
    <p:sldId id="273" r:id="rId50"/>
    <p:sldId id="290" r:id="rId51"/>
    <p:sldId id="291" r:id="rId52"/>
    <p:sldId id="292" r:id="rId53"/>
    <p:sldId id="294" r:id="rId54"/>
    <p:sldId id="293" r:id="rId55"/>
    <p:sldId id="295" r:id="rId56"/>
    <p:sldId id="288" r:id="rId57"/>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04BC"/>
    <a:srgbClr val="CC0000"/>
    <a:srgbClr val="DE6487"/>
    <a:srgbClr val="FFFFCC"/>
    <a:srgbClr val="CC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89673" autoAdjust="0"/>
  </p:normalViewPr>
  <p:slideViewPr>
    <p:cSldViewPr>
      <p:cViewPr>
        <p:scale>
          <a:sx n="90" d="100"/>
          <a:sy n="90" d="100"/>
        </p:scale>
        <p:origin x="-122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mn-cs"/>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cs typeface="+mn-cs"/>
              </a:defRPr>
            </a:lvl1pPr>
          </a:lstStyle>
          <a:p>
            <a:pPr>
              <a:defRPr/>
            </a:pPr>
            <a:fld id="{E86D4BA8-0790-4EEE-8B1D-17805342D893}" type="datetimeFigureOut">
              <a:rPr lang="ru-RU"/>
              <a:pPr>
                <a:defRPr/>
              </a:pPr>
              <a:t>22.08.2014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cs typeface="+mn-cs"/>
              </a:defRPr>
            </a:lvl1pPr>
          </a:lstStyle>
          <a:p>
            <a:pPr>
              <a:defRPr/>
            </a:pP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cs typeface="+mn-cs"/>
              </a:defRPr>
            </a:lvl1pPr>
          </a:lstStyle>
          <a:p>
            <a:pPr>
              <a:defRPr/>
            </a:pPr>
            <a:fld id="{0AECA0BE-ED93-4AD0-AE23-CA2E993D71F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ru-RU" smtClean="0">
                <a:cs typeface="Arial" charset="0"/>
              </a:rPr>
              <a:t>1</a:t>
            </a: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e-BY"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ru-RU" smtClean="0">
                <a:cs typeface="Arial" charset="0"/>
              </a:rPr>
              <a:t>1</a:t>
            </a:r>
          </a:p>
        </p:txBody>
      </p:sp>
      <p:sp>
        <p:nvSpPr>
          <p:cNvPr id="38914" name="Rectangle 2"/>
          <p:cNvSpPr txBox="1">
            <a:spLocks noGrp="1" noChangeArrowheads="1"/>
          </p:cNvSpPr>
          <p:nvPr/>
        </p:nvSpPr>
        <p:spPr bwMode="auto">
          <a:xfrm>
            <a:off x="0" y="0"/>
            <a:ext cx="2946400" cy="496888"/>
          </a:xfrm>
          <a:prstGeom prst="rect">
            <a:avLst/>
          </a:prstGeom>
          <a:noFill/>
          <a:ln w="9525">
            <a:noFill/>
            <a:miter lim="800000"/>
            <a:headEnd/>
            <a:tailEnd/>
          </a:ln>
        </p:spPr>
        <p:txBody>
          <a:bodyPr/>
          <a:lstStyle/>
          <a:p>
            <a:r>
              <a:rPr lang="ru-RU" sz="1200"/>
              <a:t>1</a:t>
            </a: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e-BY"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ru-RU" smtClean="0">
                <a:cs typeface="Arial" charset="0"/>
              </a:rPr>
              <a:t>1</a:t>
            </a: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e-BY"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ru-RU" smtClean="0">
                <a:cs typeface="Arial" charset="0"/>
              </a:rPr>
              <a:t>1</a:t>
            </a: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e-BY"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ru-RU" smtClean="0">
                <a:cs typeface="Arial" charset="0"/>
              </a:rPr>
              <a:t>1</a:t>
            </a: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e-BY"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ru-RU" smtClean="0">
                <a:cs typeface="Arial" charset="0"/>
              </a:rPr>
              <a:t>1</a:t>
            </a:r>
          </a:p>
        </p:txBody>
      </p:sp>
      <p:sp>
        <p:nvSpPr>
          <p:cNvPr id="50178" name="Rectangle 2"/>
          <p:cNvSpPr txBox="1">
            <a:spLocks noGrp="1" noChangeArrowheads="1"/>
          </p:cNvSpPr>
          <p:nvPr/>
        </p:nvSpPr>
        <p:spPr bwMode="auto">
          <a:xfrm>
            <a:off x="0" y="0"/>
            <a:ext cx="2946400" cy="496888"/>
          </a:xfrm>
          <a:prstGeom prst="rect">
            <a:avLst/>
          </a:prstGeom>
          <a:noFill/>
          <a:ln w="9525">
            <a:noFill/>
            <a:miter lim="800000"/>
            <a:headEnd/>
            <a:tailEnd/>
          </a:ln>
        </p:spPr>
        <p:txBody>
          <a:bodyPr/>
          <a:lstStyle/>
          <a:p>
            <a:r>
              <a:rPr lang="ru-RU" sz="1200"/>
              <a:t>1</a:t>
            </a: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e-BY"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ru-RU" smtClean="0">
                <a:cs typeface="Arial" charset="0"/>
              </a:rPr>
              <a:t>1</a:t>
            </a:r>
          </a:p>
        </p:txBody>
      </p:sp>
      <p:sp>
        <p:nvSpPr>
          <p:cNvPr id="52226" name="Rectangle 2"/>
          <p:cNvSpPr txBox="1">
            <a:spLocks noGrp="1" noChangeArrowheads="1"/>
          </p:cNvSpPr>
          <p:nvPr/>
        </p:nvSpPr>
        <p:spPr bwMode="auto">
          <a:xfrm>
            <a:off x="0" y="0"/>
            <a:ext cx="2946400" cy="496888"/>
          </a:xfrm>
          <a:prstGeom prst="rect">
            <a:avLst/>
          </a:prstGeom>
          <a:noFill/>
          <a:ln w="9525">
            <a:noFill/>
            <a:miter lim="800000"/>
            <a:headEnd/>
            <a:tailEnd/>
          </a:ln>
        </p:spPr>
        <p:txBody>
          <a:bodyPr/>
          <a:lstStyle/>
          <a:p>
            <a:r>
              <a:rPr lang="ru-RU" sz="1200"/>
              <a:t>1</a:t>
            </a: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e-BY"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p:spPr>
      </p:sp>
      <p:sp>
        <p:nvSpPr>
          <p:cNvPr id="116739"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p:spPr>
      </p:sp>
      <p:sp>
        <p:nvSpPr>
          <p:cNvPr id="118787"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p:spPr>
      </p:sp>
      <p:sp>
        <p:nvSpPr>
          <p:cNvPr id="121859"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p:spPr>
      </p:sp>
      <p:sp>
        <p:nvSpPr>
          <p:cNvPr id="123907"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p:spPr>
      </p:sp>
      <p:sp>
        <p:nvSpPr>
          <p:cNvPr id="124931"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p:spPr>
      </p:sp>
      <p:sp>
        <p:nvSpPr>
          <p:cNvPr id="125955"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p:spPr>
      </p:sp>
      <p:sp>
        <p:nvSpPr>
          <p:cNvPr id="128003"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p:spPr>
      </p:sp>
      <p:sp>
        <p:nvSpPr>
          <p:cNvPr id="131075"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p:spPr>
      </p:sp>
      <p:sp>
        <p:nvSpPr>
          <p:cNvPr id="132099"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endParaRPr lang="be-BY"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ru-RU">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ru-RU">
                  <a:cs typeface="+mn-cs"/>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ru-RU">
                  <a:cs typeface="+mn-cs"/>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ru-RU">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ru-RU">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ru-RU">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cs typeface="+mn-cs"/>
              </a:endParaRPr>
            </a:p>
          </p:txBody>
        </p:sp>
      </p:grpSp>
      <p:sp>
        <p:nvSpPr>
          <p:cNvPr id="26636" name="Rectangle 12"/>
          <p:cNvSpPr>
            <a:spLocks noGrp="1" noChangeArrowheads="1"/>
          </p:cNvSpPr>
          <p:nvPr>
            <p:ph type="ctrTitle"/>
          </p:nvPr>
        </p:nvSpPr>
        <p:spPr>
          <a:xfrm>
            <a:off x="990600" y="1676400"/>
            <a:ext cx="7772400" cy="1462088"/>
          </a:xfrm>
        </p:spPr>
        <p:txBody>
          <a:bodyPr/>
          <a:lstStyle>
            <a:lvl1pPr>
              <a:defRPr/>
            </a:lvl1pPr>
          </a:lstStyle>
          <a:p>
            <a:r>
              <a:rPr lang="ru-RU"/>
              <a:t>Образец заголовка</a:t>
            </a:r>
          </a:p>
        </p:txBody>
      </p:sp>
      <p:sp>
        <p:nvSpPr>
          <p:cNvPr id="266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ru-RU"/>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ru-RU"/>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9DE926EA-E57F-4FEF-8EE3-1FEA18CB7EB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527BE966-0B58-4DDF-990B-C2DA19C776A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04050" y="214313"/>
            <a:ext cx="1951038" cy="5918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50938" y="214313"/>
            <a:ext cx="5700712" cy="5918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AE8C8A11-5B70-487F-9296-50AC02F4D5B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A1146F23-A2D1-4791-920D-1C41B521DBF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FFBD1053-6347-49BD-8B98-326003D4B49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F37921E7-9B03-400A-ADE7-0EFFD37CF2D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A666F054-E4D7-4F79-91A6-4EC17CC0C5D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pPr>
              <a:defRPr/>
            </a:pPr>
            <a:fld id="{6FEA39F9-C9CC-4AA9-96C7-AEE65C5087C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pPr>
              <a:defRPr/>
            </a:pPr>
            <a:fld id="{78DE8B95-14DE-43D5-91A4-91CD28A0DFA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9E32BC98-9DA4-438F-8B8C-7F0AC8A69B9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7073DCFC-0543-4799-B725-AAB3AF62AA8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ru-RU" sz="2400">
              <a:cs typeface="+mn-cs"/>
            </a:endParaRPr>
          </a:p>
        </p:txBody>
      </p:sp>
      <p:sp>
        <p:nvSpPr>
          <p:cNvPr id="2560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ru-RU" sz="2400">
              <a:cs typeface="+mn-cs"/>
            </a:endParaRPr>
          </a:p>
        </p:txBody>
      </p:sp>
      <p:sp>
        <p:nvSpPr>
          <p:cNvPr id="2560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ru-RU" sz="2400">
              <a:cs typeface="+mn-cs"/>
            </a:endParaRPr>
          </a:p>
        </p:txBody>
      </p:sp>
      <p:sp>
        <p:nvSpPr>
          <p:cNvPr id="2560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ru-RU" sz="2400">
              <a:cs typeface="+mn-cs"/>
            </a:endParaRPr>
          </a:p>
        </p:txBody>
      </p:sp>
      <p:sp>
        <p:nvSpPr>
          <p:cNvPr id="2560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ru-RU" sz="2400">
              <a:cs typeface="+mn-cs"/>
            </a:endParaRPr>
          </a:p>
        </p:txBody>
      </p:sp>
      <p:sp>
        <p:nvSpPr>
          <p:cNvPr id="2560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ru-RU" sz="2400">
              <a:cs typeface="+mn-cs"/>
            </a:endParaRPr>
          </a:p>
        </p:txBody>
      </p:sp>
      <p:sp>
        <p:nvSpPr>
          <p:cNvPr id="2560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ru-RU" sz="2400">
              <a:cs typeface="+mn-cs"/>
            </a:endParaRPr>
          </a:p>
        </p:txBody>
      </p:sp>
      <p:sp>
        <p:nvSpPr>
          <p:cNvPr id="35849"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3585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561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cs typeface="+mn-cs"/>
              </a:defRPr>
            </a:lvl1pPr>
          </a:lstStyle>
          <a:p>
            <a:pPr>
              <a:defRPr/>
            </a:pPr>
            <a:endParaRPr lang="ru-RU"/>
          </a:p>
        </p:txBody>
      </p:sp>
      <p:sp>
        <p:nvSpPr>
          <p:cNvPr id="2561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cs typeface="+mn-cs"/>
              </a:defRPr>
            </a:lvl1pPr>
          </a:lstStyle>
          <a:p>
            <a:pPr>
              <a:defRPr/>
            </a:pPr>
            <a:endParaRPr lang="ru-RU"/>
          </a:p>
        </p:txBody>
      </p:sp>
      <p:sp>
        <p:nvSpPr>
          <p:cNvPr id="2561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cs typeface="+mn-cs"/>
              </a:defRPr>
            </a:lvl1pPr>
          </a:lstStyle>
          <a:p>
            <a:pPr>
              <a:defRPr/>
            </a:pPr>
            <a:fld id="{491DCBAE-6E65-4D97-83E0-B1368DC247C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8" r:id="rId1"/>
    <p:sldLayoutId id="2147483667" r:id="rId2"/>
    <p:sldLayoutId id="2147483666"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www.mintorg.gov.by/"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p:cNvPicPr>
            <a:picLocks noChangeAspect="1" noChangeArrowheads="1"/>
          </p:cNvPicPr>
          <p:nvPr/>
        </p:nvPicPr>
        <p:blipFill>
          <a:blip r:embed="rId3"/>
          <a:srcRect/>
          <a:stretch>
            <a:fillRect/>
          </a:stretch>
        </p:blipFill>
        <p:spPr bwMode="auto">
          <a:xfrm>
            <a:off x="3581400" y="762000"/>
            <a:ext cx="2087563" cy="1981200"/>
          </a:xfrm>
          <a:prstGeom prst="rect">
            <a:avLst/>
          </a:prstGeom>
          <a:noFill/>
          <a:ln w="9525">
            <a:noFill/>
            <a:miter lim="800000"/>
            <a:headEnd/>
            <a:tailEnd/>
          </a:ln>
        </p:spPr>
      </p:pic>
      <p:pic>
        <p:nvPicPr>
          <p:cNvPr id="14338" name="Picture 8"/>
          <p:cNvPicPr>
            <a:picLocks noChangeAspect="1" noChangeArrowheads="1"/>
          </p:cNvPicPr>
          <p:nvPr/>
        </p:nvPicPr>
        <p:blipFill>
          <a:blip r:embed="rId4"/>
          <a:srcRect/>
          <a:stretch>
            <a:fillRect/>
          </a:stretch>
        </p:blipFill>
        <p:spPr bwMode="auto">
          <a:xfrm>
            <a:off x="381000" y="152400"/>
            <a:ext cx="8382000" cy="647700"/>
          </a:xfrm>
          <a:prstGeom prst="rect">
            <a:avLst/>
          </a:prstGeom>
          <a:noFill/>
          <a:ln w="9525">
            <a:noFill/>
            <a:miter lim="800000"/>
            <a:headEnd/>
            <a:tailEnd/>
          </a:ln>
        </p:spPr>
      </p:pic>
      <p:sp>
        <p:nvSpPr>
          <p:cNvPr id="14339" name="Rectangle 9"/>
          <p:cNvSpPr>
            <a:spLocks noChangeArrowheads="1"/>
          </p:cNvSpPr>
          <p:nvPr/>
        </p:nvSpPr>
        <p:spPr bwMode="auto">
          <a:xfrm>
            <a:off x="1447800" y="3048000"/>
            <a:ext cx="6553200" cy="1454150"/>
          </a:xfrm>
          <a:prstGeom prst="rect">
            <a:avLst/>
          </a:prstGeom>
          <a:noFill/>
          <a:ln w="22225">
            <a:solidFill>
              <a:srgbClr val="0000FF"/>
            </a:solidFill>
            <a:miter lim="800000"/>
            <a:headEnd/>
            <a:tailEnd/>
          </a:ln>
        </p:spPr>
        <p:txBody>
          <a:bodyPr>
            <a:spAutoFit/>
          </a:bodyPr>
          <a:lstStyle/>
          <a:p>
            <a:pPr algn="ctr"/>
            <a:r>
              <a:rPr lang="ru-RU" sz="4400" b="1">
                <a:solidFill>
                  <a:srgbClr val="CC0000"/>
                </a:solidFill>
                <a:latin typeface="Script MT Bold" pitchFamily="66" charset="0"/>
              </a:rPr>
              <a:t>О деятельности</a:t>
            </a:r>
          </a:p>
          <a:p>
            <a:pPr algn="ctr"/>
            <a:r>
              <a:rPr lang="ru-RU" sz="4400" b="1">
                <a:solidFill>
                  <a:srgbClr val="CC0000"/>
                </a:solidFill>
                <a:latin typeface="Script MT Bold" pitchFamily="66" charset="0"/>
              </a:rPr>
              <a:t> интернет-магазинов</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a:xfrm>
            <a:off x="1143000" y="1066800"/>
            <a:ext cx="7793038" cy="1462088"/>
          </a:xfrm>
        </p:spPr>
        <p:txBody>
          <a:bodyPr/>
          <a:lstStyle/>
          <a:p>
            <a:pPr algn="just"/>
            <a:r>
              <a:rPr lang="ru-RU" sz="3000" b="1" smtClean="0">
                <a:solidFill>
                  <a:srgbClr val="FF0000"/>
                </a:solidFill>
                <a:latin typeface="Times New Roman" pitchFamily="18" charset="0"/>
                <a:cs typeface="Times New Roman" pitchFamily="18" charset="0"/>
              </a:rPr>
              <a:t>Правила продажи товаров при осуществлении розничной торговли по образцам, </a:t>
            </a:r>
            <a:r>
              <a:rPr lang="ru-RU" sz="2400" b="1" smtClean="0">
                <a:solidFill>
                  <a:srgbClr val="FF0000"/>
                </a:solidFill>
                <a:latin typeface="Times New Roman" pitchFamily="18" charset="0"/>
                <a:cs typeface="Times New Roman" pitchFamily="18" charset="0"/>
              </a:rPr>
              <a:t>утвержденные постановлением Совета Министров Республики Беларусь от 15 января 2009 г. №31 </a:t>
            </a:r>
          </a:p>
        </p:txBody>
      </p:sp>
      <p:sp>
        <p:nvSpPr>
          <p:cNvPr id="3" name="Содержимое 2"/>
          <p:cNvSpPr>
            <a:spLocks noGrp="1"/>
          </p:cNvSpPr>
          <p:nvPr>
            <p:ph idx="1"/>
          </p:nvPr>
        </p:nvSpPr>
        <p:spPr>
          <a:xfrm>
            <a:off x="228600" y="2590800"/>
            <a:ext cx="8763000" cy="4114800"/>
          </a:xfrm>
        </p:spPr>
        <p:txBody>
          <a:bodyPr/>
          <a:lstStyle/>
          <a:p>
            <a:pPr marL="0" indent="0" algn="just">
              <a:spcBef>
                <a:spcPts val="0"/>
              </a:spcBef>
              <a:buFont typeface="Wingdings" pitchFamily="2" charset="2"/>
              <a:buNone/>
              <a:defRPr/>
            </a:pPr>
            <a:r>
              <a:rPr lang="ru-RU" sz="2400" b="1" dirty="0" smtClean="0">
                <a:solidFill>
                  <a:srgbClr val="0070C0"/>
                </a:solidFill>
                <a:latin typeface="Times New Roman" pitchFamily="18" charset="0"/>
                <a:cs typeface="Times New Roman" pitchFamily="18" charset="0"/>
              </a:rPr>
              <a:t>С 10 июля 2012 года</a:t>
            </a:r>
            <a:r>
              <a:rPr lang="ru-RU" sz="2400" dirty="0" smtClean="0">
                <a:solidFill>
                  <a:srgbClr val="0070C0"/>
                </a:solidFill>
                <a:latin typeface="Times New Roman" pitchFamily="18" charset="0"/>
                <a:cs typeface="Times New Roman" pitchFamily="18" charset="0"/>
              </a:rPr>
              <a:t> </a:t>
            </a:r>
            <a:r>
              <a:rPr lang="ru-RU" sz="2400" b="1" i="1" dirty="0" smtClean="0">
                <a:solidFill>
                  <a:srgbClr val="0070C0"/>
                </a:solidFill>
                <a:latin typeface="Times New Roman" pitchFamily="18" charset="0"/>
                <a:cs typeface="Times New Roman" pitchFamily="18" charset="0"/>
              </a:rPr>
              <a:t>Правила продажи товаров при осуществлении розничной торговли по образцам</a:t>
            </a:r>
            <a:r>
              <a:rPr lang="ru-RU" sz="2400" dirty="0" smtClean="0">
                <a:latin typeface="Times New Roman" pitchFamily="18" charset="0"/>
                <a:cs typeface="Times New Roman" pitchFamily="18" charset="0"/>
              </a:rPr>
              <a:t>, дополнены требованиями:</a:t>
            </a:r>
          </a:p>
          <a:p>
            <a:pPr marL="0" indent="0" algn="just">
              <a:spcBef>
                <a:spcPts val="0"/>
              </a:spcBef>
              <a:defRPr/>
            </a:pPr>
            <a:r>
              <a:rPr lang="ru-RU" sz="2600" b="1" dirty="0" smtClean="0">
                <a:latin typeface="Times New Roman" pitchFamily="18" charset="0"/>
                <a:cs typeface="Times New Roman" pitchFamily="18" charset="0"/>
              </a:rPr>
              <a:t>на сайте </a:t>
            </a:r>
            <a:r>
              <a:rPr lang="ru-RU" sz="2600" b="1" dirty="0" err="1" smtClean="0">
                <a:latin typeface="Times New Roman" pitchFamily="18" charset="0"/>
                <a:cs typeface="Times New Roman" pitchFamily="18" charset="0"/>
              </a:rPr>
              <a:t>интернет-магазина</a:t>
            </a:r>
            <a:r>
              <a:rPr lang="ru-RU" sz="2600" b="1"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должна размещаться информация о документах, подтверждающих факт приобретения товара, которые продавец обязан выдавать покупателю вместе с товаром, образцы таких документов и порядок их оформления;</a:t>
            </a:r>
          </a:p>
          <a:p>
            <a:pPr marL="0" indent="0" algn="just">
              <a:spcBef>
                <a:spcPts val="0"/>
              </a:spcBef>
              <a:defRPr/>
            </a:pPr>
            <a:endParaRPr lang="ru-RU" sz="2400" dirty="0" smtClean="0">
              <a:latin typeface="Times New Roman" pitchFamily="18" charset="0"/>
              <a:cs typeface="Times New Roman" pitchFamily="18" charset="0"/>
            </a:endParaRPr>
          </a:p>
          <a:p>
            <a:pPr>
              <a:defRPr/>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1143000" y="1066800"/>
            <a:ext cx="7793038" cy="1462088"/>
          </a:xfrm>
        </p:spPr>
        <p:txBody>
          <a:bodyPr/>
          <a:lstStyle/>
          <a:p>
            <a:pPr algn="just"/>
            <a:r>
              <a:rPr lang="ru-RU" sz="3000" b="1" smtClean="0">
                <a:solidFill>
                  <a:srgbClr val="FF0000"/>
                </a:solidFill>
                <a:latin typeface="Times New Roman" pitchFamily="18" charset="0"/>
                <a:cs typeface="Times New Roman" pitchFamily="18" charset="0"/>
              </a:rPr>
              <a:t>Правила продажи товаров при осуществлении розничной торговли по образцам, </a:t>
            </a:r>
            <a:r>
              <a:rPr lang="ru-RU" sz="2400" b="1" smtClean="0">
                <a:solidFill>
                  <a:srgbClr val="FF0000"/>
                </a:solidFill>
                <a:latin typeface="Times New Roman" pitchFamily="18" charset="0"/>
                <a:cs typeface="Times New Roman" pitchFamily="18" charset="0"/>
              </a:rPr>
              <a:t>утвержденные постановлением Совета Министров Республики Беларусь от 15 января 2009 г. №31 </a:t>
            </a:r>
          </a:p>
        </p:txBody>
      </p:sp>
      <p:sp>
        <p:nvSpPr>
          <p:cNvPr id="3" name="Содержимое 2"/>
          <p:cNvSpPr>
            <a:spLocks noGrp="1"/>
          </p:cNvSpPr>
          <p:nvPr>
            <p:ph idx="1"/>
          </p:nvPr>
        </p:nvSpPr>
        <p:spPr>
          <a:xfrm>
            <a:off x="228600" y="2362200"/>
            <a:ext cx="8763000" cy="4114800"/>
          </a:xfrm>
        </p:spPr>
        <p:txBody>
          <a:bodyPr/>
          <a:lstStyle/>
          <a:p>
            <a:pPr marL="0" indent="0" algn="just">
              <a:spcBef>
                <a:spcPts val="0"/>
              </a:spcBef>
              <a:buFont typeface="Wingdings" pitchFamily="2" charset="2"/>
              <a:buNone/>
              <a:defRPr/>
            </a:pPr>
            <a:r>
              <a:rPr lang="ru-RU" sz="2400" b="1" dirty="0" smtClean="0">
                <a:solidFill>
                  <a:srgbClr val="0070C0"/>
                </a:solidFill>
                <a:latin typeface="Times New Roman" pitchFamily="18" charset="0"/>
                <a:cs typeface="Times New Roman" pitchFamily="18" charset="0"/>
              </a:rPr>
              <a:t>С 10 июля 2012 года</a:t>
            </a:r>
            <a:r>
              <a:rPr lang="ru-RU" sz="2400" dirty="0" smtClean="0">
                <a:solidFill>
                  <a:srgbClr val="0070C0"/>
                </a:solidFill>
                <a:latin typeface="Times New Roman" pitchFamily="18" charset="0"/>
                <a:cs typeface="Times New Roman" pitchFamily="18" charset="0"/>
              </a:rPr>
              <a:t> </a:t>
            </a:r>
            <a:r>
              <a:rPr lang="ru-RU" sz="2400" b="1" i="1" dirty="0" smtClean="0">
                <a:solidFill>
                  <a:srgbClr val="0070C0"/>
                </a:solidFill>
                <a:latin typeface="Times New Roman" pitchFamily="18" charset="0"/>
                <a:cs typeface="Times New Roman" pitchFamily="18" charset="0"/>
              </a:rPr>
              <a:t>Правила продажи товаров при осуществлении розничной торговли по образцам</a:t>
            </a:r>
            <a:r>
              <a:rPr lang="ru-RU" sz="2400" dirty="0" smtClean="0">
                <a:latin typeface="Times New Roman" pitchFamily="18" charset="0"/>
                <a:cs typeface="Times New Roman" pitchFamily="18" charset="0"/>
              </a:rPr>
              <a:t>, дополнены требованиями:</a:t>
            </a:r>
          </a:p>
          <a:p>
            <a:pPr marL="0" indent="0" algn="just">
              <a:spcBef>
                <a:spcPts val="0"/>
              </a:spcBef>
              <a:defRPr/>
            </a:pPr>
            <a:r>
              <a:rPr lang="ru-RU" sz="2200" dirty="0" smtClean="0">
                <a:latin typeface="Times New Roman" pitchFamily="18" charset="0"/>
                <a:cs typeface="Times New Roman" pitchFamily="18" charset="0"/>
              </a:rPr>
              <a:t>при торговле через интернет-магазин продавец обязан предоставить покупателям возможность расчета за товар путем дистанционного перечисления денежных средств (посредством АИС "Расчет", мобильного и </a:t>
            </a:r>
            <a:r>
              <a:rPr lang="ru-RU" sz="2200" dirty="0" err="1" smtClean="0">
                <a:latin typeface="Times New Roman" pitchFamily="18" charset="0"/>
                <a:cs typeface="Times New Roman" pitchFamily="18" charset="0"/>
              </a:rPr>
              <a:t>интернет-банкинга</a:t>
            </a:r>
            <a:r>
              <a:rPr lang="ru-RU" sz="2200" dirty="0" smtClean="0">
                <a:latin typeface="Times New Roman" pitchFamily="18" charset="0"/>
                <a:cs typeface="Times New Roman" pitchFamily="18" charset="0"/>
              </a:rPr>
              <a:t>, с использованием банковских пластиковых карточек, через кассы банков и объектов почтовой связи, наложенным платежом при доставке товаров по почте, посредством иных платежей, которые обеспечивают поступление средств за оплату товара на расчетный счет продавца).</a:t>
            </a:r>
          </a:p>
          <a:p>
            <a:pPr marL="0" indent="0" algn="just">
              <a:spcBef>
                <a:spcPts val="0"/>
              </a:spcBef>
              <a:defRPr/>
            </a:pPr>
            <a:endParaRPr lang="ru-RU" sz="2400" dirty="0" smtClean="0">
              <a:latin typeface="Times New Roman" pitchFamily="18" charset="0"/>
              <a:cs typeface="Times New Roman" pitchFamily="18" charset="0"/>
            </a:endParaRPr>
          </a:p>
          <a:p>
            <a:pPr>
              <a:defRPr/>
            </a:pPr>
            <a:endParaRPr lang="ru-RU" dirty="0"/>
          </a:p>
        </p:txBody>
      </p:sp>
      <p:pic>
        <p:nvPicPr>
          <p:cNvPr id="24579" name="Picture 10"/>
          <p:cNvPicPr>
            <a:picLocks noChangeAspect="1" noChangeArrowheads="1"/>
          </p:cNvPicPr>
          <p:nvPr/>
        </p:nvPicPr>
        <p:blipFill>
          <a:blip r:embed="rId3"/>
          <a:srcRect t="68900"/>
          <a:stretch>
            <a:fillRect/>
          </a:stretch>
        </p:blipFill>
        <p:spPr bwMode="auto">
          <a:xfrm>
            <a:off x="4724400" y="5978525"/>
            <a:ext cx="4267200" cy="663575"/>
          </a:xfrm>
          <a:prstGeom prst="rect">
            <a:avLst/>
          </a:prstGeom>
          <a:noFill/>
          <a:ln w="34925">
            <a:solidFill>
              <a:srgbClr val="0000FF"/>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1143000" y="914400"/>
            <a:ext cx="7793038" cy="1462088"/>
          </a:xfrm>
        </p:spPr>
        <p:txBody>
          <a:bodyPr/>
          <a:lstStyle/>
          <a:p>
            <a:pPr algn="just"/>
            <a:r>
              <a:rPr lang="ru-RU" sz="3000" b="1" smtClean="0">
                <a:solidFill>
                  <a:srgbClr val="FF0000"/>
                </a:solidFill>
                <a:latin typeface="Times New Roman" pitchFamily="18" charset="0"/>
                <a:cs typeface="Times New Roman" pitchFamily="18" charset="0"/>
              </a:rPr>
              <a:t>Правила продажи товаров при осуществлении розничной торговли по образцам, </a:t>
            </a:r>
            <a:r>
              <a:rPr lang="ru-RU" sz="2400" b="1" smtClean="0">
                <a:solidFill>
                  <a:srgbClr val="FF0000"/>
                </a:solidFill>
                <a:latin typeface="Times New Roman" pitchFamily="18" charset="0"/>
                <a:cs typeface="Times New Roman" pitchFamily="18" charset="0"/>
              </a:rPr>
              <a:t>утвержденные постановлением Совета Министров Республики Беларусь от 15 января 2009 г. №31 </a:t>
            </a:r>
          </a:p>
        </p:txBody>
      </p:sp>
      <p:sp>
        <p:nvSpPr>
          <p:cNvPr id="3" name="Содержимое 2"/>
          <p:cNvSpPr>
            <a:spLocks noGrp="1"/>
          </p:cNvSpPr>
          <p:nvPr>
            <p:ph idx="1"/>
          </p:nvPr>
        </p:nvSpPr>
        <p:spPr>
          <a:xfrm>
            <a:off x="228600" y="2209800"/>
            <a:ext cx="8763000" cy="4114800"/>
          </a:xfrm>
        </p:spPr>
        <p:txBody>
          <a:bodyPr/>
          <a:lstStyle/>
          <a:p>
            <a:pPr marL="0" indent="0" algn="just">
              <a:spcBef>
                <a:spcPts val="0"/>
              </a:spcBef>
              <a:buFont typeface="Wingdings" pitchFamily="2" charset="2"/>
              <a:buNone/>
              <a:defRPr/>
            </a:pPr>
            <a:r>
              <a:rPr lang="ru-RU" sz="2400" b="1" i="1" dirty="0" smtClean="0">
                <a:solidFill>
                  <a:srgbClr val="0070C0"/>
                </a:solidFill>
                <a:latin typeface="Times New Roman" pitchFamily="18" charset="0"/>
                <a:cs typeface="Times New Roman" pitchFamily="18" charset="0"/>
              </a:rPr>
              <a:t>С 6 августа 2014 года в</a:t>
            </a:r>
            <a:r>
              <a:rPr lang="ru-RU" sz="2400" dirty="0" smtClean="0">
                <a:solidFill>
                  <a:srgbClr val="0070C0"/>
                </a:solidFill>
                <a:latin typeface="Times New Roman" pitchFamily="18" charset="0"/>
                <a:cs typeface="Times New Roman" pitchFamily="18" charset="0"/>
              </a:rPr>
              <a:t> </a:t>
            </a:r>
            <a:r>
              <a:rPr lang="ru-RU" sz="2400" b="1" i="1" dirty="0" smtClean="0">
                <a:solidFill>
                  <a:srgbClr val="0070C0"/>
                </a:solidFill>
                <a:latin typeface="Times New Roman" pitchFamily="18" charset="0"/>
                <a:cs typeface="Times New Roman" pitchFamily="18" charset="0"/>
              </a:rPr>
              <a:t>Правилах продажи товаров при осуществлении розничной торговли по образцам</a:t>
            </a:r>
            <a:r>
              <a:rPr lang="ru-RU" sz="2400"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уточнено, какие</a:t>
            </a:r>
            <a:r>
              <a:rPr lang="ru-RU" sz="24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меры должны принимать собственники </a:t>
            </a:r>
            <a:r>
              <a:rPr lang="ru-RU" sz="2200" dirty="0" smtClean="0">
                <a:latin typeface="Times New Roman" pitchFamily="18" charset="0"/>
                <a:cs typeface="Times New Roman" pitchFamily="18" charset="0"/>
              </a:rPr>
              <a:t>(владельцы) </a:t>
            </a:r>
            <a:r>
              <a:rPr lang="ru-RU" sz="2200" b="1" dirty="0" smtClean="0">
                <a:latin typeface="Times New Roman" pitchFamily="18" charset="0"/>
                <a:cs typeface="Times New Roman" pitchFamily="18" charset="0"/>
              </a:rPr>
              <a:t>информационных ресурсов</a:t>
            </a:r>
            <a:r>
              <a:rPr lang="ru-RU" sz="2200" dirty="0" smtClean="0">
                <a:latin typeface="Times New Roman" pitchFamily="18" charset="0"/>
                <a:cs typeface="Times New Roman" pitchFamily="18" charset="0"/>
              </a:rPr>
              <a:t>, на которых размещаются </a:t>
            </a:r>
            <a:r>
              <a:rPr lang="ru-RU" sz="2200" dirty="0" err="1" smtClean="0">
                <a:latin typeface="Times New Roman" pitchFamily="18" charset="0"/>
                <a:cs typeface="Times New Roman" pitchFamily="18" charset="0"/>
              </a:rPr>
              <a:t>интернет-магазины</a:t>
            </a:r>
            <a:r>
              <a:rPr lang="ru-RU" sz="2200" dirty="0" smtClean="0">
                <a:latin typeface="Times New Roman" pitchFamily="18" charset="0"/>
                <a:cs typeface="Times New Roman" pitchFamily="18" charset="0"/>
              </a:rPr>
              <a:t>, по соблюдению продавцами требований законодательства о защите прав потребителей:</a:t>
            </a:r>
          </a:p>
          <a:p>
            <a:pPr algn="just">
              <a:defRPr/>
            </a:pPr>
            <a:r>
              <a:rPr lang="ru-RU" sz="2200" dirty="0" smtClean="0">
                <a:latin typeface="Times New Roman" pitchFamily="18" charset="0"/>
                <a:cs typeface="Times New Roman" pitchFamily="18" charset="0"/>
              </a:rPr>
              <a:t>предоставлять покупателям информацию о продавце (наименование и место нахождения организации, фамилия, имя, отчество индивидуального предпринимателя, сведения о государственной регистрации организации, индивидуального предпринимателя);</a:t>
            </a:r>
          </a:p>
          <a:p>
            <a:pPr algn="just">
              <a:defRPr/>
            </a:pPr>
            <a:r>
              <a:rPr lang="ru-RU" sz="2200" dirty="0" smtClean="0">
                <a:latin typeface="Times New Roman" pitchFamily="18" charset="0"/>
                <a:cs typeface="Times New Roman" pitchFamily="18" charset="0"/>
              </a:rPr>
              <a:t>фиксировать факт обращения покупателя и передавать продавцу претензии покупателей в случае необоснованного отказа продавца принимать такие претензии;</a:t>
            </a:r>
          </a:p>
          <a:p>
            <a:pPr marL="0" indent="0" algn="just">
              <a:spcBef>
                <a:spcPts val="0"/>
              </a:spcBef>
              <a:defRPr/>
            </a:pPr>
            <a:endParaRPr lang="ru-RU" sz="2400" dirty="0" smtClean="0">
              <a:latin typeface="Times New Roman" pitchFamily="18" charset="0"/>
              <a:cs typeface="Times New Roman" pitchFamily="18" charset="0"/>
            </a:endParaRPr>
          </a:p>
          <a:p>
            <a:pPr>
              <a:defRPr/>
            </a:pP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a:off x="1143000" y="914400"/>
            <a:ext cx="7793038" cy="1462088"/>
          </a:xfrm>
        </p:spPr>
        <p:txBody>
          <a:bodyPr/>
          <a:lstStyle/>
          <a:p>
            <a:pPr algn="just"/>
            <a:r>
              <a:rPr lang="ru-RU" sz="3000" b="1" smtClean="0">
                <a:solidFill>
                  <a:srgbClr val="FF0000"/>
                </a:solidFill>
                <a:latin typeface="Times New Roman" pitchFamily="18" charset="0"/>
                <a:cs typeface="Times New Roman" pitchFamily="18" charset="0"/>
              </a:rPr>
              <a:t>Правила продажи товаров при осуществлении розничной торговли по образцам, </a:t>
            </a:r>
            <a:r>
              <a:rPr lang="ru-RU" sz="2400" b="1" smtClean="0">
                <a:solidFill>
                  <a:srgbClr val="FF0000"/>
                </a:solidFill>
                <a:latin typeface="Times New Roman" pitchFamily="18" charset="0"/>
                <a:cs typeface="Times New Roman" pitchFamily="18" charset="0"/>
              </a:rPr>
              <a:t>утвержденные постановлением Совета Министров Республики Беларусь от 15 января 2009 г. №31 </a:t>
            </a:r>
          </a:p>
        </p:txBody>
      </p:sp>
      <p:sp>
        <p:nvSpPr>
          <p:cNvPr id="3" name="Содержимое 2"/>
          <p:cNvSpPr>
            <a:spLocks noGrp="1"/>
          </p:cNvSpPr>
          <p:nvPr>
            <p:ph idx="1"/>
          </p:nvPr>
        </p:nvSpPr>
        <p:spPr>
          <a:xfrm>
            <a:off x="228600" y="2209800"/>
            <a:ext cx="8763000" cy="4114800"/>
          </a:xfrm>
        </p:spPr>
        <p:txBody>
          <a:bodyPr/>
          <a:lstStyle/>
          <a:p>
            <a:pPr marL="0" indent="0" algn="just">
              <a:spcBef>
                <a:spcPts val="0"/>
              </a:spcBef>
              <a:buFont typeface="Wingdings" pitchFamily="2" charset="2"/>
              <a:buNone/>
              <a:defRPr/>
            </a:pPr>
            <a:r>
              <a:rPr lang="ru-RU" sz="2400" b="1" i="1" dirty="0" smtClean="0">
                <a:solidFill>
                  <a:srgbClr val="0070C0"/>
                </a:solidFill>
                <a:latin typeface="Times New Roman" pitchFamily="18" charset="0"/>
                <a:cs typeface="Times New Roman" pitchFamily="18" charset="0"/>
              </a:rPr>
              <a:t>С 6 августа 2014 года в</a:t>
            </a:r>
            <a:r>
              <a:rPr lang="ru-RU" sz="2400" dirty="0" smtClean="0">
                <a:solidFill>
                  <a:srgbClr val="0070C0"/>
                </a:solidFill>
                <a:latin typeface="Times New Roman" pitchFamily="18" charset="0"/>
                <a:cs typeface="Times New Roman" pitchFamily="18" charset="0"/>
              </a:rPr>
              <a:t> </a:t>
            </a:r>
            <a:r>
              <a:rPr lang="ru-RU" sz="2400" b="1" i="1" dirty="0" smtClean="0">
                <a:solidFill>
                  <a:srgbClr val="0070C0"/>
                </a:solidFill>
                <a:latin typeface="Times New Roman" pitchFamily="18" charset="0"/>
                <a:cs typeface="Times New Roman" pitchFamily="18" charset="0"/>
              </a:rPr>
              <a:t>Правилах продажи товаров при осуществлении розничной торговли по образцам</a:t>
            </a:r>
            <a:r>
              <a:rPr lang="ru-RU" sz="2400"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уточнено, какие</a:t>
            </a:r>
            <a:r>
              <a:rPr lang="ru-RU" sz="24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меры должны принимать собственники </a:t>
            </a:r>
            <a:r>
              <a:rPr lang="ru-RU" sz="2200" dirty="0" smtClean="0">
                <a:latin typeface="Times New Roman" pitchFamily="18" charset="0"/>
                <a:cs typeface="Times New Roman" pitchFamily="18" charset="0"/>
              </a:rPr>
              <a:t>(владельцы) </a:t>
            </a:r>
            <a:r>
              <a:rPr lang="ru-RU" sz="2200" b="1" dirty="0" smtClean="0">
                <a:latin typeface="Times New Roman" pitchFamily="18" charset="0"/>
                <a:cs typeface="Times New Roman" pitchFamily="18" charset="0"/>
              </a:rPr>
              <a:t>информационных ресурсов</a:t>
            </a:r>
            <a:r>
              <a:rPr lang="ru-RU" sz="2200" dirty="0" smtClean="0">
                <a:latin typeface="Times New Roman" pitchFamily="18" charset="0"/>
                <a:cs typeface="Times New Roman" pitchFamily="18" charset="0"/>
              </a:rPr>
              <a:t>, на которых размещаются </a:t>
            </a:r>
            <a:r>
              <a:rPr lang="ru-RU" sz="2200" dirty="0" err="1" smtClean="0">
                <a:latin typeface="Times New Roman" pitchFamily="18" charset="0"/>
                <a:cs typeface="Times New Roman" pitchFamily="18" charset="0"/>
              </a:rPr>
              <a:t>интернет-магазины</a:t>
            </a:r>
            <a:r>
              <a:rPr lang="ru-RU" sz="2200" dirty="0" smtClean="0">
                <a:latin typeface="Times New Roman" pitchFamily="18" charset="0"/>
                <a:cs typeface="Times New Roman" pitchFamily="18" charset="0"/>
              </a:rPr>
              <a:t>, по соблюдению продавцами требований законодательства о защите прав потребителей:</a:t>
            </a:r>
          </a:p>
          <a:p>
            <a:pPr algn="just">
              <a:defRPr/>
            </a:pPr>
            <a:r>
              <a:rPr lang="ru-RU" sz="2200" dirty="0" smtClean="0">
                <a:latin typeface="Times New Roman" pitchFamily="18" charset="0"/>
                <a:cs typeface="Times New Roman" pitchFamily="18" charset="0"/>
              </a:rPr>
              <a:t>включать в договор с продавцом (владельцем </a:t>
            </a:r>
            <a:r>
              <a:rPr lang="ru-RU" sz="2200" dirty="0" err="1" smtClean="0">
                <a:latin typeface="Times New Roman" pitchFamily="18" charset="0"/>
                <a:cs typeface="Times New Roman" pitchFamily="18" charset="0"/>
              </a:rPr>
              <a:t>интернет-магазина</a:t>
            </a:r>
            <a:r>
              <a:rPr lang="ru-RU" sz="2200" dirty="0" smtClean="0">
                <a:latin typeface="Times New Roman" pitchFamily="18" charset="0"/>
                <a:cs typeface="Times New Roman" pitchFamily="18" charset="0"/>
              </a:rPr>
              <a:t>) существенное условие о расторжении договора по письменному представлению уполномоченного контролирующего (надзорного) органа в случае неоднократного (два и более раза в течение 12 месяцев подряд) нарушения продавцом законодательства о защите прав потребителей или правил продажи товаров.</a:t>
            </a:r>
            <a:r>
              <a:rPr lang="ru-RU" sz="2200" b="1" dirty="0" smtClean="0"/>
              <a:t> </a:t>
            </a:r>
            <a:endParaRPr lang="ru-RU" sz="2200" dirty="0" smtClean="0"/>
          </a:p>
          <a:p>
            <a:pPr marL="0" indent="0" algn="just">
              <a:spcBef>
                <a:spcPts val="0"/>
              </a:spcBef>
              <a:defRPr/>
            </a:pPr>
            <a:endParaRPr lang="ru-RU" sz="2400" dirty="0" smtClean="0">
              <a:latin typeface="Times New Roman" pitchFamily="18" charset="0"/>
              <a:cs typeface="Times New Roman" pitchFamily="18" charset="0"/>
            </a:endParaRPr>
          </a:p>
          <a:p>
            <a:pPr>
              <a:defRPr/>
            </a:pP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a:xfrm>
            <a:off x="1143000" y="914400"/>
            <a:ext cx="7793038" cy="1462088"/>
          </a:xfrm>
        </p:spPr>
        <p:txBody>
          <a:bodyPr/>
          <a:lstStyle/>
          <a:p>
            <a:pPr algn="just"/>
            <a:r>
              <a:rPr lang="ru-RU" sz="3000" b="1" smtClean="0">
                <a:solidFill>
                  <a:srgbClr val="FF0000"/>
                </a:solidFill>
                <a:latin typeface="Times New Roman" pitchFamily="18" charset="0"/>
                <a:cs typeface="Times New Roman" pitchFamily="18" charset="0"/>
              </a:rPr>
              <a:t>Правила продажи товаров при осуществлении розничной торговли по образцам, </a:t>
            </a:r>
            <a:r>
              <a:rPr lang="ru-RU" sz="2400" b="1" smtClean="0">
                <a:solidFill>
                  <a:srgbClr val="FF0000"/>
                </a:solidFill>
                <a:latin typeface="Times New Roman" pitchFamily="18" charset="0"/>
                <a:cs typeface="Times New Roman" pitchFamily="18" charset="0"/>
              </a:rPr>
              <a:t>утвержденные постановлением Совета Министров Республики Беларусь от 15 января 2009 г. №31 </a:t>
            </a:r>
          </a:p>
        </p:txBody>
      </p:sp>
      <p:sp>
        <p:nvSpPr>
          <p:cNvPr id="3" name="Содержимое 2"/>
          <p:cNvSpPr>
            <a:spLocks noGrp="1"/>
          </p:cNvSpPr>
          <p:nvPr>
            <p:ph idx="1"/>
          </p:nvPr>
        </p:nvSpPr>
        <p:spPr>
          <a:xfrm>
            <a:off x="228600" y="2209800"/>
            <a:ext cx="8763000" cy="4114800"/>
          </a:xfrm>
        </p:spPr>
        <p:txBody>
          <a:bodyPr/>
          <a:lstStyle/>
          <a:p>
            <a:pPr marL="0" indent="0" algn="just">
              <a:spcBef>
                <a:spcPts val="0"/>
              </a:spcBef>
              <a:buFont typeface="Wingdings" pitchFamily="2" charset="2"/>
              <a:buNone/>
              <a:defRPr/>
            </a:pPr>
            <a:r>
              <a:rPr lang="ru-RU" sz="2400" b="1" i="1" dirty="0" smtClean="0">
                <a:solidFill>
                  <a:srgbClr val="0070C0"/>
                </a:solidFill>
                <a:latin typeface="Times New Roman" pitchFamily="18" charset="0"/>
                <a:cs typeface="Times New Roman" pitchFamily="18" charset="0"/>
              </a:rPr>
              <a:t>С 29 августа 2009 года </a:t>
            </a:r>
            <a:r>
              <a:rPr lang="ru-RU" sz="2800" b="1" i="1" u="sng" dirty="0" smtClean="0">
                <a:solidFill>
                  <a:srgbClr val="0070C0"/>
                </a:solidFill>
                <a:latin typeface="Times New Roman" pitchFamily="18" charset="0"/>
                <a:cs typeface="Times New Roman" pitchFamily="18" charset="0"/>
              </a:rPr>
              <a:t>не допускается продажа </a:t>
            </a:r>
            <a:r>
              <a:rPr lang="ru-RU" sz="2400" b="1" i="1" dirty="0" smtClean="0">
                <a:solidFill>
                  <a:srgbClr val="0070C0"/>
                </a:solidFill>
                <a:latin typeface="Times New Roman" pitchFamily="18" charset="0"/>
                <a:cs typeface="Times New Roman" pitchFamily="18" charset="0"/>
              </a:rPr>
              <a:t>по образцам без (вне) торгового объекта:</a:t>
            </a:r>
          </a:p>
          <a:p>
            <a:pPr>
              <a:lnSpc>
                <a:spcPct val="90000"/>
              </a:lnSpc>
              <a:defRPr/>
            </a:pPr>
            <a:r>
              <a:rPr lang="ru-RU" sz="2200" dirty="0" smtClean="0">
                <a:latin typeface="Times New Roman" pitchFamily="18" charset="0"/>
                <a:cs typeface="Times New Roman" pitchFamily="18" charset="0"/>
              </a:rPr>
              <a:t>ювелирных и других бытовых изделий, сусального золота и сусального серебра, драгоценных камней;</a:t>
            </a:r>
          </a:p>
          <a:p>
            <a:pPr>
              <a:lnSpc>
                <a:spcPct val="90000"/>
              </a:lnSpc>
              <a:defRPr/>
            </a:pPr>
            <a:r>
              <a:rPr lang="ru-RU" sz="2200" dirty="0" smtClean="0">
                <a:latin typeface="Times New Roman" pitchFamily="18" charset="0"/>
                <a:cs typeface="Times New Roman" pitchFamily="18" charset="0"/>
              </a:rPr>
              <a:t>пиротехнических изделий;</a:t>
            </a:r>
          </a:p>
          <a:p>
            <a:pPr>
              <a:lnSpc>
                <a:spcPct val="90000"/>
              </a:lnSpc>
              <a:defRPr/>
            </a:pPr>
            <a:r>
              <a:rPr lang="ru-RU" sz="2200" dirty="0" smtClean="0">
                <a:latin typeface="Times New Roman" pitchFamily="18" charset="0"/>
                <a:cs typeface="Times New Roman" pitchFamily="18" charset="0"/>
              </a:rPr>
              <a:t>лекарственных средств;</a:t>
            </a:r>
          </a:p>
          <a:p>
            <a:pPr>
              <a:lnSpc>
                <a:spcPct val="90000"/>
              </a:lnSpc>
              <a:defRPr/>
            </a:pPr>
            <a:r>
              <a:rPr lang="ru-RU" sz="2200" dirty="0" smtClean="0">
                <a:latin typeface="Times New Roman" pitchFamily="18" charset="0"/>
                <a:cs typeface="Times New Roman" pitchFamily="18" charset="0"/>
              </a:rPr>
              <a:t>биологически активных добавок к пище, подлежащих реализации только через аптеки;</a:t>
            </a:r>
          </a:p>
          <a:p>
            <a:pPr>
              <a:lnSpc>
                <a:spcPct val="90000"/>
              </a:lnSpc>
              <a:defRPr/>
            </a:pPr>
            <a:r>
              <a:rPr lang="ru-RU" sz="2200" dirty="0" smtClean="0">
                <a:latin typeface="Times New Roman" pitchFamily="18" charset="0"/>
                <a:cs typeface="Times New Roman" pitchFamily="18" charset="0"/>
              </a:rPr>
              <a:t>ветеринарных средств</a:t>
            </a:r>
          </a:p>
          <a:p>
            <a:pPr>
              <a:lnSpc>
                <a:spcPct val="90000"/>
              </a:lnSpc>
              <a:defRPr/>
            </a:pPr>
            <a:r>
              <a:rPr lang="ru-RU" sz="2200" dirty="0" smtClean="0">
                <a:latin typeface="Times New Roman" pitchFamily="18" charset="0"/>
                <a:cs typeface="Times New Roman" pitchFamily="18" charset="0"/>
              </a:rPr>
              <a:t>оружия и патронов к нему;</a:t>
            </a:r>
            <a:r>
              <a:rPr lang="ru-RU" sz="2000" b="1" i="1" dirty="0" smtClean="0">
                <a:solidFill>
                  <a:srgbClr val="0070C0"/>
                </a:solidFill>
                <a:latin typeface="Times New Roman" pitchFamily="18" charset="0"/>
                <a:cs typeface="Times New Roman" pitchFamily="18" charset="0"/>
              </a:rPr>
              <a:t> </a:t>
            </a:r>
          </a:p>
          <a:p>
            <a:pPr>
              <a:buFont typeface="Wingdings" pitchFamily="2" charset="2"/>
              <a:buNone/>
              <a:defRPr/>
            </a:pPr>
            <a:r>
              <a:rPr lang="ru-RU" sz="2000" b="1" i="1" dirty="0" smtClean="0">
                <a:solidFill>
                  <a:srgbClr val="0070C0"/>
                </a:solidFill>
                <a:latin typeface="Times New Roman" pitchFamily="18" charset="0"/>
                <a:cs typeface="Times New Roman" pitchFamily="18" charset="0"/>
              </a:rPr>
              <a:t> </a:t>
            </a:r>
            <a:r>
              <a:rPr lang="ru-RU" sz="2400" b="1" i="1" dirty="0" smtClean="0">
                <a:solidFill>
                  <a:srgbClr val="0070C0"/>
                </a:solidFill>
                <a:latin typeface="Times New Roman" pitchFamily="18" charset="0"/>
                <a:cs typeface="Times New Roman" pitchFamily="18" charset="0"/>
              </a:rPr>
              <a:t>С 9 июля 2013 года:</a:t>
            </a:r>
            <a:endParaRPr lang="ru-RU" sz="2400" dirty="0" smtClean="0">
              <a:latin typeface="Times New Roman" pitchFamily="18" charset="0"/>
              <a:cs typeface="Times New Roman" pitchFamily="18" charset="0"/>
            </a:endParaRPr>
          </a:p>
          <a:p>
            <a:pPr>
              <a:defRPr/>
            </a:pPr>
            <a:r>
              <a:rPr lang="ru-RU" sz="2200" dirty="0" smtClean="0">
                <a:latin typeface="Times New Roman" pitchFamily="18" charset="0"/>
                <a:cs typeface="Times New Roman" pitchFamily="18" charset="0"/>
              </a:rPr>
              <a:t>специализированной пищевой продукции для питания спортсменов</a:t>
            </a:r>
            <a:endParaRPr lang="ru-RU" sz="2400" b="1" i="1" dirty="0" smtClean="0">
              <a:solidFill>
                <a:srgbClr val="0070C0"/>
              </a:solidFill>
              <a:latin typeface="Times New Roman" pitchFamily="18" charset="0"/>
              <a:cs typeface="Times New Roman" pitchFamily="18" charset="0"/>
            </a:endParaRPr>
          </a:p>
          <a:p>
            <a:pPr>
              <a:defRPr/>
            </a:pPr>
            <a:endParaRPr lang="ru-RU" sz="2400" dirty="0" smtClean="0"/>
          </a:p>
          <a:p>
            <a:pPr marL="0" indent="0" algn="just">
              <a:spcBef>
                <a:spcPts val="0"/>
              </a:spcBef>
              <a:buFont typeface="Wingdings" pitchFamily="2" charset="2"/>
              <a:buChar char="§"/>
              <a:defRPr/>
            </a:pPr>
            <a:endParaRPr lang="ru-RU" sz="2400" b="1" i="1" dirty="0" smtClean="0">
              <a:solidFill>
                <a:srgbClr val="0070C0"/>
              </a:solidFill>
              <a:latin typeface="Times New Roman" pitchFamily="18" charset="0"/>
              <a:cs typeface="Times New Roman" pitchFamily="18" charset="0"/>
            </a:endParaRPr>
          </a:p>
          <a:p>
            <a:pPr marL="0" indent="0" algn="just">
              <a:spcBef>
                <a:spcPts val="0"/>
              </a:spcBef>
              <a:buFont typeface="Wingdings" pitchFamily="2" charset="2"/>
              <a:buNone/>
              <a:defRPr/>
            </a:pPr>
            <a:r>
              <a:rPr lang="ru-RU" sz="2200" b="1" dirty="0" smtClean="0"/>
              <a:t> </a:t>
            </a:r>
            <a:endParaRPr lang="ru-RU" sz="2200" dirty="0" smtClean="0"/>
          </a:p>
          <a:p>
            <a:pPr marL="0" indent="0" algn="just">
              <a:spcBef>
                <a:spcPts val="0"/>
              </a:spcBef>
              <a:defRPr/>
            </a:pPr>
            <a:endParaRPr lang="ru-RU" sz="2400" dirty="0" smtClean="0">
              <a:latin typeface="Times New Roman" pitchFamily="18" charset="0"/>
              <a:cs typeface="Times New Roman" pitchFamily="18" charset="0"/>
            </a:endParaRPr>
          </a:p>
          <a:p>
            <a:pPr>
              <a:defRPr/>
            </a:pP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ChangeArrowheads="1"/>
          </p:cNvSpPr>
          <p:nvPr/>
        </p:nvSpPr>
        <p:spPr bwMode="auto">
          <a:xfrm>
            <a:off x="990600" y="228600"/>
            <a:ext cx="7848600" cy="677863"/>
          </a:xfrm>
          <a:prstGeom prst="rect">
            <a:avLst/>
          </a:prstGeom>
          <a:noFill/>
          <a:ln w="9525">
            <a:noFill/>
            <a:miter lim="800000"/>
            <a:headEnd/>
            <a:tailEnd/>
          </a:ln>
        </p:spPr>
        <p:txBody>
          <a:bodyPr>
            <a:spAutoFit/>
          </a:bodyPr>
          <a:lstStyle/>
          <a:p>
            <a:pPr algn="ctr"/>
            <a:r>
              <a:rPr lang="ru-RU" sz="1900" b="1">
                <a:solidFill>
                  <a:srgbClr val="CC0000"/>
                </a:solidFill>
                <a:latin typeface="Times New Roman" pitchFamily="18" charset="0"/>
                <a:cs typeface="Times New Roman" pitchFamily="18" charset="0"/>
              </a:rPr>
              <a:t>Требования законодательства к информации, предоставляемой потребителю при реализации товаров через интернет-магазин</a:t>
            </a:r>
          </a:p>
        </p:txBody>
      </p:sp>
      <p:sp>
        <p:nvSpPr>
          <p:cNvPr id="12292" name="AutoShape 5"/>
          <p:cNvSpPr>
            <a:spLocks noChangeArrowheads="1"/>
          </p:cNvSpPr>
          <p:nvPr/>
        </p:nvSpPr>
        <p:spPr bwMode="auto">
          <a:xfrm>
            <a:off x="1143000" y="838200"/>
            <a:ext cx="7239000" cy="838200"/>
          </a:xfrm>
          <a:prstGeom prst="roundRect">
            <a:avLst>
              <a:gd name="adj" fmla="val 16667"/>
            </a:avLst>
          </a:prstGeom>
          <a:solidFill>
            <a:schemeClr val="accent2">
              <a:lumMod val="40000"/>
              <a:lumOff val="60000"/>
            </a:schemeClr>
          </a:solidFill>
          <a:ln w="9525">
            <a:solidFill>
              <a:srgbClr val="000000"/>
            </a:solidFill>
            <a:round/>
            <a:headEnd/>
            <a:tailEnd/>
          </a:ln>
        </p:spPr>
        <p:txBody>
          <a:bodyPr/>
          <a:lstStyle/>
          <a:p>
            <a:pPr algn="just">
              <a:defRPr/>
            </a:pPr>
            <a:r>
              <a:rPr lang="ru-RU" sz="1600" b="1" dirty="0">
                <a:solidFill>
                  <a:srgbClr val="0070C0"/>
                </a:solidFill>
                <a:latin typeface="Times New Roman" pitchFamily="18" charset="0"/>
                <a:cs typeface="+mn-cs"/>
              </a:rPr>
              <a:t>До момента заключения договора до сведения потребителя в Глобальной компьютерной сети Интернет доводится следующая информация</a:t>
            </a:r>
            <a:endParaRPr lang="ru-RU" sz="1600" b="1" dirty="0">
              <a:solidFill>
                <a:srgbClr val="0070C0"/>
              </a:solidFill>
              <a:cs typeface="+mn-cs"/>
            </a:endParaRPr>
          </a:p>
        </p:txBody>
      </p:sp>
      <p:sp>
        <p:nvSpPr>
          <p:cNvPr id="28675" name="AutoShape 6"/>
          <p:cNvSpPr>
            <a:spLocks noChangeArrowheads="1"/>
          </p:cNvSpPr>
          <p:nvPr/>
        </p:nvSpPr>
        <p:spPr bwMode="auto">
          <a:xfrm>
            <a:off x="2133600" y="1676400"/>
            <a:ext cx="211138" cy="257175"/>
          </a:xfrm>
          <a:prstGeom prst="downArrow">
            <a:avLst>
              <a:gd name="adj1" fmla="val 50000"/>
              <a:gd name="adj2" fmla="val 30451"/>
            </a:avLst>
          </a:prstGeom>
          <a:solidFill>
            <a:srgbClr val="FFFF00"/>
          </a:solidFill>
          <a:ln w="9525">
            <a:solidFill>
              <a:srgbClr val="000000"/>
            </a:solidFill>
            <a:miter lim="800000"/>
            <a:headEnd/>
            <a:tailEnd/>
          </a:ln>
        </p:spPr>
        <p:txBody>
          <a:bodyPr vert="eaVert"/>
          <a:lstStyle/>
          <a:p>
            <a:endParaRPr lang="be-BY"/>
          </a:p>
        </p:txBody>
      </p:sp>
      <p:sp>
        <p:nvSpPr>
          <p:cNvPr id="28676" name="AutoShape 7"/>
          <p:cNvSpPr>
            <a:spLocks noChangeArrowheads="1"/>
          </p:cNvSpPr>
          <p:nvPr/>
        </p:nvSpPr>
        <p:spPr bwMode="auto">
          <a:xfrm>
            <a:off x="7086600" y="1676400"/>
            <a:ext cx="211138" cy="257175"/>
          </a:xfrm>
          <a:prstGeom prst="downArrow">
            <a:avLst>
              <a:gd name="adj1" fmla="val 50000"/>
              <a:gd name="adj2" fmla="val 30451"/>
            </a:avLst>
          </a:prstGeom>
          <a:solidFill>
            <a:srgbClr val="FFFF00"/>
          </a:solidFill>
          <a:ln w="9525">
            <a:solidFill>
              <a:srgbClr val="000000"/>
            </a:solidFill>
            <a:miter lim="800000"/>
            <a:headEnd/>
            <a:tailEnd/>
          </a:ln>
        </p:spPr>
        <p:txBody>
          <a:bodyPr vert="eaVert"/>
          <a:lstStyle/>
          <a:p>
            <a:endParaRPr lang="be-BY"/>
          </a:p>
        </p:txBody>
      </p:sp>
      <p:sp>
        <p:nvSpPr>
          <p:cNvPr id="12295" name="AutoShape 8"/>
          <p:cNvSpPr>
            <a:spLocks noChangeArrowheads="1"/>
          </p:cNvSpPr>
          <p:nvPr/>
        </p:nvSpPr>
        <p:spPr bwMode="auto">
          <a:xfrm>
            <a:off x="914400" y="1981200"/>
            <a:ext cx="3352800" cy="533400"/>
          </a:xfrm>
          <a:prstGeom prst="roundRect">
            <a:avLst>
              <a:gd name="adj" fmla="val 16667"/>
            </a:avLst>
          </a:prstGeom>
          <a:solidFill>
            <a:schemeClr val="accent2">
              <a:lumMod val="40000"/>
              <a:lumOff val="60000"/>
            </a:schemeClr>
          </a:solidFill>
          <a:ln w="9525">
            <a:solidFill>
              <a:srgbClr val="000000"/>
            </a:solidFill>
            <a:round/>
            <a:headEnd/>
            <a:tailEnd/>
          </a:ln>
        </p:spPr>
        <p:txBody>
          <a:bodyPr/>
          <a:lstStyle/>
          <a:p>
            <a:pPr algn="ctr">
              <a:spcAft>
                <a:spcPts val="1000"/>
              </a:spcAft>
              <a:defRPr/>
            </a:pPr>
            <a:r>
              <a:rPr lang="ru-RU" sz="1600" b="1" u="sng" dirty="0">
                <a:latin typeface="Times New Roman" pitchFamily="18" charset="0"/>
                <a:cs typeface="+mn-cs"/>
              </a:rPr>
              <a:t>На главной странице </a:t>
            </a:r>
            <a:r>
              <a:rPr lang="ru-RU" sz="1600" b="1" u="sng" dirty="0" err="1">
                <a:latin typeface="Times New Roman" pitchFamily="18" charset="0"/>
                <a:cs typeface="+mn-cs"/>
              </a:rPr>
              <a:t>интернет-магазина</a:t>
            </a:r>
            <a:endParaRPr lang="ru-RU" sz="1600" dirty="0">
              <a:cs typeface="+mn-cs"/>
            </a:endParaRPr>
          </a:p>
        </p:txBody>
      </p:sp>
      <p:sp>
        <p:nvSpPr>
          <p:cNvPr id="12296" name="AutoShape 9"/>
          <p:cNvSpPr>
            <a:spLocks noChangeArrowheads="1"/>
          </p:cNvSpPr>
          <p:nvPr/>
        </p:nvSpPr>
        <p:spPr bwMode="auto">
          <a:xfrm>
            <a:off x="5410200" y="1981200"/>
            <a:ext cx="3124200" cy="381000"/>
          </a:xfrm>
          <a:prstGeom prst="roundRect">
            <a:avLst>
              <a:gd name="adj" fmla="val 16667"/>
            </a:avLst>
          </a:prstGeom>
          <a:solidFill>
            <a:schemeClr val="accent2">
              <a:lumMod val="40000"/>
              <a:lumOff val="60000"/>
            </a:schemeClr>
          </a:solidFill>
          <a:ln w="9525">
            <a:solidFill>
              <a:srgbClr val="000000"/>
            </a:solidFill>
            <a:round/>
            <a:headEnd/>
            <a:tailEnd/>
          </a:ln>
        </p:spPr>
        <p:txBody>
          <a:bodyPr/>
          <a:lstStyle/>
          <a:p>
            <a:pPr>
              <a:spcAft>
                <a:spcPts val="1000"/>
              </a:spcAft>
              <a:defRPr/>
            </a:pPr>
            <a:r>
              <a:rPr lang="ru-RU" sz="1600" b="1" u="sng" dirty="0">
                <a:latin typeface="Times New Roman" pitchFamily="18" charset="0"/>
                <a:cs typeface="+mn-cs"/>
              </a:rPr>
              <a:t>На сайте </a:t>
            </a:r>
            <a:r>
              <a:rPr lang="ru-RU" sz="1600" b="1" u="sng" dirty="0" err="1">
                <a:latin typeface="Times New Roman" pitchFamily="18" charset="0"/>
                <a:cs typeface="+mn-cs"/>
              </a:rPr>
              <a:t>интернет-магазина</a:t>
            </a:r>
            <a:endParaRPr lang="ru-RU" sz="1600" dirty="0">
              <a:cs typeface="+mn-cs"/>
            </a:endParaRPr>
          </a:p>
        </p:txBody>
      </p:sp>
      <p:sp>
        <p:nvSpPr>
          <p:cNvPr id="28679" name="AutoShape 10"/>
          <p:cNvSpPr>
            <a:spLocks noChangeArrowheads="1"/>
          </p:cNvSpPr>
          <p:nvPr/>
        </p:nvSpPr>
        <p:spPr bwMode="auto">
          <a:xfrm>
            <a:off x="2209800" y="2514600"/>
            <a:ext cx="228600" cy="350838"/>
          </a:xfrm>
          <a:prstGeom prst="downArrow">
            <a:avLst>
              <a:gd name="adj1" fmla="val 50000"/>
              <a:gd name="adj2" fmla="val 54703"/>
            </a:avLst>
          </a:prstGeom>
          <a:solidFill>
            <a:srgbClr val="FFFF00"/>
          </a:solidFill>
          <a:ln w="9525">
            <a:solidFill>
              <a:srgbClr val="000000"/>
            </a:solidFill>
            <a:miter lim="800000"/>
            <a:headEnd/>
            <a:tailEnd/>
          </a:ln>
        </p:spPr>
        <p:txBody>
          <a:bodyPr vert="eaVert"/>
          <a:lstStyle/>
          <a:p>
            <a:endParaRPr lang="be-BY"/>
          </a:p>
        </p:txBody>
      </p:sp>
      <p:sp>
        <p:nvSpPr>
          <p:cNvPr id="28680" name="AutoShape 11"/>
          <p:cNvSpPr>
            <a:spLocks noChangeArrowheads="1"/>
          </p:cNvSpPr>
          <p:nvPr/>
        </p:nvSpPr>
        <p:spPr bwMode="auto">
          <a:xfrm>
            <a:off x="7086600" y="2362200"/>
            <a:ext cx="228600" cy="350838"/>
          </a:xfrm>
          <a:prstGeom prst="downArrow">
            <a:avLst>
              <a:gd name="adj1" fmla="val 50000"/>
              <a:gd name="adj2" fmla="val 54170"/>
            </a:avLst>
          </a:prstGeom>
          <a:solidFill>
            <a:srgbClr val="FFFF00"/>
          </a:solidFill>
          <a:ln w="9525">
            <a:solidFill>
              <a:srgbClr val="000000"/>
            </a:solidFill>
            <a:miter lim="800000"/>
            <a:headEnd/>
            <a:tailEnd/>
          </a:ln>
        </p:spPr>
        <p:txBody>
          <a:bodyPr vert="eaVert"/>
          <a:lstStyle/>
          <a:p>
            <a:endParaRPr lang="be-BY"/>
          </a:p>
        </p:txBody>
      </p:sp>
      <p:sp>
        <p:nvSpPr>
          <p:cNvPr id="12299" name="Text Box 12"/>
          <p:cNvSpPr txBox="1">
            <a:spLocks noChangeArrowheads="1"/>
          </p:cNvSpPr>
          <p:nvPr/>
        </p:nvSpPr>
        <p:spPr bwMode="auto">
          <a:xfrm>
            <a:off x="228600" y="2895600"/>
            <a:ext cx="4267200" cy="2154238"/>
          </a:xfrm>
          <a:prstGeom prst="rect">
            <a:avLst/>
          </a:prstGeom>
          <a:solidFill>
            <a:schemeClr val="accent2">
              <a:lumMod val="40000"/>
              <a:lumOff val="60000"/>
            </a:schemeClr>
          </a:solidFill>
          <a:ln w="9525">
            <a:solidFill>
              <a:srgbClr val="000000"/>
            </a:solidFill>
            <a:miter lim="800000"/>
            <a:headEnd/>
            <a:tailEnd/>
          </a:ln>
        </p:spPr>
        <p:txBody>
          <a:bodyPr/>
          <a:lstStyle/>
          <a:p>
            <a:pPr marL="0" lvl="1" algn="just">
              <a:spcAft>
                <a:spcPts val="0"/>
              </a:spcAft>
              <a:buFont typeface="Arial" pitchFamily="34" charset="0"/>
              <a:buChar char="•"/>
              <a:defRPr/>
            </a:pPr>
            <a:r>
              <a:rPr lang="ru-RU" sz="1400" b="1" dirty="0">
                <a:latin typeface="Times New Roman" pitchFamily="18" charset="0"/>
                <a:cs typeface="+mn-cs"/>
              </a:rPr>
              <a:t>Наименование, фирменное наименование (ФИО для индивидуальных предпринимателей);</a:t>
            </a:r>
          </a:p>
          <a:p>
            <a:pPr>
              <a:spcAft>
                <a:spcPts val="0"/>
              </a:spcAft>
              <a:buFont typeface="Arial" pitchFamily="34" charset="0"/>
              <a:buChar char="•"/>
              <a:defRPr/>
            </a:pPr>
            <a:r>
              <a:rPr lang="ru-RU" sz="1400" b="1" dirty="0">
                <a:latin typeface="Times New Roman" pitchFamily="18" charset="0"/>
                <a:cs typeface="+mn-cs"/>
              </a:rPr>
              <a:t>Местонахождения продавца (для индивидуальных предпринимателей – место жительства, информацию о </a:t>
            </a:r>
            <a:r>
              <a:rPr lang="ru-RU" sz="1400" b="1" dirty="0" err="1">
                <a:latin typeface="Times New Roman" pitchFamily="18" charset="0"/>
                <a:cs typeface="+mn-cs"/>
              </a:rPr>
              <a:t>гос</a:t>
            </a:r>
            <a:r>
              <a:rPr lang="ru-RU" sz="1400" b="1" dirty="0">
                <a:latin typeface="Times New Roman" pitchFamily="18" charset="0"/>
                <a:cs typeface="+mn-cs"/>
              </a:rPr>
              <a:t>. регистрации и наименовании органа, осуществившего его </a:t>
            </a:r>
            <a:r>
              <a:rPr lang="ru-RU" sz="1400" b="1" dirty="0" err="1">
                <a:latin typeface="Times New Roman" pitchFamily="18" charset="0"/>
                <a:cs typeface="+mn-cs"/>
              </a:rPr>
              <a:t>гос</a:t>
            </a:r>
            <a:r>
              <a:rPr lang="ru-RU" sz="1400" b="1" dirty="0">
                <a:latin typeface="Times New Roman" pitchFamily="18" charset="0"/>
                <a:cs typeface="+mn-cs"/>
              </a:rPr>
              <a:t>. регистрацию);</a:t>
            </a:r>
          </a:p>
          <a:p>
            <a:pPr>
              <a:spcAft>
                <a:spcPts val="0"/>
              </a:spcAft>
              <a:buFont typeface="Arial" pitchFamily="34" charset="0"/>
              <a:buChar char="•"/>
              <a:defRPr/>
            </a:pPr>
            <a:r>
              <a:rPr lang="ru-RU" sz="1400" b="1" dirty="0">
                <a:latin typeface="Times New Roman" pitchFamily="18" charset="0"/>
                <a:cs typeface="+mn-cs"/>
              </a:rPr>
              <a:t>Режим работы;</a:t>
            </a:r>
          </a:p>
          <a:p>
            <a:pPr>
              <a:spcAft>
                <a:spcPts val="0"/>
              </a:spcAft>
              <a:buFont typeface="Arial" pitchFamily="34" charset="0"/>
              <a:buChar char="•"/>
              <a:defRPr/>
            </a:pPr>
            <a:r>
              <a:rPr lang="ru-RU" sz="1400" b="1" dirty="0">
                <a:latin typeface="Times New Roman" pitchFamily="18" charset="0"/>
                <a:cs typeface="+mn-cs"/>
              </a:rPr>
              <a:t>Дата регистрации в Торговом Реестре Республики Беларусь.</a:t>
            </a:r>
            <a:endParaRPr lang="ru-RU" sz="1400" b="1" dirty="0">
              <a:cs typeface="+mn-cs"/>
            </a:endParaRPr>
          </a:p>
        </p:txBody>
      </p:sp>
      <p:sp>
        <p:nvSpPr>
          <p:cNvPr id="12300" name="Text Box 13"/>
          <p:cNvSpPr txBox="1">
            <a:spLocks noChangeArrowheads="1"/>
          </p:cNvSpPr>
          <p:nvPr/>
        </p:nvSpPr>
        <p:spPr bwMode="auto">
          <a:xfrm>
            <a:off x="4572000" y="2743200"/>
            <a:ext cx="4421188" cy="2895600"/>
          </a:xfrm>
          <a:prstGeom prst="rect">
            <a:avLst/>
          </a:prstGeom>
          <a:solidFill>
            <a:schemeClr val="accent2">
              <a:lumMod val="40000"/>
              <a:lumOff val="60000"/>
            </a:schemeClr>
          </a:solidFill>
          <a:ln w="9525">
            <a:solidFill>
              <a:srgbClr val="000000"/>
            </a:solidFill>
            <a:miter lim="800000"/>
            <a:headEnd/>
            <a:tailEnd/>
          </a:ln>
        </p:spPr>
        <p:txBody>
          <a:bodyPr/>
          <a:lstStyle/>
          <a:p>
            <a:pPr marL="0" lvl="1" algn="just">
              <a:buFont typeface="Arial" pitchFamily="34" charset="0"/>
              <a:buChar char="•"/>
              <a:defRPr/>
            </a:pPr>
            <a:r>
              <a:rPr lang="ru-RU" sz="1400" b="1" dirty="0">
                <a:latin typeface="Times New Roman" pitchFamily="18" charset="0"/>
                <a:cs typeface="+mn-cs"/>
              </a:rPr>
              <a:t>Наименование товара; </a:t>
            </a:r>
          </a:p>
          <a:p>
            <a:pPr algn="just">
              <a:buFont typeface="Arial" pitchFamily="34" charset="0"/>
              <a:buChar char="•"/>
              <a:defRPr/>
            </a:pPr>
            <a:r>
              <a:rPr lang="ru-RU" sz="1400" b="1" dirty="0">
                <a:latin typeface="Times New Roman" pitchFamily="18" charset="0"/>
                <a:cs typeface="+mn-cs"/>
              </a:rPr>
              <a:t>Цена товара в бел. рублях и  условия оплаты товара; </a:t>
            </a:r>
          </a:p>
          <a:p>
            <a:pPr algn="just">
              <a:buFont typeface="Arial" pitchFamily="34" charset="0"/>
              <a:buChar char="•"/>
              <a:defRPr/>
            </a:pPr>
            <a:r>
              <a:rPr lang="ru-RU" sz="1400" b="1" dirty="0">
                <a:latin typeface="Times New Roman" pitchFamily="18" charset="0"/>
                <a:cs typeface="+mn-cs"/>
              </a:rPr>
              <a:t>Гарантийный срок, если он установлен;</a:t>
            </a:r>
          </a:p>
          <a:p>
            <a:pPr marL="0" lvl="1" algn="just">
              <a:buFont typeface="Arial" pitchFamily="34" charset="0"/>
              <a:buChar char="•"/>
              <a:defRPr/>
            </a:pPr>
            <a:r>
              <a:rPr lang="ru-RU" sz="1400" b="1" dirty="0">
                <a:latin typeface="Times New Roman" pitchFamily="18" charset="0"/>
                <a:cs typeface="+mn-cs"/>
              </a:rPr>
              <a:t>Наименование (фирменное наименование), место нахождения изготовителя (продавца), а также о сервисной мастерской, уполномоченной на устранение недостатков в товаре, и /или его техническое обслуживание;</a:t>
            </a:r>
          </a:p>
          <a:p>
            <a:pPr algn="just">
              <a:buFont typeface="Arial" pitchFamily="34" charset="0"/>
              <a:buChar char="•"/>
              <a:defRPr/>
            </a:pPr>
            <a:r>
              <a:rPr lang="ru-RU" sz="1400" b="1" dirty="0">
                <a:latin typeface="Times New Roman" pitchFamily="18" charset="0"/>
                <a:cs typeface="+mn-cs"/>
              </a:rPr>
              <a:t>Сведения о сроке доставки товара, цене и условиях доставки товара;</a:t>
            </a:r>
          </a:p>
          <a:p>
            <a:pPr algn="just">
              <a:buFont typeface="Arial" pitchFamily="34" charset="0"/>
              <a:buChar char="•"/>
              <a:defRPr/>
            </a:pPr>
            <a:r>
              <a:rPr lang="ru-RU" sz="1400" b="1" dirty="0">
                <a:latin typeface="Times New Roman" pitchFamily="18" charset="0"/>
                <a:cs typeface="+mn-cs"/>
              </a:rPr>
              <a:t>Образец документа, подтверждающего оплату товара  </a:t>
            </a:r>
            <a:r>
              <a:rPr lang="ru-RU" sz="1400" b="1" u="sng" dirty="0">
                <a:solidFill>
                  <a:srgbClr val="FF0000"/>
                </a:solidFill>
                <a:latin typeface="Times New Roman" pitchFamily="18" charset="0"/>
                <a:cs typeface="+mn-cs"/>
              </a:rPr>
              <a:t>(!!!С 16 июня 2013 г. это кассовый чек).</a:t>
            </a:r>
            <a:endParaRPr lang="ru-RU" sz="1400" b="1" u="sng" dirty="0">
              <a:solidFill>
                <a:srgbClr val="FF0000"/>
              </a:solidFill>
              <a:cs typeface="+mn-cs"/>
            </a:endParaRPr>
          </a:p>
        </p:txBody>
      </p:sp>
      <p:sp>
        <p:nvSpPr>
          <p:cNvPr id="12301" name="Rectangle 14"/>
          <p:cNvSpPr>
            <a:spLocks noChangeArrowheads="1"/>
          </p:cNvSpPr>
          <p:nvPr/>
        </p:nvSpPr>
        <p:spPr bwMode="auto">
          <a:xfrm>
            <a:off x="381000" y="5791200"/>
            <a:ext cx="8610600" cy="869950"/>
          </a:xfrm>
          <a:prstGeom prst="rect">
            <a:avLst/>
          </a:prstGeom>
          <a:solidFill>
            <a:schemeClr val="accent2">
              <a:lumMod val="40000"/>
              <a:lumOff val="60000"/>
            </a:schemeClr>
          </a:solidFill>
          <a:ln w="9525">
            <a:solidFill>
              <a:srgbClr val="000000"/>
            </a:solidFill>
            <a:miter lim="800000"/>
            <a:headEnd/>
            <a:tailEnd/>
          </a:ln>
        </p:spPr>
        <p:txBody>
          <a:bodyPr/>
          <a:lstStyle/>
          <a:p>
            <a:pPr algn="just">
              <a:spcAft>
                <a:spcPts val="1000"/>
              </a:spcAft>
              <a:defRPr/>
            </a:pPr>
            <a:r>
              <a:rPr lang="ru-RU" sz="1400" b="1" dirty="0">
                <a:solidFill>
                  <a:srgbClr val="CC0000"/>
                </a:solidFill>
                <a:latin typeface="Times New Roman" pitchFamily="18" charset="0"/>
                <a:cs typeface="+mn-cs"/>
              </a:rPr>
              <a:t>Если потребителю при реализации товара через </a:t>
            </a:r>
            <a:r>
              <a:rPr lang="ru-RU" sz="1400" b="1" dirty="0" err="1">
                <a:solidFill>
                  <a:srgbClr val="CC0000"/>
                </a:solidFill>
                <a:latin typeface="Times New Roman" pitchFamily="18" charset="0"/>
                <a:cs typeface="+mn-cs"/>
              </a:rPr>
              <a:t>интрент-магазин</a:t>
            </a:r>
            <a:r>
              <a:rPr lang="ru-RU" sz="1400" b="1" dirty="0">
                <a:solidFill>
                  <a:srgbClr val="CC0000"/>
                </a:solidFill>
                <a:latin typeface="Times New Roman" pitchFamily="18" charset="0"/>
                <a:cs typeface="+mn-cs"/>
              </a:rPr>
              <a:t> не представлена возможность получить необходимую и достоверную информацию о товаре в момент доставки его, потребитель вправе отказаться от приобретения товара без возмещения расходов, связанных с доставкой такого товара</a:t>
            </a:r>
            <a:endParaRPr lang="ru-RU" b="1" dirty="0">
              <a:solidFill>
                <a:srgbClr val="CC0000"/>
              </a:solidFill>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a:xfrm>
            <a:off x="990600" y="381000"/>
            <a:ext cx="7953375" cy="1462088"/>
          </a:xfrm>
        </p:spPr>
        <p:txBody>
          <a:bodyPr/>
          <a:lstStyle/>
          <a:p>
            <a:pPr algn="just"/>
            <a:r>
              <a:rPr lang="ru-RU" sz="2800" b="1" smtClean="0">
                <a:solidFill>
                  <a:srgbClr val="FF0000"/>
                </a:solidFill>
                <a:latin typeface="Times New Roman" pitchFamily="18" charset="0"/>
                <a:cs typeface="Times New Roman" pitchFamily="18" charset="0"/>
              </a:rPr>
              <a:t>Указ Президента Республики Беларусь от 1 февраля 2010 г. «О мерах по совершенствованию использования национального сегмента сети Интернет»</a:t>
            </a:r>
          </a:p>
        </p:txBody>
      </p:sp>
      <p:sp>
        <p:nvSpPr>
          <p:cNvPr id="29698" name="Содержимое 2"/>
          <p:cNvSpPr>
            <a:spLocks noGrp="1"/>
          </p:cNvSpPr>
          <p:nvPr>
            <p:ph idx="1"/>
          </p:nvPr>
        </p:nvSpPr>
        <p:spPr>
          <a:xfrm>
            <a:off x="457200" y="2362200"/>
            <a:ext cx="8421688" cy="4114800"/>
          </a:xfrm>
        </p:spPr>
        <p:txBody>
          <a:bodyPr/>
          <a:lstStyle/>
          <a:p>
            <a:pPr algn="just"/>
            <a:r>
              <a:rPr lang="ru-RU" smtClean="0"/>
              <a:t> </a:t>
            </a:r>
            <a:r>
              <a:rPr lang="ru-RU" sz="2000" b="1" smtClean="0">
                <a:latin typeface="Times New Roman" pitchFamily="18" charset="0"/>
                <a:cs typeface="Times New Roman" pitchFamily="18" charset="0"/>
              </a:rPr>
              <a:t>С</a:t>
            </a:r>
            <a:r>
              <a:rPr lang="ru-RU" sz="2000" smtClean="0">
                <a:latin typeface="Times New Roman" pitchFamily="18" charset="0"/>
                <a:cs typeface="Times New Roman" pitchFamily="18" charset="0"/>
              </a:rPr>
              <a:t> </a:t>
            </a:r>
            <a:r>
              <a:rPr lang="ru-RU" sz="2000" b="1" smtClean="0">
                <a:latin typeface="Times New Roman" pitchFamily="18" charset="0"/>
                <a:cs typeface="Times New Roman" pitchFamily="18" charset="0"/>
              </a:rPr>
              <a:t>1 июля 2010 г</a:t>
            </a:r>
            <a:r>
              <a:rPr lang="ru-RU" sz="2000" smtClean="0">
                <a:latin typeface="Times New Roman" pitchFamily="18" charset="0"/>
                <a:cs typeface="Times New Roman" pitchFamily="18" charset="0"/>
              </a:rPr>
              <a:t>. </a:t>
            </a:r>
            <a:r>
              <a:rPr lang="ru-RU" sz="2000" b="1" smtClean="0">
                <a:latin typeface="Times New Roman" pitchFamily="18" charset="0"/>
                <a:cs typeface="Times New Roman" pitchFamily="18" charset="0"/>
              </a:rPr>
              <a:t>деятельность по реализации товаров, выполнению работ, оказанию услуг</a:t>
            </a:r>
            <a:r>
              <a:rPr lang="ru-RU" sz="2000" smtClean="0">
                <a:latin typeface="Times New Roman" pitchFamily="18" charset="0"/>
                <a:cs typeface="Times New Roman" pitchFamily="18" charset="0"/>
              </a:rPr>
              <a:t> на территории Республики Беларусь с использованием информационных сетей, систем и ресурсов, </a:t>
            </a:r>
            <a:r>
              <a:rPr lang="ru-RU" sz="2000" b="1" smtClean="0">
                <a:latin typeface="Times New Roman" pitchFamily="18" charset="0"/>
                <a:cs typeface="Times New Roman" pitchFamily="18" charset="0"/>
              </a:rPr>
              <a:t>имеющих подключение к сети Интернет</a:t>
            </a:r>
            <a:r>
              <a:rPr lang="ru-RU" sz="2000" smtClean="0">
                <a:latin typeface="Times New Roman" pitchFamily="18" charset="0"/>
                <a:cs typeface="Times New Roman" pitchFamily="18" charset="0"/>
              </a:rPr>
              <a:t>, </a:t>
            </a:r>
            <a:r>
              <a:rPr lang="ru-RU" sz="2000" b="1" smtClean="0">
                <a:latin typeface="Times New Roman" pitchFamily="18" charset="0"/>
                <a:cs typeface="Times New Roman" pitchFamily="18" charset="0"/>
              </a:rPr>
              <a:t>осуществляется юридическими лицами</a:t>
            </a:r>
            <a:r>
              <a:rPr lang="ru-RU" sz="2000" smtClean="0">
                <a:latin typeface="Times New Roman" pitchFamily="18" charset="0"/>
                <a:cs typeface="Times New Roman" pitchFamily="18" charset="0"/>
              </a:rPr>
              <a:t>, их филиалами и представительствами, созданными в соответствии с законодательством Республики Беларусь, с местонахождением в Республике Беларусь, а также </a:t>
            </a:r>
            <a:r>
              <a:rPr lang="ru-RU" sz="2000" b="1" smtClean="0">
                <a:latin typeface="Times New Roman" pitchFamily="18" charset="0"/>
                <a:cs typeface="Times New Roman" pitchFamily="18" charset="0"/>
              </a:rPr>
              <a:t>индивидуальными предпринимателями,</a:t>
            </a:r>
            <a:r>
              <a:rPr lang="ru-RU" sz="2000" smtClean="0">
                <a:latin typeface="Times New Roman" pitchFamily="18" charset="0"/>
                <a:cs typeface="Times New Roman" pitchFamily="18" charset="0"/>
              </a:rPr>
              <a:t> зарегистрированными в Республике Беларусь, </a:t>
            </a:r>
            <a:r>
              <a:rPr lang="ru-RU" sz="2000" b="1" smtClean="0">
                <a:latin typeface="Times New Roman" pitchFamily="18" charset="0"/>
                <a:cs typeface="Times New Roman" pitchFamily="18" charset="0"/>
              </a:rPr>
              <a:t>с использованием информационных сетей, систем и ресурсов национального сегмента сети Интернет, размещенных на территории Республики Беларусь и зарегистрированных в установленном порядке.</a:t>
            </a:r>
          </a:p>
          <a:p>
            <a:endParaRPr lang="ru-RU"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a:xfrm>
            <a:off x="990600" y="214313"/>
            <a:ext cx="7953375" cy="1462087"/>
          </a:xfrm>
        </p:spPr>
        <p:txBody>
          <a:bodyPr/>
          <a:lstStyle/>
          <a:p>
            <a:pPr algn="just"/>
            <a:r>
              <a:rPr lang="ru-RU" sz="3000" b="1" smtClean="0">
                <a:solidFill>
                  <a:srgbClr val="FF0000"/>
                </a:solidFill>
                <a:latin typeface="Times New Roman" pitchFamily="18" charset="0"/>
                <a:cs typeface="Times New Roman" pitchFamily="18" charset="0"/>
              </a:rPr>
              <a:t>Указ Президента Республики Беларусь от 1 февраля 2010 г. «О мерах по совершенствованию использования национального сегмента сети Интернет»</a:t>
            </a:r>
          </a:p>
        </p:txBody>
      </p:sp>
      <p:sp>
        <p:nvSpPr>
          <p:cNvPr id="30722" name="Содержимое 2"/>
          <p:cNvSpPr>
            <a:spLocks noGrp="1"/>
          </p:cNvSpPr>
          <p:nvPr>
            <p:ph idx="1"/>
          </p:nvPr>
        </p:nvSpPr>
        <p:spPr>
          <a:xfrm>
            <a:off x="533400" y="2017713"/>
            <a:ext cx="8421688" cy="4114800"/>
          </a:xfrm>
        </p:spPr>
        <p:txBody>
          <a:bodyPr/>
          <a:lstStyle/>
          <a:p>
            <a:pPr algn="just"/>
            <a:r>
              <a:rPr lang="ru-RU" smtClean="0"/>
              <a:t> </a:t>
            </a:r>
            <a:r>
              <a:rPr lang="ru-RU" sz="2200" smtClean="0">
                <a:latin typeface="Times New Roman" pitchFamily="18" charset="0"/>
                <a:cs typeface="Times New Roman" pitchFamily="18" charset="0"/>
              </a:rPr>
              <a:t>При выявлении органами, осуществляющими оперативно-розыскную деятельность, органами прокуратуры и предварительного следствия, органами Комитета государственного контроля, налоговыми органами нарушений Указа и иных актов законодательства в сети Интернет данные органы выносят нарушителям предписание об устранении нарушений. При выявлении повторных нарушений в течение шести месяцев после вынесения предписания оказание интернет-услуг нарушителю может быть приостановлено поставщиком интернет-услуг по требованию вышеперечисленных органов. Требование о приостановлении оказания интернет-услуг выносится на срок, необходимый для устранения выявленных нарушений, но не более чем на один месяц.</a:t>
            </a:r>
          </a:p>
          <a:p>
            <a:endParaRPr lang="ru-RU"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1066800" y="838200"/>
            <a:ext cx="7793038" cy="1462088"/>
          </a:xfrm>
        </p:spPr>
        <p:txBody>
          <a:bodyPr/>
          <a:lstStyle/>
          <a:p>
            <a:pPr algn="just"/>
            <a:r>
              <a:rPr lang="ru-RU" sz="3000" b="1" smtClean="0">
                <a:solidFill>
                  <a:srgbClr val="FF0000"/>
                </a:solidFill>
                <a:latin typeface="Times New Roman" pitchFamily="18" charset="0"/>
                <a:cs typeface="Times New Roman" pitchFamily="18" charset="0"/>
              </a:rPr>
              <a:t>Постановление Совета Министров Республики Беларусь от 17 марта 2005 г. №292 «О Торговом реестре Республики Беларусь»</a:t>
            </a:r>
          </a:p>
        </p:txBody>
      </p:sp>
      <p:sp>
        <p:nvSpPr>
          <p:cNvPr id="3" name="Содержимое 2"/>
          <p:cNvSpPr>
            <a:spLocks noGrp="1"/>
          </p:cNvSpPr>
          <p:nvPr>
            <p:ph idx="1"/>
          </p:nvPr>
        </p:nvSpPr>
        <p:spPr>
          <a:xfrm>
            <a:off x="838200" y="2438400"/>
            <a:ext cx="7772400" cy="4114800"/>
          </a:xfrm>
        </p:spPr>
        <p:txBody>
          <a:bodyPr/>
          <a:lstStyle/>
          <a:p>
            <a:pPr marL="324000" indent="432000" algn="just">
              <a:spcBef>
                <a:spcPts val="0"/>
              </a:spcBef>
              <a:defRPr/>
            </a:pPr>
            <a:endParaRPr lang="ru-RU" dirty="0" smtClean="0">
              <a:latin typeface="Times New Roman" pitchFamily="18" charset="0"/>
              <a:cs typeface="Times New Roman" pitchFamily="18" charset="0"/>
            </a:endParaRPr>
          </a:p>
          <a:p>
            <a:pPr marL="324000" indent="432000" algn="just">
              <a:spcBef>
                <a:spcPts val="0"/>
              </a:spcBef>
              <a:defRPr/>
            </a:pPr>
            <a:r>
              <a:rPr lang="ru-RU" dirty="0" smtClean="0">
                <a:latin typeface="Times New Roman" pitchFamily="18" charset="0"/>
                <a:cs typeface="Times New Roman" pitchFamily="18" charset="0"/>
              </a:rPr>
              <a:t>В Торговом реестре Республики Беларусь подлежат регистрации </a:t>
            </a:r>
            <a:r>
              <a:rPr lang="ru-RU" dirty="0" err="1" smtClean="0">
                <a:latin typeface="Times New Roman" pitchFamily="18" charset="0"/>
                <a:cs typeface="Times New Roman" pitchFamily="18" charset="0"/>
              </a:rPr>
              <a:t>интернет-магазины</a:t>
            </a:r>
            <a:r>
              <a:rPr lang="ru-RU" dirty="0" smtClean="0">
                <a:latin typeface="Times New Roman" pitchFamily="18" charset="0"/>
                <a:cs typeface="Times New Roman" pitchFamily="18" charset="0"/>
              </a:rPr>
              <a:t>, используемые для осуществления розничной торговли, в порядке, установленном законодательством.</a:t>
            </a:r>
          </a:p>
          <a:p>
            <a:pPr>
              <a:defRPr/>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a:xfrm>
            <a:off x="609600" y="1524000"/>
            <a:ext cx="8334375" cy="1462088"/>
          </a:xfrm>
        </p:spPr>
        <p:txBody>
          <a:bodyPr/>
          <a:lstStyle/>
          <a:p>
            <a:pPr algn="just"/>
            <a:r>
              <a:rPr lang="ru-RU" sz="2600" b="1" smtClean="0">
                <a:solidFill>
                  <a:srgbClr val="FF0000"/>
                </a:solidFill>
                <a:latin typeface="Times New Roman" pitchFamily="18" charset="0"/>
                <a:cs typeface="Times New Roman" pitchFamily="18" charset="0"/>
              </a:rPr>
              <a:t>Постановление Совета Министров Республики Беларусь от 29 апреля 2010 г. №649 «О регистрации интернет-магазинов в торговом реестре Республики Беларусь, механизме контроля за их функционированием и внесении дополнений и изменений в некоторые постановления Совета Министров Республики Беларусь »</a:t>
            </a:r>
          </a:p>
        </p:txBody>
      </p:sp>
      <p:sp>
        <p:nvSpPr>
          <p:cNvPr id="32770" name="Содержимое 2"/>
          <p:cNvSpPr>
            <a:spLocks noGrp="1"/>
          </p:cNvSpPr>
          <p:nvPr>
            <p:ph idx="1"/>
          </p:nvPr>
        </p:nvSpPr>
        <p:spPr>
          <a:xfrm>
            <a:off x="838200" y="3124200"/>
            <a:ext cx="7924800" cy="3733800"/>
          </a:xfrm>
        </p:spPr>
        <p:txBody>
          <a:bodyPr/>
          <a:lstStyle/>
          <a:p>
            <a:pPr algn="just"/>
            <a:r>
              <a:rPr lang="ru-RU" sz="2200" b="1" smtClean="0">
                <a:latin typeface="Times New Roman" pitchFamily="18" charset="0"/>
                <a:cs typeface="Times New Roman" pitchFamily="18" charset="0"/>
              </a:rPr>
              <a:t>С 1 июля 2010 года </a:t>
            </a:r>
            <a:r>
              <a:rPr lang="ru-RU" sz="2200" smtClean="0">
                <a:latin typeface="Times New Roman" pitchFamily="18" charset="0"/>
                <a:cs typeface="Times New Roman" pitchFamily="18" charset="0"/>
              </a:rPr>
              <a:t>юридические лица и индивидуальные предприниматели осуществляют розничную торговлю через интернет-магазины, зарегистрированные в Торговом реестре Республики Беларусь в порядке, предусмотренном настоящим постановлением.</a:t>
            </a:r>
          </a:p>
          <a:p>
            <a:pPr algn="just"/>
            <a:r>
              <a:rPr lang="ru-RU" sz="2200" smtClean="0">
                <a:latin typeface="Times New Roman" pitchFamily="18" charset="0"/>
                <a:cs typeface="Times New Roman" pitchFamily="18" charset="0"/>
              </a:rPr>
              <a:t> Регистрация осуществляется городскими и районными исполнительными комитетами, местными администрациями г. Минска по месту регистрации юридического лица и индивидуального предпринимателя (далее - регистрирующие органы) по заявительному принципу.</a:t>
            </a:r>
          </a:p>
          <a:p>
            <a:endParaRPr lang="ru-RU" smtClean="0"/>
          </a:p>
          <a:p>
            <a:endParaRPr lang="ru-RU"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ChangeArrowheads="1"/>
          </p:cNvSpPr>
          <p:nvPr/>
        </p:nvSpPr>
        <p:spPr bwMode="auto">
          <a:xfrm>
            <a:off x="685800" y="762000"/>
            <a:ext cx="7848600" cy="4216400"/>
          </a:xfrm>
          <a:prstGeom prst="rect">
            <a:avLst/>
          </a:prstGeom>
          <a:noFill/>
          <a:ln w="9525">
            <a:noFill/>
            <a:miter lim="800000"/>
            <a:headEnd/>
            <a:tailEnd/>
          </a:ln>
        </p:spPr>
        <p:txBody>
          <a:bodyPr>
            <a:spAutoFit/>
          </a:bodyPr>
          <a:lstStyle/>
          <a:p>
            <a:pPr algn="ctr"/>
            <a:r>
              <a:rPr lang="ru-RU" sz="6000" b="1">
                <a:solidFill>
                  <a:srgbClr val="CC0000"/>
                </a:solidFill>
                <a:latin typeface="Times New Roman" pitchFamily="18" charset="0"/>
                <a:cs typeface="Times New Roman" pitchFamily="18" charset="0"/>
              </a:rPr>
              <a:t>ПРАВОВОЕ РЕГУЛИРОВАНИЕ</a:t>
            </a:r>
          </a:p>
          <a:p>
            <a:pPr algn="ctr"/>
            <a:endParaRPr lang="ru-RU" sz="6000" b="1">
              <a:solidFill>
                <a:srgbClr val="CC0000"/>
              </a:solidFill>
              <a:latin typeface="Times New Roman" pitchFamily="18" charset="0"/>
              <a:cs typeface="Times New Roman" pitchFamily="18" charset="0"/>
            </a:endParaRPr>
          </a:p>
          <a:p>
            <a:pPr algn="ctr"/>
            <a:r>
              <a:rPr lang="ru-RU" sz="4400" b="1">
                <a:solidFill>
                  <a:srgbClr val="CC0000"/>
                </a:solidFill>
                <a:latin typeface="Times New Roman" pitchFamily="18" charset="0"/>
                <a:cs typeface="Times New Roman" pitchFamily="18" charset="0"/>
              </a:rPr>
              <a:t>деятельности  </a:t>
            </a:r>
          </a:p>
          <a:p>
            <a:pPr algn="ctr"/>
            <a:r>
              <a:rPr lang="ru-RU" sz="4400" b="1">
                <a:solidFill>
                  <a:srgbClr val="CC0000"/>
                </a:solidFill>
                <a:latin typeface="Times New Roman" pitchFamily="18" charset="0"/>
                <a:cs typeface="Times New Roman" pitchFamily="18" charset="0"/>
              </a:rPr>
              <a:t>интернет-магазинов</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381000" y="1981200"/>
            <a:ext cx="8382000" cy="2954338"/>
          </a:xfrm>
          <a:prstGeom prst="rect">
            <a:avLst/>
          </a:prstGeom>
          <a:noFill/>
          <a:ln w="9525">
            <a:noFill/>
            <a:miter lim="800000"/>
            <a:headEnd/>
            <a:tailEnd/>
          </a:ln>
        </p:spPr>
        <p:txBody>
          <a:bodyPr>
            <a:spAutoFit/>
          </a:bodyPr>
          <a:lstStyle/>
          <a:p>
            <a:pPr algn="ctr"/>
            <a:r>
              <a:rPr lang="ru-RU" sz="6000" b="1">
                <a:solidFill>
                  <a:srgbClr val="CC0000"/>
                </a:solidFill>
                <a:latin typeface="Times New Roman" pitchFamily="18" charset="0"/>
                <a:cs typeface="Times New Roman" pitchFamily="18" charset="0"/>
              </a:rPr>
              <a:t>Интернет-магазины :</a:t>
            </a:r>
          </a:p>
          <a:p>
            <a:pPr algn="ctr"/>
            <a:r>
              <a:rPr lang="ru-RU" sz="6000" b="1">
                <a:solidFill>
                  <a:srgbClr val="CC0000"/>
                </a:solidFill>
                <a:latin typeface="Times New Roman" pitchFamily="18" charset="0"/>
                <a:cs typeface="Times New Roman" pitchFamily="18" charset="0"/>
              </a:rPr>
              <a:t>анализ;</a:t>
            </a:r>
          </a:p>
          <a:p>
            <a:pPr algn="ctr"/>
            <a:r>
              <a:rPr lang="ru-RU" sz="6000" b="1">
                <a:solidFill>
                  <a:srgbClr val="CC0000"/>
                </a:solidFill>
                <a:latin typeface="Times New Roman" pitchFamily="18" charset="0"/>
                <a:cs typeface="Times New Roman" pitchFamily="18" charset="0"/>
              </a:rPr>
              <a:t>статистика.</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ru-RU" sz="2000" b="1" smtClean="0"/>
              <a:t>Тенденция роста интернет-магазинов по данным </a:t>
            </a:r>
            <a:br>
              <a:rPr lang="ru-RU" sz="2000" b="1" smtClean="0"/>
            </a:br>
            <a:r>
              <a:rPr lang="ru-RU" sz="2000" b="1" smtClean="0"/>
              <a:t>Торгового реестра</a:t>
            </a:r>
          </a:p>
        </p:txBody>
      </p:sp>
      <p:grpSp>
        <p:nvGrpSpPr>
          <p:cNvPr id="1028" name="Group 3"/>
          <p:cNvGrpSpPr>
            <a:grpSpLocks/>
          </p:cNvGrpSpPr>
          <p:nvPr/>
        </p:nvGrpSpPr>
        <p:grpSpPr bwMode="auto">
          <a:xfrm>
            <a:off x="0" y="-77788"/>
            <a:ext cx="9529763" cy="6935788"/>
            <a:chOff x="68" y="-54"/>
            <a:chExt cx="5874" cy="4346"/>
          </a:xfrm>
        </p:grpSpPr>
        <p:grpSp>
          <p:nvGrpSpPr>
            <p:cNvPr id="1029" name="Group 4"/>
            <p:cNvGrpSpPr>
              <a:grpSpLocks/>
            </p:cNvGrpSpPr>
            <p:nvPr/>
          </p:nvGrpSpPr>
          <p:grpSpPr bwMode="auto">
            <a:xfrm>
              <a:off x="68" y="45"/>
              <a:ext cx="5624" cy="4247"/>
              <a:chOff x="68" y="45"/>
              <a:chExt cx="5624" cy="4247"/>
            </a:xfrm>
          </p:grpSpPr>
          <p:sp>
            <p:nvSpPr>
              <p:cNvPr id="1031" name="Rectangle 5"/>
              <p:cNvSpPr>
                <a:spLocks noChangeArrowheads="1"/>
              </p:cNvSpPr>
              <p:nvPr/>
            </p:nvSpPr>
            <p:spPr bwMode="auto">
              <a:xfrm>
                <a:off x="68" y="45"/>
                <a:ext cx="5624" cy="4247"/>
              </a:xfrm>
              <a:prstGeom prst="rect">
                <a:avLst/>
              </a:prstGeom>
              <a:noFill/>
              <a:ln w="177800">
                <a:solidFill>
                  <a:srgbClr val="FF0000"/>
                </a:solidFill>
                <a:miter lim="800000"/>
                <a:headEnd/>
                <a:tailEnd/>
              </a:ln>
            </p:spPr>
            <p:txBody>
              <a:bodyPr wrap="none" anchor="ctr"/>
              <a:lstStyle/>
              <a:p>
                <a:pPr algn="ctr"/>
                <a:endParaRPr lang="be-BY"/>
              </a:p>
            </p:txBody>
          </p:sp>
          <p:sp>
            <p:nvSpPr>
              <p:cNvPr id="1032" name="Rectangle 6"/>
              <p:cNvSpPr>
                <a:spLocks noChangeArrowheads="1"/>
              </p:cNvSpPr>
              <p:nvPr/>
            </p:nvSpPr>
            <p:spPr bwMode="auto">
              <a:xfrm>
                <a:off x="159" y="119"/>
                <a:ext cx="5443" cy="4082"/>
              </a:xfrm>
              <a:prstGeom prst="rect">
                <a:avLst/>
              </a:prstGeom>
              <a:noFill/>
              <a:ln w="101600">
                <a:solidFill>
                  <a:srgbClr val="008000"/>
                </a:solidFill>
                <a:miter lim="800000"/>
                <a:headEnd/>
                <a:tailEnd/>
              </a:ln>
            </p:spPr>
            <p:txBody>
              <a:bodyPr wrap="none" anchor="ctr"/>
              <a:lstStyle/>
              <a:p>
                <a:endParaRPr lang="be-BY"/>
              </a:p>
            </p:txBody>
          </p:sp>
        </p:grpSp>
        <p:sp>
          <p:nvSpPr>
            <p:cNvPr id="1030" name="Text Box 7"/>
            <p:cNvSpPr txBox="1">
              <a:spLocks noChangeArrowheads="1"/>
            </p:cNvSpPr>
            <p:nvPr/>
          </p:nvSpPr>
          <p:spPr bwMode="auto">
            <a:xfrm>
              <a:off x="3334" y="-54"/>
              <a:ext cx="2608" cy="173"/>
            </a:xfrm>
            <a:prstGeom prst="rect">
              <a:avLst/>
            </a:prstGeom>
            <a:noFill/>
            <a:ln w="9525">
              <a:noFill/>
              <a:miter lim="800000"/>
              <a:headEnd/>
              <a:tailEnd/>
            </a:ln>
          </p:spPr>
          <p:txBody>
            <a:bodyPr>
              <a:spAutoFit/>
            </a:bodyPr>
            <a:lstStyle/>
            <a:p>
              <a:pPr>
                <a:spcBef>
                  <a:spcPct val="50000"/>
                </a:spcBef>
              </a:pPr>
              <a:endParaRPr lang="be-BY" sz="1200" b="1">
                <a:solidFill>
                  <a:srgbClr val="0000FF"/>
                </a:solidFill>
              </a:endParaRPr>
            </a:p>
          </p:txBody>
        </p:sp>
      </p:grpSp>
      <p:graphicFrame>
        <p:nvGraphicFramePr>
          <p:cNvPr id="1026" name="Object 9"/>
          <p:cNvGraphicFramePr>
            <a:graphicFrameLocks noChangeAspect="1"/>
          </p:cNvGraphicFramePr>
          <p:nvPr>
            <p:ph sz="half" idx="2"/>
          </p:nvPr>
        </p:nvGraphicFramePr>
        <p:xfrm>
          <a:off x="250825" y="1268413"/>
          <a:ext cx="8642350" cy="5256212"/>
        </p:xfrm>
        <a:graphic>
          <a:graphicData uri="http://schemas.openxmlformats.org/presentationml/2006/ole">
            <p:oleObj spid="_x0000_s1026" name="Диаграмма" r:id="rId4" imgW="9001125" imgH="3038551" progId="Excel.Sheet.8">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2"/>
          <p:cNvGrpSpPr>
            <a:grpSpLocks/>
          </p:cNvGrpSpPr>
          <p:nvPr/>
        </p:nvGrpSpPr>
        <p:grpSpPr bwMode="auto">
          <a:xfrm>
            <a:off x="0" y="-77788"/>
            <a:ext cx="9529763" cy="6935788"/>
            <a:chOff x="68" y="-54"/>
            <a:chExt cx="5874" cy="4346"/>
          </a:xfrm>
        </p:grpSpPr>
        <p:grpSp>
          <p:nvGrpSpPr>
            <p:cNvPr id="37899" name="Group 3"/>
            <p:cNvGrpSpPr>
              <a:grpSpLocks/>
            </p:cNvGrpSpPr>
            <p:nvPr/>
          </p:nvGrpSpPr>
          <p:grpSpPr bwMode="auto">
            <a:xfrm>
              <a:off x="68" y="45"/>
              <a:ext cx="5624" cy="4247"/>
              <a:chOff x="68" y="45"/>
              <a:chExt cx="5624" cy="4247"/>
            </a:xfrm>
          </p:grpSpPr>
          <p:sp>
            <p:nvSpPr>
              <p:cNvPr id="37901" name="Rectangle 4"/>
              <p:cNvSpPr>
                <a:spLocks noChangeArrowheads="1"/>
              </p:cNvSpPr>
              <p:nvPr/>
            </p:nvSpPr>
            <p:spPr bwMode="auto">
              <a:xfrm>
                <a:off x="68" y="45"/>
                <a:ext cx="5624" cy="4247"/>
              </a:xfrm>
              <a:prstGeom prst="rect">
                <a:avLst/>
              </a:prstGeom>
              <a:noFill/>
              <a:ln w="177800">
                <a:solidFill>
                  <a:srgbClr val="FF0000"/>
                </a:solidFill>
                <a:miter lim="800000"/>
                <a:headEnd/>
                <a:tailEnd/>
              </a:ln>
            </p:spPr>
            <p:txBody>
              <a:bodyPr wrap="none" anchor="ctr"/>
              <a:lstStyle/>
              <a:p>
                <a:pPr algn="ctr"/>
                <a:endParaRPr lang="be-BY"/>
              </a:p>
            </p:txBody>
          </p:sp>
          <p:sp>
            <p:nvSpPr>
              <p:cNvPr id="37902" name="Rectangle 5"/>
              <p:cNvSpPr>
                <a:spLocks noChangeArrowheads="1"/>
              </p:cNvSpPr>
              <p:nvPr/>
            </p:nvSpPr>
            <p:spPr bwMode="auto">
              <a:xfrm>
                <a:off x="159" y="119"/>
                <a:ext cx="5443" cy="4082"/>
              </a:xfrm>
              <a:prstGeom prst="rect">
                <a:avLst/>
              </a:prstGeom>
              <a:noFill/>
              <a:ln w="101600">
                <a:solidFill>
                  <a:srgbClr val="008000"/>
                </a:solidFill>
                <a:miter lim="800000"/>
                <a:headEnd/>
                <a:tailEnd/>
              </a:ln>
            </p:spPr>
            <p:txBody>
              <a:bodyPr wrap="none" anchor="ctr"/>
              <a:lstStyle/>
              <a:p>
                <a:endParaRPr lang="be-BY" b="1"/>
              </a:p>
            </p:txBody>
          </p:sp>
        </p:grpSp>
        <p:sp>
          <p:nvSpPr>
            <p:cNvPr id="37900" name="Text Box 6"/>
            <p:cNvSpPr txBox="1">
              <a:spLocks noChangeArrowheads="1"/>
            </p:cNvSpPr>
            <p:nvPr/>
          </p:nvSpPr>
          <p:spPr bwMode="auto">
            <a:xfrm>
              <a:off x="3334" y="-54"/>
              <a:ext cx="2608" cy="173"/>
            </a:xfrm>
            <a:prstGeom prst="rect">
              <a:avLst/>
            </a:prstGeom>
            <a:noFill/>
            <a:ln w="9525">
              <a:noFill/>
              <a:miter lim="800000"/>
              <a:headEnd/>
              <a:tailEnd/>
            </a:ln>
          </p:spPr>
          <p:txBody>
            <a:bodyPr>
              <a:spAutoFit/>
            </a:bodyPr>
            <a:lstStyle/>
            <a:p>
              <a:pPr>
                <a:spcBef>
                  <a:spcPct val="50000"/>
                </a:spcBef>
              </a:pPr>
              <a:endParaRPr lang="be-BY" sz="1200" b="1">
                <a:solidFill>
                  <a:srgbClr val="0000FF"/>
                </a:solidFill>
              </a:endParaRPr>
            </a:p>
          </p:txBody>
        </p:sp>
      </p:grpSp>
      <p:sp>
        <p:nvSpPr>
          <p:cNvPr id="37890" name="Rectangle 8"/>
          <p:cNvSpPr>
            <a:spLocks noChangeArrowheads="1"/>
          </p:cNvSpPr>
          <p:nvPr/>
        </p:nvSpPr>
        <p:spPr bwMode="auto">
          <a:xfrm>
            <a:off x="1054100" y="404813"/>
            <a:ext cx="7361238" cy="641350"/>
          </a:xfrm>
          <a:prstGeom prst="rect">
            <a:avLst/>
          </a:prstGeom>
          <a:noFill/>
          <a:ln w="9525">
            <a:noFill/>
            <a:miter lim="800000"/>
            <a:headEnd/>
            <a:tailEnd/>
          </a:ln>
        </p:spPr>
        <p:txBody>
          <a:bodyPr wrap="none">
            <a:spAutoFit/>
          </a:bodyPr>
          <a:lstStyle/>
          <a:p>
            <a:pPr algn="ctr"/>
            <a:r>
              <a:rPr lang="ru-RU" b="1"/>
              <a:t>Количество интернет-магазинов в разрезе областей </a:t>
            </a:r>
            <a:br>
              <a:rPr lang="ru-RU" b="1"/>
            </a:br>
            <a:r>
              <a:rPr lang="ru-RU" b="1"/>
              <a:t>(по состоянию на 08.08.2014 г. – всего 9627 интернет-магазина</a:t>
            </a:r>
            <a:r>
              <a:rPr lang="ru-RU" b="1">
                <a:solidFill>
                  <a:schemeClr val="tx2"/>
                </a:solidFill>
              </a:rPr>
              <a:t>)</a:t>
            </a:r>
          </a:p>
        </p:txBody>
      </p:sp>
      <p:pic>
        <p:nvPicPr>
          <p:cNvPr id="37891" name="Picture 11"/>
          <p:cNvPicPr>
            <a:picLocks noChangeAspect="1" noChangeArrowheads="1"/>
          </p:cNvPicPr>
          <p:nvPr/>
        </p:nvPicPr>
        <p:blipFill>
          <a:blip r:embed="rId3"/>
          <a:srcRect/>
          <a:stretch>
            <a:fillRect/>
          </a:stretch>
        </p:blipFill>
        <p:spPr bwMode="auto">
          <a:xfrm>
            <a:off x="611188" y="1125538"/>
            <a:ext cx="7489825" cy="5456237"/>
          </a:xfrm>
          <a:prstGeom prst="rect">
            <a:avLst/>
          </a:prstGeom>
          <a:noFill/>
          <a:ln w="9525">
            <a:noFill/>
            <a:miter lim="800000"/>
            <a:headEnd/>
            <a:tailEnd/>
          </a:ln>
        </p:spPr>
      </p:pic>
      <p:sp>
        <p:nvSpPr>
          <p:cNvPr id="37892" name="Text Box 13"/>
          <p:cNvSpPr txBox="1">
            <a:spLocks noChangeArrowheads="1"/>
          </p:cNvSpPr>
          <p:nvPr/>
        </p:nvSpPr>
        <p:spPr bwMode="auto">
          <a:xfrm>
            <a:off x="1116013" y="5229225"/>
            <a:ext cx="2592387" cy="519113"/>
          </a:xfrm>
          <a:prstGeom prst="rect">
            <a:avLst/>
          </a:prstGeom>
          <a:solidFill>
            <a:srgbClr val="FFFFFF">
              <a:alpha val="0"/>
            </a:srgbClr>
          </a:solidFill>
          <a:ln w="9525">
            <a:noFill/>
            <a:miter lim="800000"/>
            <a:headEnd/>
            <a:tailEnd/>
          </a:ln>
        </p:spPr>
        <p:txBody>
          <a:bodyPr/>
          <a:lstStyle/>
          <a:p>
            <a:r>
              <a:rPr lang="ru-RU" sz="2800" b="1">
                <a:latin typeface="Times New Roman" pitchFamily="18" charset="0"/>
              </a:rPr>
              <a:t>467 (4,9%)</a:t>
            </a:r>
            <a:endParaRPr lang="ru-RU" sz="2800" b="1"/>
          </a:p>
          <a:p>
            <a:r>
              <a:rPr lang="ru-RU" sz="1200" b="1" i="1"/>
              <a:t>на 01.01.2013 – 3,4%</a:t>
            </a:r>
          </a:p>
        </p:txBody>
      </p:sp>
      <p:sp>
        <p:nvSpPr>
          <p:cNvPr id="37893" name="Text Box 14"/>
          <p:cNvSpPr txBox="1">
            <a:spLocks noChangeArrowheads="1"/>
          </p:cNvSpPr>
          <p:nvPr/>
        </p:nvSpPr>
        <p:spPr bwMode="auto">
          <a:xfrm>
            <a:off x="1042988" y="4005263"/>
            <a:ext cx="2089150" cy="519112"/>
          </a:xfrm>
          <a:prstGeom prst="rect">
            <a:avLst/>
          </a:prstGeom>
          <a:solidFill>
            <a:srgbClr val="FFFFFF">
              <a:alpha val="0"/>
            </a:srgbClr>
          </a:solidFill>
          <a:ln w="9525">
            <a:noFill/>
            <a:miter lim="800000"/>
            <a:headEnd/>
            <a:tailEnd/>
          </a:ln>
        </p:spPr>
        <p:txBody>
          <a:bodyPr/>
          <a:lstStyle/>
          <a:p>
            <a:r>
              <a:rPr lang="ru-RU" sz="2800" b="1">
                <a:latin typeface="Times New Roman" pitchFamily="18" charset="0"/>
              </a:rPr>
              <a:t>322 (3,3%)</a:t>
            </a:r>
            <a:endParaRPr lang="ru-RU" sz="2800" b="1"/>
          </a:p>
          <a:p>
            <a:r>
              <a:rPr lang="ru-RU" sz="1200" b="1" i="1"/>
              <a:t>на 01.01.2013 – 2,5%</a:t>
            </a:r>
            <a:endParaRPr lang="ru-RU" sz="1200" i="1"/>
          </a:p>
        </p:txBody>
      </p:sp>
      <p:sp>
        <p:nvSpPr>
          <p:cNvPr id="37894" name="Text Box 15"/>
          <p:cNvSpPr txBox="1">
            <a:spLocks noChangeArrowheads="1"/>
          </p:cNvSpPr>
          <p:nvPr/>
        </p:nvSpPr>
        <p:spPr bwMode="auto">
          <a:xfrm rot="-125715">
            <a:off x="3276600" y="3284538"/>
            <a:ext cx="2374900" cy="519112"/>
          </a:xfrm>
          <a:prstGeom prst="rect">
            <a:avLst/>
          </a:prstGeom>
          <a:solidFill>
            <a:srgbClr val="FFFFFF">
              <a:alpha val="0"/>
            </a:srgbClr>
          </a:solidFill>
          <a:ln w="9525">
            <a:noFill/>
            <a:miter lim="800000"/>
            <a:headEnd/>
            <a:tailEnd/>
          </a:ln>
        </p:spPr>
        <p:txBody>
          <a:bodyPr/>
          <a:lstStyle/>
          <a:p>
            <a:r>
              <a:rPr lang="ru-RU" sz="2800" b="1">
                <a:latin typeface="Times New Roman" pitchFamily="18" charset="0"/>
              </a:rPr>
              <a:t>6715 (69,7%)</a:t>
            </a:r>
            <a:endParaRPr lang="ru-RU" sz="2800" b="1"/>
          </a:p>
          <a:p>
            <a:r>
              <a:rPr lang="ru-RU" sz="1200" b="1" i="1"/>
              <a:t>на 01.01.2013 – 74,8%</a:t>
            </a:r>
            <a:endParaRPr lang="ru-RU" sz="1200" i="1"/>
          </a:p>
        </p:txBody>
      </p:sp>
      <p:sp>
        <p:nvSpPr>
          <p:cNvPr id="37895" name="Text Box 16"/>
          <p:cNvSpPr txBox="1">
            <a:spLocks noChangeArrowheads="1"/>
          </p:cNvSpPr>
          <p:nvPr/>
        </p:nvSpPr>
        <p:spPr bwMode="auto">
          <a:xfrm>
            <a:off x="3205163" y="4437063"/>
            <a:ext cx="2009775" cy="647700"/>
          </a:xfrm>
          <a:prstGeom prst="rect">
            <a:avLst/>
          </a:prstGeom>
          <a:solidFill>
            <a:srgbClr val="FFFFFF">
              <a:alpha val="0"/>
            </a:srgbClr>
          </a:solidFill>
          <a:ln w="9525">
            <a:noFill/>
            <a:miter lim="800000"/>
            <a:headEnd/>
            <a:tailEnd/>
          </a:ln>
        </p:spPr>
        <p:txBody>
          <a:bodyPr/>
          <a:lstStyle/>
          <a:p>
            <a:r>
              <a:rPr lang="ru-RU" sz="2400" b="1">
                <a:latin typeface="Times New Roman" pitchFamily="18" charset="0"/>
              </a:rPr>
              <a:t>1143 (11,9%)</a:t>
            </a:r>
            <a:r>
              <a:rPr lang="ru-RU" sz="2400" b="1"/>
              <a:t> </a:t>
            </a:r>
            <a:r>
              <a:rPr lang="ru-RU" sz="1200" b="1" i="1"/>
              <a:t>на 01.01.2013 – 11,9%</a:t>
            </a:r>
          </a:p>
        </p:txBody>
      </p:sp>
      <p:sp>
        <p:nvSpPr>
          <p:cNvPr id="37896" name="Text Box 17"/>
          <p:cNvSpPr txBox="1">
            <a:spLocks noChangeArrowheads="1"/>
          </p:cNvSpPr>
          <p:nvPr/>
        </p:nvSpPr>
        <p:spPr bwMode="auto">
          <a:xfrm>
            <a:off x="5580063" y="3573463"/>
            <a:ext cx="2232025" cy="519112"/>
          </a:xfrm>
          <a:prstGeom prst="rect">
            <a:avLst/>
          </a:prstGeom>
          <a:solidFill>
            <a:srgbClr val="FFFFFF">
              <a:alpha val="0"/>
            </a:srgbClr>
          </a:solidFill>
          <a:ln w="9525">
            <a:noFill/>
            <a:miter lim="800000"/>
            <a:headEnd/>
            <a:tailEnd/>
          </a:ln>
        </p:spPr>
        <p:txBody>
          <a:bodyPr/>
          <a:lstStyle/>
          <a:p>
            <a:r>
              <a:rPr lang="ru-RU" sz="2800" b="1">
                <a:latin typeface="Times New Roman" pitchFamily="18" charset="0"/>
              </a:rPr>
              <a:t>279(2,9%)</a:t>
            </a:r>
            <a:endParaRPr lang="ru-RU" sz="2800" b="1"/>
          </a:p>
          <a:p>
            <a:r>
              <a:rPr lang="ru-RU" sz="1200" b="1" i="1"/>
              <a:t>На 01.01.2013 – 2,1%</a:t>
            </a:r>
          </a:p>
        </p:txBody>
      </p:sp>
      <p:sp>
        <p:nvSpPr>
          <p:cNvPr id="37897" name="Text Box 18"/>
          <p:cNvSpPr txBox="1">
            <a:spLocks noChangeArrowheads="1"/>
          </p:cNvSpPr>
          <p:nvPr/>
        </p:nvSpPr>
        <p:spPr bwMode="auto">
          <a:xfrm>
            <a:off x="4716463" y="5445125"/>
            <a:ext cx="2232025" cy="519113"/>
          </a:xfrm>
          <a:prstGeom prst="rect">
            <a:avLst/>
          </a:prstGeom>
          <a:solidFill>
            <a:srgbClr val="FFFFFF">
              <a:alpha val="0"/>
            </a:srgbClr>
          </a:solidFill>
          <a:ln w="9525">
            <a:noFill/>
            <a:miter lim="800000"/>
            <a:headEnd/>
            <a:tailEnd/>
          </a:ln>
        </p:spPr>
        <p:txBody>
          <a:bodyPr/>
          <a:lstStyle/>
          <a:p>
            <a:r>
              <a:rPr lang="ru-RU" sz="2800" b="1">
                <a:latin typeface="Times New Roman" pitchFamily="18" charset="0"/>
              </a:rPr>
              <a:t>359 (3,7%)</a:t>
            </a:r>
            <a:endParaRPr lang="ru-RU" sz="2800" b="1"/>
          </a:p>
          <a:p>
            <a:r>
              <a:rPr lang="ru-RU" sz="1200" b="1" i="1"/>
              <a:t>на 01.01.2013 – 3,3%</a:t>
            </a:r>
          </a:p>
        </p:txBody>
      </p:sp>
      <p:sp>
        <p:nvSpPr>
          <p:cNvPr id="37898" name="Text Box 19"/>
          <p:cNvSpPr txBox="1">
            <a:spLocks noChangeArrowheads="1"/>
          </p:cNvSpPr>
          <p:nvPr/>
        </p:nvSpPr>
        <p:spPr bwMode="auto">
          <a:xfrm>
            <a:off x="4140200" y="1916113"/>
            <a:ext cx="1871663" cy="576262"/>
          </a:xfrm>
          <a:prstGeom prst="rect">
            <a:avLst/>
          </a:prstGeom>
          <a:solidFill>
            <a:srgbClr val="FFFFFF">
              <a:alpha val="0"/>
            </a:srgbClr>
          </a:solidFill>
          <a:ln w="9525">
            <a:noFill/>
            <a:miter lim="800000"/>
            <a:headEnd/>
            <a:tailEnd/>
          </a:ln>
        </p:spPr>
        <p:txBody>
          <a:bodyPr/>
          <a:lstStyle/>
          <a:p>
            <a:r>
              <a:rPr lang="ru-RU" sz="2800" b="1">
                <a:latin typeface="Times New Roman" pitchFamily="18" charset="0"/>
              </a:rPr>
              <a:t>342(3,6%)</a:t>
            </a:r>
            <a:endParaRPr lang="ru-RU" sz="2800" b="1"/>
          </a:p>
          <a:p>
            <a:r>
              <a:rPr lang="ru-RU" sz="1200" b="1" i="1"/>
              <a:t>на 01.01.2013 г – 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ru-RU" sz="2400" b="1" smtClean="0"/>
              <a:t>Товарооборот интернет-магазинов в млрд.руб</a:t>
            </a:r>
          </a:p>
        </p:txBody>
      </p:sp>
      <p:grpSp>
        <p:nvGrpSpPr>
          <p:cNvPr id="2052" name="Group 3"/>
          <p:cNvGrpSpPr>
            <a:grpSpLocks/>
          </p:cNvGrpSpPr>
          <p:nvPr/>
        </p:nvGrpSpPr>
        <p:grpSpPr bwMode="auto">
          <a:xfrm>
            <a:off x="0" y="-77788"/>
            <a:ext cx="9529763" cy="6935788"/>
            <a:chOff x="68" y="-54"/>
            <a:chExt cx="5874" cy="4346"/>
          </a:xfrm>
        </p:grpSpPr>
        <p:grpSp>
          <p:nvGrpSpPr>
            <p:cNvPr id="2053" name="Group 4"/>
            <p:cNvGrpSpPr>
              <a:grpSpLocks/>
            </p:cNvGrpSpPr>
            <p:nvPr/>
          </p:nvGrpSpPr>
          <p:grpSpPr bwMode="auto">
            <a:xfrm>
              <a:off x="68" y="45"/>
              <a:ext cx="5624" cy="4247"/>
              <a:chOff x="68" y="45"/>
              <a:chExt cx="5624" cy="4247"/>
            </a:xfrm>
          </p:grpSpPr>
          <p:sp>
            <p:nvSpPr>
              <p:cNvPr id="2055" name="Rectangle 5"/>
              <p:cNvSpPr>
                <a:spLocks noChangeArrowheads="1"/>
              </p:cNvSpPr>
              <p:nvPr/>
            </p:nvSpPr>
            <p:spPr bwMode="auto">
              <a:xfrm>
                <a:off x="68" y="45"/>
                <a:ext cx="5624" cy="4247"/>
              </a:xfrm>
              <a:prstGeom prst="rect">
                <a:avLst/>
              </a:prstGeom>
              <a:noFill/>
              <a:ln w="177800">
                <a:solidFill>
                  <a:srgbClr val="FF0000"/>
                </a:solidFill>
                <a:miter lim="800000"/>
                <a:headEnd/>
                <a:tailEnd/>
              </a:ln>
            </p:spPr>
            <p:txBody>
              <a:bodyPr wrap="none" anchor="ctr"/>
              <a:lstStyle/>
              <a:p>
                <a:pPr algn="ctr"/>
                <a:endParaRPr lang="be-BY"/>
              </a:p>
            </p:txBody>
          </p:sp>
          <p:sp>
            <p:nvSpPr>
              <p:cNvPr id="2056" name="Rectangle 6"/>
              <p:cNvSpPr>
                <a:spLocks noChangeArrowheads="1"/>
              </p:cNvSpPr>
              <p:nvPr/>
            </p:nvSpPr>
            <p:spPr bwMode="auto">
              <a:xfrm>
                <a:off x="159" y="119"/>
                <a:ext cx="5443" cy="4082"/>
              </a:xfrm>
              <a:prstGeom prst="rect">
                <a:avLst/>
              </a:prstGeom>
              <a:noFill/>
              <a:ln w="101600">
                <a:solidFill>
                  <a:srgbClr val="008000"/>
                </a:solidFill>
                <a:miter lim="800000"/>
                <a:headEnd/>
                <a:tailEnd/>
              </a:ln>
            </p:spPr>
            <p:txBody>
              <a:bodyPr wrap="none" anchor="ctr"/>
              <a:lstStyle/>
              <a:p>
                <a:endParaRPr lang="be-BY"/>
              </a:p>
            </p:txBody>
          </p:sp>
        </p:grpSp>
        <p:sp>
          <p:nvSpPr>
            <p:cNvPr id="2054" name="Text Box 7"/>
            <p:cNvSpPr txBox="1">
              <a:spLocks noChangeArrowheads="1"/>
            </p:cNvSpPr>
            <p:nvPr/>
          </p:nvSpPr>
          <p:spPr bwMode="auto">
            <a:xfrm>
              <a:off x="3334" y="-54"/>
              <a:ext cx="2608" cy="173"/>
            </a:xfrm>
            <a:prstGeom prst="rect">
              <a:avLst/>
            </a:prstGeom>
            <a:noFill/>
            <a:ln w="9525">
              <a:noFill/>
              <a:miter lim="800000"/>
              <a:headEnd/>
              <a:tailEnd/>
            </a:ln>
          </p:spPr>
          <p:txBody>
            <a:bodyPr>
              <a:spAutoFit/>
            </a:bodyPr>
            <a:lstStyle/>
            <a:p>
              <a:pPr>
                <a:spcBef>
                  <a:spcPct val="50000"/>
                </a:spcBef>
              </a:pPr>
              <a:endParaRPr lang="be-BY" sz="1200" b="1">
                <a:solidFill>
                  <a:srgbClr val="0000FF"/>
                </a:solidFill>
              </a:endParaRPr>
            </a:p>
          </p:txBody>
        </p:sp>
      </p:grpSp>
      <p:graphicFrame>
        <p:nvGraphicFramePr>
          <p:cNvPr id="2050" name="Object 9"/>
          <p:cNvGraphicFramePr>
            <a:graphicFrameLocks noChangeAspect="1"/>
          </p:cNvGraphicFramePr>
          <p:nvPr>
            <p:ph idx="1"/>
          </p:nvPr>
        </p:nvGraphicFramePr>
        <p:xfrm>
          <a:off x="250825" y="1268413"/>
          <a:ext cx="8569325" cy="5184775"/>
        </p:xfrm>
        <a:graphic>
          <a:graphicData uri="http://schemas.openxmlformats.org/presentationml/2006/ole">
            <p:oleObj spid="_x0000_s2050" name="Диаграмма" r:id="rId4" imgW="5476875" imgH="3343351" progId="Excel.Sheet.8">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68313" y="260350"/>
            <a:ext cx="8229600" cy="941388"/>
          </a:xfrm>
        </p:spPr>
        <p:txBody>
          <a:bodyPr/>
          <a:lstStyle/>
          <a:p>
            <a:pPr eaLnBrk="1" hangingPunct="1"/>
            <a:r>
              <a:rPr lang="ru-RU" sz="2000" smtClean="0"/>
              <a:t>Количество интернет-магазинов по наиболее распространенным группам товаров (по состоянию на 08.08.2014 г.)</a:t>
            </a:r>
          </a:p>
        </p:txBody>
      </p:sp>
      <p:grpSp>
        <p:nvGrpSpPr>
          <p:cNvPr id="3076" name="Group 3"/>
          <p:cNvGrpSpPr>
            <a:grpSpLocks/>
          </p:cNvGrpSpPr>
          <p:nvPr/>
        </p:nvGrpSpPr>
        <p:grpSpPr bwMode="auto">
          <a:xfrm>
            <a:off x="0" y="-77788"/>
            <a:ext cx="9529763" cy="6935788"/>
            <a:chOff x="68" y="-54"/>
            <a:chExt cx="5874" cy="4346"/>
          </a:xfrm>
        </p:grpSpPr>
        <p:grpSp>
          <p:nvGrpSpPr>
            <p:cNvPr id="3077" name="Group 4"/>
            <p:cNvGrpSpPr>
              <a:grpSpLocks/>
            </p:cNvGrpSpPr>
            <p:nvPr/>
          </p:nvGrpSpPr>
          <p:grpSpPr bwMode="auto">
            <a:xfrm>
              <a:off x="68" y="45"/>
              <a:ext cx="5624" cy="4247"/>
              <a:chOff x="68" y="45"/>
              <a:chExt cx="5624" cy="4247"/>
            </a:xfrm>
          </p:grpSpPr>
          <p:sp>
            <p:nvSpPr>
              <p:cNvPr id="3079" name="Rectangle 5"/>
              <p:cNvSpPr>
                <a:spLocks noChangeArrowheads="1"/>
              </p:cNvSpPr>
              <p:nvPr/>
            </p:nvSpPr>
            <p:spPr bwMode="auto">
              <a:xfrm>
                <a:off x="68" y="45"/>
                <a:ext cx="5624" cy="4247"/>
              </a:xfrm>
              <a:prstGeom prst="rect">
                <a:avLst/>
              </a:prstGeom>
              <a:noFill/>
              <a:ln w="177800">
                <a:solidFill>
                  <a:srgbClr val="FF0000"/>
                </a:solidFill>
                <a:miter lim="800000"/>
                <a:headEnd/>
                <a:tailEnd/>
              </a:ln>
            </p:spPr>
            <p:txBody>
              <a:bodyPr wrap="none" anchor="ctr"/>
              <a:lstStyle/>
              <a:p>
                <a:pPr algn="ctr"/>
                <a:endParaRPr lang="be-BY"/>
              </a:p>
            </p:txBody>
          </p:sp>
          <p:sp>
            <p:nvSpPr>
              <p:cNvPr id="3080" name="Rectangle 6"/>
              <p:cNvSpPr>
                <a:spLocks noChangeArrowheads="1"/>
              </p:cNvSpPr>
              <p:nvPr/>
            </p:nvSpPr>
            <p:spPr bwMode="auto">
              <a:xfrm>
                <a:off x="159" y="119"/>
                <a:ext cx="5443" cy="4082"/>
              </a:xfrm>
              <a:prstGeom prst="rect">
                <a:avLst/>
              </a:prstGeom>
              <a:noFill/>
              <a:ln w="101600">
                <a:solidFill>
                  <a:srgbClr val="008000"/>
                </a:solidFill>
                <a:miter lim="800000"/>
                <a:headEnd/>
                <a:tailEnd/>
              </a:ln>
            </p:spPr>
            <p:txBody>
              <a:bodyPr wrap="none" anchor="ctr"/>
              <a:lstStyle/>
              <a:p>
                <a:endParaRPr lang="be-BY"/>
              </a:p>
            </p:txBody>
          </p:sp>
        </p:grpSp>
        <p:sp>
          <p:nvSpPr>
            <p:cNvPr id="3078" name="Text Box 7"/>
            <p:cNvSpPr txBox="1">
              <a:spLocks noChangeArrowheads="1"/>
            </p:cNvSpPr>
            <p:nvPr/>
          </p:nvSpPr>
          <p:spPr bwMode="auto">
            <a:xfrm>
              <a:off x="3334" y="-54"/>
              <a:ext cx="2608" cy="173"/>
            </a:xfrm>
            <a:prstGeom prst="rect">
              <a:avLst/>
            </a:prstGeom>
            <a:noFill/>
            <a:ln w="9525">
              <a:noFill/>
              <a:miter lim="800000"/>
              <a:headEnd/>
              <a:tailEnd/>
            </a:ln>
          </p:spPr>
          <p:txBody>
            <a:bodyPr>
              <a:spAutoFit/>
            </a:bodyPr>
            <a:lstStyle/>
            <a:p>
              <a:pPr>
                <a:spcBef>
                  <a:spcPct val="50000"/>
                </a:spcBef>
              </a:pPr>
              <a:endParaRPr lang="be-BY" sz="1200" b="1">
                <a:solidFill>
                  <a:srgbClr val="0000FF"/>
                </a:solidFill>
              </a:endParaRPr>
            </a:p>
          </p:txBody>
        </p:sp>
      </p:grpSp>
      <p:graphicFrame>
        <p:nvGraphicFramePr>
          <p:cNvPr id="3074" name="Object 14"/>
          <p:cNvGraphicFramePr>
            <a:graphicFrameLocks noChangeAspect="1"/>
          </p:cNvGraphicFramePr>
          <p:nvPr>
            <p:ph sz="half" idx="2"/>
          </p:nvPr>
        </p:nvGraphicFramePr>
        <p:xfrm>
          <a:off x="177800" y="1119188"/>
          <a:ext cx="8745538" cy="5145087"/>
        </p:xfrm>
        <a:graphic>
          <a:graphicData uri="http://schemas.openxmlformats.org/presentationml/2006/ole">
            <p:oleObj spid="_x0000_s3074" name="Диаграмма" r:id="rId4" imgW="8143875" imgH="4791151" progId="Excel.Sheet.8">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68313" y="476250"/>
            <a:ext cx="8229600" cy="649288"/>
          </a:xfrm>
        </p:spPr>
        <p:txBody>
          <a:bodyPr>
            <a:normAutofit fontScale="90000"/>
          </a:bodyPr>
          <a:lstStyle/>
          <a:p>
            <a:pPr eaLnBrk="1" hangingPunct="1">
              <a:defRPr/>
            </a:pPr>
            <a:r>
              <a:rPr lang="ru-RU" sz="2400" smtClean="0"/>
              <a:t>Удельный вес количества интернет-магазинов</a:t>
            </a:r>
            <a:br>
              <a:rPr lang="ru-RU" sz="2400" smtClean="0"/>
            </a:br>
            <a:r>
              <a:rPr lang="ru-RU" sz="2400" smtClean="0"/>
              <a:t>в разрезе товарных групп</a:t>
            </a:r>
            <a:r>
              <a:rPr lang="ru-RU" sz="1800" b="1" smtClean="0"/>
              <a:t> </a:t>
            </a:r>
          </a:p>
        </p:txBody>
      </p:sp>
      <p:grpSp>
        <p:nvGrpSpPr>
          <p:cNvPr id="4100" name="Group 3"/>
          <p:cNvGrpSpPr>
            <a:grpSpLocks/>
          </p:cNvGrpSpPr>
          <p:nvPr/>
        </p:nvGrpSpPr>
        <p:grpSpPr bwMode="auto">
          <a:xfrm>
            <a:off x="0" y="-77788"/>
            <a:ext cx="9529763" cy="6935788"/>
            <a:chOff x="68" y="-54"/>
            <a:chExt cx="5874" cy="4346"/>
          </a:xfrm>
        </p:grpSpPr>
        <p:grpSp>
          <p:nvGrpSpPr>
            <p:cNvPr id="4101" name="Group 4"/>
            <p:cNvGrpSpPr>
              <a:grpSpLocks/>
            </p:cNvGrpSpPr>
            <p:nvPr/>
          </p:nvGrpSpPr>
          <p:grpSpPr bwMode="auto">
            <a:xfrm>
              <a:off x="68" y="45"/>
              <a:ext cx="5624" cy="4247"/>
              <a:chOff x="68" y="45"/>
              <a:chExt cx="5624" cy="4247"/>
            </a:xfrm>
          </p:grpSpPr>
          <p:sp>
            <p:nvSpPr>
              <p:cNvPr id="4103" name="Rectangle 5"/>
              <p:cNvSpPr>
                <a:spLocks noChangeArrowheads="1"/>
              </p:cNvSpPr>
              <p:nvPr/>
            </p:nvSpPr>
            <p:spPr bwMode="auto">
              <a:xfrm>
                <a:off x="68" y="45"/>
                <a:ext cx="5624" cy="4247"/>
              </a:xfrm>
              <a:prstGeom prst="rect">
                <a:avLst/>
              </a:prstGeom>
              <a:noFill/>
              <a:ln w="177800">
                <a:solidFill>
                  <a:srgbClr val="FF0000"/>
                </a:solidFill>
                <a:miter lim="800000"/>
                <a:headEnd/>
                <a:tailEnd/>
              </a:ln>
            </p:spPr>
            <p:txBody>
              <a:bodyPr wrap="none" anchor="ctr"/>
              <a:lstStyle/>
              <a:p>
                <a:pPr algn="ctr"/>
                <a:endParaRPr lang="be-BY"/>
              </a:p>
            </p:txBody>
          </p:sp>
          <p:sp>
            <p:nvSpPr>
              <p:cNvPr id="4104" name="Rectangle 6"/>
              <p:cNvSpPr>
                <a:spLocks noChangeArrowheads="1"/>
              </p:cNvSpPr>
              <p:nvPr/>
            </p:nvSpPr>
            <p:spPr bwMode="auto">
              <a:xfrm>
                <a:off x="159" y="119"/>
                <a:ext cx="5443" cy="4082"/>
              </a:xfrm>
              <a:prstGeom prst="rect">
                <a:avLst/>
              </a:prstGeom>
              <a:noFill/>
              <a:ln w="101600">
                <a:solidFill>
                  <a:srgbClr val="008000"/>
                </a:solidFill>
                <a:miter lim="800000"/>
                <a:headEnd/>
                <a:tailEnd/>
              </a:ln>
            </p:spPr>
            <p:txBody>
              <a:bodyPr wrap="none" anchor="ctr"/>
              <a:lstStyle/>
              <a:p>
                <a:endParaRPr lang="be-BY"/>
              </a:p>
            </p:txBody>
          </p:sp>
        </p:grpSp>
        <p:sp>
          <p:nvSpPr>
            <p:cNvPr id="4102" name="Text Box 7"/>
            <p:cNvSpPr txBox="1">
              <a:spLocks noChangeArrowheads="1"/>
            </p:cNvSpPr>
            <p:nvPr/>
          </p:nvSpPr>
          <p:spPr bwMode="auto">
            <a:xfrm>
              <a:off x="3334" y="-54"/>
              <a:ext cx="2608" cy="173"/>
            </a:xfrm>
            <a:prstGeom prst="rect">
              <a:avLst/>
            </a:prstGeom>
            <a:noFill/>
            <a:ln w="9525">
              <a:noFill/>
              <a:miter lim="800000"/>
              <a:headEnd/>
              <a:tailEnd/>
            </a:ln>
          </p:spPr>
          <p:txBody>
            <a:bodyPr>
              <a:spAutoFit/>
            </a:bodyPr>
            <a:lstStyle/>
            <a:p>
              <a:pPr>
                <a:spcBef>
                  <a:spcPct val="50000"/>
                </a:spcBef>
              </a:pPr>
              <a:endParaRPr lang="be-BY" sz="1200" b="1">
                <a:solidFill>
                  <a:srgbClr val="0000FF"/>
                </a:solidFill>
              </a:endParaRPr>
            </a:p>
          </p:txBody>
        </p:sp>
      </p:grpSp>
      <p:graphicFrame>
        <p:nvGraphicFramePr>
          <p:cNvPr id="4098" name="Object 23"/>
          <p:cNvGraphicFramePr>
            <a:graphicFrameLocks noChangeAspect="1"/>
          </p:cNvGraphicFramePr>
          <p:nvPr>
            <p:ph idx="1"/>
          </p:nvPr>
        </p:nvGraphicFramePr>
        <p:xfrm>
          <a:off x="179388" y="981075"/>
          <a:ext cx="8715375" cy="5876925"/>
        </p:xfrm>
        <a:graphic>
          <a:graphicData uri="http://schemas.openxmlformats.org/presentationml/2006/ole">
            <p:oleObj spid="_x0000_s4098" name="Диаграмма" r:id="rId4" imgW="6534116" imgH="3876514" progId="Excel.Sheet.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2"/>
          <p:cNvGrpSpPr>
            <a:grpSpLocks/>
          </p:cNvGrpSpPr>
          <p:nvPr/>
        </p:nvGrpSpPr>
        <p:grpSpPr bwMode="auto">
          <a:xfrm>
            <a:off x="0" y="-77788"/>
            <a:ext cx="9529763" cy="6935788"/>
            <a:chOff x="68" y="-54"/>
            <a:chExt cx="5874" cy="4346"/>
          </a:xfrm>
        </p:grpSpPr>
        <p:grpSp>
          <p:nvGrpSpPr>
            <p:cNvPr id="49157" name="Group 3"/>
            <p:cNvGrpSpPr>
              <a:grpSpLocks/>
            </p:cNvGrpSpPr>
            <p:nvPr/>
          </p:nvGrpSpPr>
          <p:grpSpPr bwMode="auto">
            <a:xfrm>
              <a:off x="68" y="45"/>
              <a:ext cx="5624" cy="4247"/>
              <a:chOff x="68" y="45"/>
              <a:chExt cx="5624" cy="4247"/>
            </a:xfrm>
          </p:grpSpPr>
          <p:sp>
            <p:nvSpPr>
              <p:cNvPr id="49159" name="Rectangle 4"/>
              <p:cNvSpPr>
                <a:spLocks noChangeArrowheads="1"/>
              </p:cNvSpPr>
              <p:nvPr/>
            </p:nvSpPr>
            <p:spPr bwMode="auto">
              <a:xfrm>
                <a:off x="68" y="45"/>
                <a:ext cx="5624" cy="4247"/>
              </a:xfrm>
              <a:prstGeom prst="rect">
                <a:avLst/>
              </a:prstGeom>
              <a:noFill/>
              <a:ln w="177800">
                <a:solidFill>
                  <a:srgbClr val="FF0000"/>
                </a:solidFill>
                <a:miter lim="800000"/>
                <a:headEnd/>
                <a:tailEnd/>
              </a:ln>
            </p:spPr>
            <p:txBody>
              <a:bodyPr wrap="none" anchor="ctr"/>
              <a:lstStyle/>
              <a:p>
                <a:pPr algn="ctr"/>
                <a:endParaRPr lang="be-BY"/>
              </a:p>
            </p:txBody>
          </p:sp>
          <p:sp>
            <p:nvSpPr>
              <p:cNvPr id="49160" name="Rectangle 5"/>
              <p:cNvSpPr>
                <a:spLocks noChangeArrowheads="1"/>
              </p:cNvSpPr>
              <p:nvPr/>
            </p:nvSpPr>
            <p:spPr bwMode="auto">
              <a:xfrm>
                <a:off x="159" y="119"/>
                <a:ext cx="5443" cy="4082"/>
              </a:xfrm>
              <a:prstGeom prst="rect">
                <a:avLst/>
              </a:prstGeom>
              <a:noFill/>
              <a:ln w="101600">
                <a:solidFill>
                  <a:srgbClr val="008000"/>
                </a:solidFill>
                <a:miter lim="800000"/>
                <a:headEnd/>
                <a:tailEnd/>
              </a:ln>
            </p:spPr>
            <p:txBody>
              <a:bodyPr wrap="none" anchor="ctr"/>
              <a:lstStyle/>
              <a:p>
                <a:endParaRPr lang="be-BY" b="1"/>
              </a:p>
            </p:txBody>
          </p:sp>
        </p:grpSp>
        <p:sp>
          <p:nvSpPr>
            <p:cNvPr id="49158" name="Text Box 6"/>
            <p:cNvSpPr txBox="1">
              <a:spLocks noChangeArrowheads="1"/>
            </p:cNvSpPr>
            <p:nvPr/>
          </p:nvSpPr>
          <p:spPr bwMode="auto">
            <a:xfrm>
              <a:off x="3334" y="-54"/>
              <a:ext cx="2608" cy="173"/>
            </a:xfrm>
            <a:prstGeom prst="rect">
              <a:avLst/>
            </a:prstGeom>
            <a:noFill/>
            <a:ln w="9525">
              <a:noFill/>
              <a:miter lim="800000"/>
              <a:headEnd/>
              <a:tailEnd/>
            </a:ln>
          </p:spPr>
          <p:txBody>
            <a:bodyPr>
              <a:spAutoFit/>
            </a:bodyPr>
            <a:lstStyle/>
            <a:p>
              <a:pPr>
                <a:spcBef>
                  <a:spcPct val="50000"/>
                </a:spcBef>
              </a:pPr>
              <a:endParaRPr lang="be-BY" sz="1200" b="1">
                <a:solidFill>
                  <a:srgbClr val="0000FF"/>
                </a:solidFill>
              </a:endParaRPr>
            </a:p>
          </p:txBody>
        </p:sp>
      </p:grpSp>
      <p:pic>
        <p:nvPicPr>
          <p:cNvPr id="49154" name="Picture 13" descr="D:\Обмен\Логотипы\Минторг.gif"/>
          <p:cNvPicPr>
            <a:picLocks noChangeAspect="1" noChangeArrowheads="1"/>
          </p:cNvPicPr>
          <p:nvPr/>
        </p:nvPicPr>
        <p:blipFill>
          <a:blip r:embed="rId3"/>
          <a:srcRect/>
          <a:stretch>
            <a:fillRect/>
          </a:stretch>
        </p:blipFill>
        <p:spPr bwMode="auto">
          <a:xfrm>
            <a:off x="395288" y="620713"/>
            <a:ext cx="1730375" cy="1117600"/>
          </a:xfrm>
          <a:prstGeom prst="rect">
            <a:avLst/>
          </a:prstGeom>
          <a:noFill/>
          <a:ln w="9525">
            <a:noFill/>
            <a:miter lim="800000"/>
            <a:headEnd/>
            <a:tailEnd/>
          </a:ln>
        </p:spPr>
      </p:pic>
      <p:sp>
        <p:nvSpPr>
          <p:cNvPr id="49155" name="Text Box 360"/>
          <p:cNvSpPr txBox="1">
            <a:spLocks noChangeArrowheads="1"/>
          </p:cNvSpPr>
          <p:nvPr/>
        </p:nvSpPr>
        <p:spPr bwMode="auto">
          <a:xfrm>
            <a:off x="2773363" y="765175"/>
            <a:ext cx="5830887" cy="519113"/>
          </a:xfrm>
          <a:prstGeom prst="rect">
            <a:avLst/>
          </a:prstGeom>
          <a:noFill/>
          <a:ln w="9525">
            <a:noFill/>
            <a:miter lim="800000"/>
            <a:headEnd/>
            <a:tailEnd/>
          </a:ln>
        </p:spPr>
        <p:txBody>
          <a:bodyPr>
            <a:spAutoFit/>
          </a:bodyPr>
          <a:lstStyle/>
          <a:p>
            <a:r>
              <a:rPr lang="ru-RU" sz="2800">
                <a:solidFill>
                  <a:schemeClr val="tx2"/>
                </a:solidFill>
              </a:rPr>
              <a:t>Развитие безналичных расчетов</a:t>
            </a:r>
          </a:p>
        </p:txBody>
      </p:sp>
      <p:sp>
        <p:nvSpPr>
          <p:cNvPr id="49156" name="Rectangle 14"/>
          <p:cNvSpPr>
            <a:spLocks noChangeArrowheads="1"/>
          </p:cNvSpPr>
          <p:nvPr/>
        </p:nvSpPr>
        <p:spPr bwMode="auto">
          <a:xfrm>
            <a:off x="323850" y="2060575"/>
            <a:ext cx="8570913" cy="4525963"/>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ru-RU" sz="2000" b="1" i="1">
              <a:solidFill>
                <a:srgbClr val="000099"/>
              </a:solidFill>
            </a:endParaRPr>
          </a:p>
          <a:p>
            <a:pPr marL="342900" indent="-342900">
              <a:lnSpc>
                <a:spcPct val="90000"/>
              </a:lnSpc>
              <a:spcBef>
                <a:spcPct val="20000"/>
              </a:spcBef>
              <a:buFontTx/>
              <a:buChar char="•"/>
            </a:pPr>
            <a:r>
              <a:rPr lang="ru-RU" sz="2000" b="1" i="1">
                <a:solidFill>
                  <a:srgbClr val="000099"/>
                </a:solidFill>
              </a:rPr>
              <a:t>В 2013 г. на территории Республики Беларусь проведено</a:t>
            </a:r>
            <a:r>
              <a:rPr lang="en-US" sz="2000" b="1" i="1">
                <a:solidFill>
                  <a:srgbClr val="000099"/>
                </a:solidFill>
                <a:latin typeface="Gill Sans MT" pitchFamily="34" charset="0"/>
              </a:rPr>
              <a:t> </a:t>
            </a:r>
            <a:r>
              <a:rPr lang="ru-RU" sz="2000" b="1" i="1">
                <a:solidFill>
                  <a:srgbClr val="000099"/>
                </a:solidFill>
              </a:rPr>
              <a:t>операций с использованием банковских платежных карточек</a:t>
            </a:r>
            <a:r>
              <a:rPr lang="en-US" sz="2000" b="1" i="1">
                <a:solidFill>
                  <a:srgbClr val="000099"/>
                </a:solidFill>
                <a:latin typeface="Gill Sans MT" pitchFamily="34" charset="0"/>
              </a:rPr>
              <a:t>:</a:t>
            </a:r>
            <a:endParaRPr lang="ru-RU" sz="2000" b="1" i="1">
              <a:solidFill>
                <a:srgbClr val="000099"/>
              </a:solidFill>
            </a:endParaRPr>
          </a:p>
          <a:p>
            <a:pPr marL="342900" indent="-342900">
              <a:lnSpc>
                <a:spcPct val="90000"/>
              </a:lnSpc>
              <a:spcBef>
                <a:spcPct val="20000"/>
              </a:spcBef>
            </a:pPr>
            <a:r>
              <a:rPr lang="ru-RU" b="1" i="1">
                <a:solidFill>
                  <a:srgbClr val="FF0000"/>
                </a:solidFill>
              </a:rPr>
              <a:t>    -</a:t>
            </a:r>
            <a:r>
              <a:rPr lang="en-US" b="1" i="1">
                <a:solidFill>
                  <a:srgbClr val="FF0000"/>
                </a:solidFill>
                <a:latin typeface="Gill Sans MT" pitchFamily="34" charset="0"/>
              </a:rPr>
              <a:t> </a:t>
            </a:r>
            <a:r>
              <a:rPr lang="ru-RU" b="1" i="1">
                <a:solidFill>
                  <a:srgbClr val="FF0000"/>
                </a:solidFill>
              </a:rPr>
              <a:t> по количеству – 737,8 млн. операций</a:t>
            </a:r>
          </a:p>
          <a:p>
            <a:pPr marL="342900" indent="-342900">
              <a:lnSpc>
                <a:spcPct val="90000"/>
              </a:lnSpc>
              <a:spcBef>
                <a:spcPct val="20000"/>
              </a:spcBef>
            </a:pPr>
            <a:r>
              <a:rPr lang="ru-RU" b="1" i="1">
                <a:solidFill>
                  <a:srgbClr val="FF0000"/>
                </a:solidFill>
              </a:rPr>
              <a:t>    -  по сумме – 238,3 трлн. рублей</a:t>
            </a:r>
          </a:p>
          <a:p>
            <a:pPr marL="342900" indent="-342900">
              <a:lnSpc>
                <a:spcPct val="90000"/>
              </a:lnSpc>
              <a:spcBef>
                <a:spcPct val="20000"/>
              </a:spcBef>
            </a:pPr>
            <a:r>
              <a:rPr lang="ru-RU" sz="2000" b="1" i="1">
                <a:solidFill>
                  <a:srgbClr val="000099"/>
                </a:solidFill>
              </a:rPr>
              <a:t>Доля  безналичных  операций в общем объеме операций  с   использованием карточек  составила</a:t>
            </a:r>
            <a:r>
              <a:rPr lang="en-US" sz="2000" b="1" i="1">
                <a:solidFill>
                  <a:srgbClr val="000099"/>
                </a:solidFill>
                <a:latin typeface="Gill Sans MT" pitchFamily="34" charset="0"/>
              </a:rPr>
              <a:t>:</a:t>
            </a:r>
            <a:endParaRPr lang="ru-RU" sz="2000" b="1" i="1">
              <a:solidFill>
                <a:srgbClr val="000099"/>
              </a:solidFill>
            </a:endParaRPr>
          </a:p>
          <a:p>
            <a:pPr marL="342900" indent="-342900">
              <a:lnSpc>
                <a:spcPct val="90000"/>
              </a:lnSpc>
              <a:spcBef>
                <a:spcPct val="20000"/>
              </a:spcBef>
            </a:pPr>
            <a:r>
              <a:rPr lang="ru-RU" b="1" i="1">
                <a:solidFill>
                  <a:srgbClr val="FF0000"/>
                </a:solidFill>
              </a:rPr>
              <a:t>  -</a:t>
            </a:r>
            <a:r>
              <a:rPr lang="ru-RU" b="1" i="1">
                <a:solidFill>
                  <a:srgbClr val="000099"/>
                </a:solidFill>
              </a:rPr>
              <a:t> </a:t>
            </a:r>
            <a:r>
              <a:rPr lang="ru-RU" b="1" i="1">
                <a:solidFill>
                  <a:srgbClr val="FF0000"/>
                </a:solidFill>
              </a:rPr>
              <a:t>по количеству </a:t>
            </a:r>
            <a:r>
              <a:rPr lang="ru-RU" b="1" i="1">
                <a:solidFill>
                  <a:srgbClr val="000099"/>
                </a:solidFill>
              </a:rPr>
              <a:t>-</a:t>
            </a:r>
            <a:r>
              <a:rPr lang="en-US" b="1" i="1">
                <a:solidFill>
                  <a:srgbClr val="000099"/>
                </a:solidFill>
                <a:latin typeface="Gill Sans MT" pitchFamily="34" charset="0"/>
              </a:rPr>
              <a:t> </a:t>
            </a:r>
            <a:r>
              <a:rPr lang="ru-RU" b="1" i="1" u="sng">
                <a:solidFill>
                  <a:srgbClr val="009900"/>
                </a:solidFill>
              </a:rPr>
              <a:t>68,</a:t>
            </a:r>
            <a:r>
              <a:rPr lang="en-US" b="1" i="1" u="sng">
                <a:solidFill>
                  <a:srgbClr val="009900"/>
                </a:solidFill>
                <a:latin typeface="Gill Sans MT" pitchFamily="34" charset="0"/>
              </a:rPr>
              <a:t> </a:t>
            </a:r>
            <a:r>
              <a:rPr lang="ru-RU" b="1" i="1" u="sng">
                <a:solidFill>
                  <a:srgbClr val="009900"/>
                </a:solidFill>
              </a:rPr>
              <a:t>4%</a:t>
            </a:r>
            <a:r>
              <a:rPr lang="ru-RU" b="1" i="1">
                <a:solidFill>
                  <a:srgbClr val="009900"/>
                </a:solidFill>
              </a:rPr>
              <a:t>  </a:t>
            </a:r>
            <a:r>
              <a:rPr lang="ru-RU" b="1" i="1">
                <a:solidFill>
                  <a:srgbClr val="000099"/>
                </a:solidFill>
              </a:rPr>
              <a:t>и  </a:t>
            </a:r>
            <a:r>
              <a:rPr lang="ru-RU" b="1" i="1">
                <a:solidFill>
                  <a:srgbClr val="FF0000"/>
                </a:solidFill>
              </a:rPr>
              <a:t>по сумме </a:t>
            </a:r>
            <a:r>
              <a:rPr lang="ru-RU" b="1" i="1">
                <a:solidFill>
                  <a:srgbClr val="000099"/>
                </a:solidFill>
              </a:rPr>
              <a:t>- </a:t>
            </a:r>
            <a:r>
              <a:rPr lang="ru-RU" b="1" i="1" u="sng">
                <a:solidFill>
                  <a:srgbClr val="009900"/>
                </a:solidFill>
              </a:rPr>
              <a:t>21,5</a:t>
            </a:r>
            <a:r>
              <a:rPr lang="en-US" b="1" i="1" u="sng">
                <a:solidFill>
                  <a:srgbClr val="009900"/>
                </a:solidFill>
                <a:latin typeface="Gill Sans MT" pitchFamily="34" charset="0"/>
              </a:rPr>
              <a:t> %</a:t>
            </a:r>
            <a:endParaRPr lang="ru-RU" b="1" i="1">
              <a:solidFill>
                <a:srgbClr val="009900"/>
              </a:solidFill>
            </a:endParaRPr>
          </a:p>
          <a:p>
            <a:pPr marL="342900" indent="-342900">
              <a:lnSpc>
                <a:spcPct val="90000"/>
              </a:lnSpc>
              <a:spcBef>
                <a:spcPct val="20000"/>
              </a:spcBef>
            </a:pPr>
            <a:r>
              <a:rPr lang="ru-RU">
                <a:solidFill>
                  <a:srgbClr val="990033"/>
                </a:solidFill>
              </a:rPr>
              <a:t>     (на 01.01.2013</a:t>
            </a:r>
            <a:r>
              <a:rPr lang="en-US">
                <a:solidFill>
                  <a:srgbClr val="990033"/>
                </a:solidFill>
                <a:latin typeface="Gill Sans MT" pitchFamily="34" charset="0"/>
              </a:rPr>
              <a:t>: </a:t>
            </a:r>
            <a:r>
              <a:rPr lang="ru-RU">
                <a:solidFill>
                  <a:srgbClr val="990033"/>
                </a:solidFill>
              </a:rPr>
              <a:t> по количеству - </a:t>
            </a:r>
            <a:r>
              <a:rPr lang="ru-RU" u="sng">
                <a:solidFill>
                  <a:srgbClr val="990033"/>
                </a:solidFill>
              </a:rPr>
              <a:t>62,6 %</a:t>
            </a:r>
            <a:r>
              <a:rPr lang="ru-RU">
                <a:solidFill>
                  <a:srgbClr val="990033"/>
                </a:solidFill>
              </a:rPr>
              <a:t>  и  </a:t>
            </a:r>
            <a:r>
              <a:rPr lang="ru-RU" u="sng">
                <a:solidFill>
                  <a:srgbClr val="990033"/>
                </a:solidFill>
              </a:rPr>
              <a:t>18,9 %</a:t>
            </a:r>
            <a:r>
              <a:rPr lang="ru-RU">
                <a:solidFill>
                  <a:srgbClr val="990033"/>
                </a:solidFill>
              </a:rPr>
              <a:t> – по </a:t>
            </a:r>
            <a:r>
              <a:rPr lang="en-US">
                <a:solidFill>
                  <a:srgbClr val="990033"/>
                </a:solidFill>
                <a:latin typeface="Gill Sans MT" pitchFamily="34" charset="0"/>
              </a:rPr>
              <a:t>c</a:t>
            </a:r>
            <a:r>
              <a:rPr lang="ru-RU">
                <a:solidFill>
                  <a:srgbClr val="990033"/>
                </a:solidFill>
              </a:rPr>
              <a:t>умме)</a:t>
            </a:r>
          </a:p>
          <a:p>
            <a:pPr marL="342900" indent="-342900">
              <a:lnSpc>
                <a:spcPct val="90000"/>
              </a:lnSpc>
              <a:spcBef>
                <a:spcPct val="20000"/>
              </a:spcBef>
              <a:buFontTx/>
              <a:buChar char="•"/>
            </a:pPr>
            <a:r>
              <a:rPr lang="ru-RU" sz="2000" b="1" i="1">
                <a:solidFill>
                  <a:srgbClr val="000099"/>
                </a:solidFill>
              </a:rPr>
              <a:t>Показатель количества карточек на 1 платежный терминал в организациях торговли, сервиса </a:t>
            </a:r>
            <a:r>
              <a:rPr lang="ru-RU" b="1" i="1">
                <a:solidFill>
                  <a:srgbClr val="FF0000"/>
                </a:solidFill>
              </a:rPr>
              <a:t>на </a:t>
            </a:r>
            <a:r>
              <a:rPr lang="ru-RU" b="1" i="1" u="sng">
                <a:solidFill>
                  <a:srgbClr val="FF0000"/>
                </a:solidFill>
              </a:rPr>
              <a:t>01.01.2014 составил 160 карточек </a:t>
            </a:r>
          </a:p>
          <a:p>
            <a:pPr marL="342900" indent="-342900">
              <a:lnSpc>
                <a:spcPct val="90000"/>
              </a:lnSpc>
              <a:spcBef>
                <a:spcPct val="20000"/>
              </a:spcBef>
            </a:pPr>
            <a:r>
              <a:rPr lang="ru-RU" b="1" i="1" u="sng">
                <a:solidFill>
                  <a:srgbClr val="FF0000"/>
                </a:solidFill>
              </a:rPr>
              <a:t>      </a:t>
            </a:r>
            <a:r>
              <a:rPr lang="ru-RU" b="1" i="1" u="sng">
                <a:solidFill>
                  <a:srgbClr val="990033"/>
                </a:solidFill>
              </a:rPr>
              <a:t> </a:t>
            </a:r>
            <a:endParaRPr lang="ru-RU" sz="28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2"/>
          <p:cNvGrpSpPr>
            <a:grpSpLocks/>
          </p:cNvGrpSpPr>
          <p:nvPr/>
        </p:nvGrpSpPr>
        <p:grpSpPr bwMode="auto">
          <a:xfrm>
            <a:off x="0" y="-77788"/>
            <a:ext cx="9529763" cy="6935788"/>
            <a:chOff x="68" y="-54"/>
            <a:chExt cx="5874" cy="4346"/>
          </a:xfrm>
        </p:grpSpPr>
        <p:grpSp>
          <p:nvGrpSpPr>
            <p:cNvPr id="51206" name="Group 3"/>
            <p:cNvGrpSpPr>
              <a:grpSpLocks/>
            </p:cNvGrpSpPr>
            <p:nvPr/>
          </p:nvGrpSpPr>
          <p:grpSpPr bwMode="auto">
            <a:xfrm>
              <a:off x="68" y="45"/>
              <a:ext cx="5624" cy="4247"/>
              <a:chOff x="68" y="45"/>
              <a:chExt cx="5624" cy="4247"/>
            </a:xfrm>
          </p:grpSpPr>
          <p:sp>
            <p:nvSpPr>
              <p:cNvPr id="51208" name="Rectangle 4"/>
              <p:cNvSpPr>
                <a:spLocks noChangeArrowheads="1"/>
              </p:cNvSpPr>
              <p:nvPr/>
            </p:nvSpPr>
            <p:spPr bwMode="auto">
              <a:xfrm>
                <a:off x="68" y="45"/>
                <a:ext cx="5624" cy="4247"/>
              </a:xfrm>
              <a:prstGeom prst="rect">
                <a:avLst/>
              </a:prstGeom>
              <a:noFill/>
              <a:ln w="177800">
                <a:solidFill>
                  <a:srgbClr val="FF0000"/>
                </a:solidFill>
                <a:miter lim="800000"/>
                <a:headEnd/>
                <a:tailEnd/>
              </a:ln>
            </p:spPr>
            <p:txBody>
              <a:bodyPr wrap="none" anchor="ctr"/>
              <a:lstStyle/>
              <a:p>
                <a:pPr algn="ctr"/>
                <a:endParaRPr lang="be-BY"/>
              </a:p>
            </p:txBody>
          </p:sp>
          <p:sp>
            <p:nvSpPr>
              <p:cNvPr id="51209" name="Rectangle 5"/>
              <p:cNvSpPr>
                <a:spLocks noChangeArrowheads="1"/>
              </p:cNvSpPr>
              <p:nvPr/>
            </p:nvSpPr>
            <p:spPr bwMode="auto">
              <a:xfrm>
                <a:off x="159" y="119"/>
                <a:ext cx="5443" cy="4082"/>
              </a:xfrm>
              <a:prstGeom prst="rect">
                <a:avLst/>
              </a:prstGeom>
              <a:noFill/>
              <a:ln w="101600">
                <a:solidFill>
                  <a:srgbClr val="008000"/>
                </a:solidFill>
                <a:miter lim="800000"/>
                <a:headEnd/>
                <a:tailEnd/>
              </a:ln>
            </p:spPr>
            <p:txBody>
              <a:bodyPr wrap="none" anchor="ctr"/>
              <a:lstStyle/>
              <a:p>
                <a:endParaRPr lang="be-BY" b="1"/>
              </a:p>
            </p:txBody>
          </p:sp>
        </p:grpSp>
        <p:sp>
          <p:nvSpPr>
            <p:cNvPr id="51207" name="Text Box 6"/>
            <p:cNvSpPr txBox="1">
              <a:spLocks noChangeArrowheads="1"/>
            </p:cNvSpPr>
            <p:nvPr/>
          </p:nvSpPr>
          <p:spPr bwMode="auto">
            <a:xfrm>
              <a:off x="3334" y="-54"/>
              <a:ext cx="2608" cy="173"/>
            </a:xfrm>
            <a:prstGeom prst="rect">
              <a:avLst/>
            </a:prstGeom>
            <a:noFill/>
            <a:ln w="9525">
              <a:noFill/>
              <a:miter lim="800000"/>
              <a:headEnd/>
              <a:tailEnd/>
            </a:ln>
          </p:spPr>
          <p:txBody>
            <a:bodyPr>
              <a:spAutoFit/>
            </a:bodyPr>
            <a:lstStyle/>
            <a:p>
              <a:pPr>
                <a:spcBef>
                  <a:spcPct val="50000"/>
                </a:spcBef>
              </a:pPr>
              <a:r>
                <a:rPr lang="ru-RU" sz="1200" b="1">
                  <a:solidFill>
                    <a:srgbClr val="0000FF"/>
                  </a:solidFill>
                </a:rPr>
                <a:t>Министерство торговли Республики Беларусь</a:t>
              </a:r>
            </a:p>
          </p:txBody>
        </p:sp>
      </p:grpSp>
      <p:sp>
        <p:nvSpPr>
          <p:cNvPr id="51202" name="Rectangle 363"/>
          <p:cNvSpPr>
            <a:spLocks noChangeArrowheads="1"/>
          </p:cNvSpPr>
          <p:nvPr/>
        </p:nvSpPr>
        <p:spPr bwMode="auto">
          <a:xfrm>
            <a:off x="8532813" y="261938"/>
            <a:ext cx="438150" cy="366712"/>
          </a:xfrm>
          <a:prstGeom prst="rect">
            <a:avLst/>
          </a:prstGeom>
          <a:noFill/>
          <a:ln w="9525">
            <a:noFill/>
            <a:miter lim="800000"/>
            <a:headEnd/>
            <a:tailEnd/>
          </a:ln>
        </p:spPr>
        <p:txBody>
          <a:bodyPr wrap="none" anchor="ctr">
            <a:spAutoFit/>
          </a:bodyPr>
          <a:lstStyle/>
          <a:p>
            <a:r>
              <a:rPr lang="en-US"/>
              <a:t>1</a:t>
            </a:r>
            <a:r>
              <a:rPr lang="ru-RU"/>
              <a:t>4</a:t>
            </a:r>
          </a:p>
        </p:txBody>
      </p:sp>
      <p:pic>
        <p:nvPicPr>
          <p:cNvPr id="51203" name="Picture 13" descr="D:\Обмен\Логотипы\Минторг.gif"/>
          <p:cNvPicPr>
            <a:picLocks noChangeAspect="1" noChangeArrowheads="1"/>
          </p:cNvPicPr>
          <p:nvPr/>
        </p:nvPicPr>
        <p:blipFill>
          <a:blip r:embed="rId3"/>
          <a:srcRect/>
          <a:stretch>
            <a:fillRect/>
          </a:stretch>
        </p:blipFill>
        <p:spPr bwMode="auto">
          <a:xfrm>
            <a:off x="395288" y="620713"/>
            <a:ext cx="1730375" cy="1117600"/>
          </a:xfrm>
          <a:prstGeom prst="rect">
            <a:avLst/>
          </a:prstGeom>
          <a:noFill/>
          <a:ln w="9525">
            <a:noFill/>
            <a:miter lim="800000"/>
            <a:headEnd/>
            <a:tailEnd/>
          </a:ln>
        </p:spPr>
      </p:pic>
      <p:sp>
        <p:nvSpPr>
          <p:cNvPr id="51204" name="Text Box 360"/>
          <p:cNvSpPr txBox="1">
            <a:spLocks noChangeArrowheads="1"/>
          </p:cNvSpPr>
          <p:nvPr/>
        </p:nvSpPr>
        <p:spPr bwMode="auto">
          <a:xfrm>
            <a:off x="2411413" y="620713"/>
            <a:ext cx="6408737" cy="884237"/>
          </a:xfrm>
          <a:prstGeom prst="rect">
            <a:avLst/>
          </a:prstGeom>
          <a:noFill/>
          <a:ln w="9525">
            <a:noFill/>
            <a:miter lim="800000"/>
            <a:headEnd/>
            <a:tailEnd/>
          </a:ln>
        </p:spPr>
        <p:txBody>
          <a:bodyPr>
            <a:spAutoFit/>
          </a:bodyPr>
          <a:lstStyle/>
          <a:p>
            <a:pPr algn="ctr"/>
            <a:r>
              <a:rPr lang="ru-RU" sz="2400">
                <a:solidFill>
                  <a:schemeClr val="tx2"/>
                </a:solidFill>
              </a:rPr>
              <a:t>Доля</a:t>
            </a:r>
            <a:r>
              <a:rPr lang="ru-RU" sz="2400" b="1" i="1">
                <a:solidFill>
                  <a:srgbClr val="0000FF"/>
                </a:solidFill>
              </a:rPr>
              <a:t> </a:t>
            </a:r>
            <a:r>
              <a:rPr lang="ru-RU" sz="2400">
                <a:solidFill>
                  <a:schemeClr val="tx2"/>
                </a:solidFill>
              </a:rPr>
              <a:t>безналичного денежного оборота</a:t>
            </a:r>
          </a:p>
          <a:p>
            <a:pPr algn="ctr"/>
            <a:r>
              <a:rPr lang="ru-RU" sz="2400">
                <a:solidFill>
                  <a:schemeClr val="tx2"/>
                </a:solidFill>
              </a:rPr>
              <a:t> в розничном товарообороте</a:t>
            </a:r>
            <a:r>
              <a:rPr lang="ru-RU" sz="2800">
                <a:solidFill>
                  <a:schemeClr val="tx2"/>
                </a:solidFill>
              </a:rPr>
              <a:t> </a:t>
            </a:r>
          </a:p>
        </p:txBody>
      </p:sp>
      <p:sp>
        <p:nvSpPr>
          <p:cNvPr id="51205" name="Rectangle 10"/>
          <p:cNvSpPr>
            <a:spLocks noChangeArrowheads="1"/>
          </p:cNvSpPr>
          <p:nvPr/>
        </p:nvSpPr>
        <p:spPr bwMode="auto">
          <a:xfrm>
            <a:off x="323850" y="1773238"/>
            <a:ext cx="8570913" cy="4525962"/>
          </a:xfrm>
          <a:prstGeom prst="rect">
            <a:avLst/>
          </a:prstGeom>
          <a:noFill/>
          <a:ln w="9525">
            <a:noFill/>
            <a:miter lim="800000"/>
            <a:headEnd/>
            <a:tailEnd/>
          </a:ln>
        </p:spPr>
        <p:txBody>
          <a:bodyPr/>
          <a:lstStyle/>
          <a:p>
            <a:pPr marL="342900" indent="-342900">
              <a:lnSpc>
                <a:spcPct val="90000"/>
              </a:lnSpc>
              <a:spcBef>
                <a:spcPct val="20000"/>
              </a:spcBef>
              <a:buFontTx/>
              <a:buChar char="•"/>
            </a:pPr>
            <a:r>
              <a:rPr lang="ru-RU" sz="2800" b="1" i="1">
                <a:solidFill>
                  <a:srgbClr val="FF0000"/>
                </a:solidFill>
              </a:rPr>
              <a:t>               За </a:t>
            </a:r>
            <a:r>
              <a:rPr lang="en-US" sz="2800" b="1" i="1">
                <a:solidFill>
                  <a:srgbClr val="FF0000"/>
                </a:solidFill>
              </a:rPr>
              <a:t>I</a:t>
            </a:r>
            <a:r>
              <a:rPr lang="ru-RU" sz="2800" b="1" i="1">
                <a:solidFill>
                  <a:srgbClr val="FF0000"/>
                </a:solidFill>
              </a:rPr>
              <a:t>  полугодие 2014 – 17,7</a:t>
            </a:r>
          </a:p>
          <a:p>
            <a:pPr marL="342900" indent="-342900" algn="ctr"/>
            <a:r>
              <a:rPr lang="ru-RU" sz="2800" b="1" i="1">
                <a:solidFill>
                  <a:srgbClr val="990033"/>
                </a:solidFill>
              </a:rPr>
              <a:t>за </a:t>
            </a:r>
            <a:r>
              <a:rPr lang="en-US" sz="2800" b="1" i="1">
                <a:solidFill>
                  <a:srgbClr val="990033"/>
                </a:solidFill>
              </a:rPr>
              <a:t>2013</a:t>
            </a:r>
            <a:r>
              <a:rPr lang="ru-RU" sz="2800" b="1" i="1">
                <a:solidFill>
                  <a:srgbClr val="990033"/>
                </a:solidFill>
              </a:rPr>
              <a:t>  -  </a:t>
            </a:r>
            <a:r>
              <a:rPr lang="ru-RU" sz="2800" b="1" i="1" u="sng">
                <a:solidFill>
                  <a:srgbClr val="990033"/>
                </a:solidFill>
              </a:rPr>
              <a:t>16,0 %</a:t>
            </a:r>
          </a:p>
          <a:p>
            <a:pPr marL="342900" indent="-342900" algn="ctr">
              <a:spcBef>
                <a:spcPct val="20000"/>
              </a:spcBef>
            </a:pPr>
            <a:r>
              <a:rPr lang="ru-RU" sz="2800" b="1" i="1" u="sng">
                <a:solidFill>
                  <a:srgbClr val="C00000"/>
                </a:solidFill>
              </a:rPr>
              <a:t>(на начало 2013 – 13,2 %)</a:t>
            </a:r>
            <a:r>
              <a:rPr lang="ru-RU" sz="2800" b="1" i="1">
                <a:solidFill>
                  <a:srgbClr val="C00000"/>
                </a:solidFill>
              </a:rPr>
              <a:t> </a:t>
            </a:r>
          </a:p>
          <a:p>
            <a:pPr marL="342900" indent="-342900" algn="ctr">
              <a:spcBef>
                <a:spcPct val="20000"/>
              </a:spcBef>
            </a:pPr>
            <a:r>
              <a:rPr lang="ru-RU" sz="2800" b="1" i="1">
                <a:solidFill>
                  <a:srgbClr val="C00000"/>
                </a:solidFill>
              </a:rPr>
              <a:t>2012 – 9,5</a:t>
            </a:r>
          </a:p>
          <a:p>
            <a:pPr marL="342900" indent="-342900" algn="ctr">
              <a:spcBef>
                <a:spcPct val="20000"/>
              </a:spcBef>
            </a:pPr>
            <a:r>
              <a:rPr lang="ru-RU" sz="2800" b="1" i="1">
                <a:solidFill>
                  <a:srgbClr val="C00000"/>
                </a:solidFill>
              </a:rPr>
              <a:t>2011 – 8,1</a:t>
            </a:r>
          </a:p>
          <a:p>
            <a:pPr marL="342900" indent="-342900" algn="ctr">
              <a:spcBef>
                <a:spcPct val="20000"/>
              </a:spcBef>
            </a:pPr>
            <a:r>
              <a:rPr lang="ru-RU" sz="2800" b="1" i="1">
                <a:solidFill>
                  <a:srgbClr val="C00000"/>
                </a:solidFill>
              </a:rPr>
              <a:t>2010 – 5,5</a:t>
            </a:r>
          </a:p>
          <a:p>
            <a:pPr marL="342900" indent="-342900" algn="ctr">
              <a:spcBef>
                <a:spcPct val="20000"/>
              </a:spcBef>
            </a:pPr>
            <a:r>
              <a:rPr lang="ru-RU" sz="2800" b="1" i="1">
                <a:solidFill>
                  <a:srgbClr val="C00000"/>
                </a:solidFill>
              </a:rPr>
              <a:t>2009 – 3,7</a:t>
            </a:r>
          </a:p>
          <a:p>
            <a:pPr marL="342900" indent="-342900" algn="ctr">
              <a:spcBef>
                <a:spcPct val="20000"/>
              </a:spcBef>
            </a:pPr>
            <a:r>
              <a:rPr lang="ru-RU" sz="2800" b="1" i="1">
                <a:solidFill>
                  <a:srgbClr val="C00000"/>
                </a:solidFill>
              </a:rPr>
              <a:t>2008 – 2,0</a:t>
            </a:r>
          </a:p>
          <a:p>
            <a:pPr marL="342900" indent="-342900" algn="ctr">
              <a:spcBef>
                <a:spcPct val="20000"/>
              </a:spcBef>
            </a:pPr>
            <a:r>
              <a:rPr lang="ru-RU" sz="2800" b="1" i="1">
                <a:solidFill>
                  <a:srgbClr val="C00000"/>
                </a:solidFill>
              </a:rPr>
              <a:t>2007 – 1,1</a:t>
            </a:r>
          </a:p>
          <a:p>
            <a:pPr marL="342900" indent="-342900" algn="ctr">
              <a:spcBef>
                <a:spcPct val="20000"/>
              </a:spcBef>
            </a:pPr>
            <a:endParaRPr lang="ru-RU" sz="28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990600" y="1042988"/>
            <a:ext cx="7981950" cy="4832350"/>
          </a:xfrm>
          <a:prstGeom prst="rect">
            <a:avLst/>
          </a:prstGeom>
          <a:noFill/>
          <a:ln w="9525">
            <a:noFill/>
            <a:miter lim="800000"/>
            <a:headEnd/>
            <a:tailEnd/>
          </a:ln>
        </p:spPr>
        <p:txBody>
          <a:bodyPr anchor="ctr">
            <a:spAutoFit/>
          </a:bodyPr>
          <a:lstStyle/>
          <a:p>
            <a:pPr algn="ctr" eaLnBrk="0" hangingPunct="0"/>
            <a:r>
              <a:rPr lang="ru-RU" sz="4400" b="1">
                <a:solidFill>
                  <a:srgbClr val="CC0000"/>
                </a:solidFill>
                <a:latin typeface="Times New Roman" pitchFamily="18" charset="0"/>
                <a:cs typeface="Times New Roman" pitchFamily="18" charset="0"/>
              </a:rPr>
              <a:t>ИНФОРМИРОВАНИЕ</a:t>
            </a:r>
          </a:p>
          <a:p>
            <a:pPr algn="ctr" eaLnBrk="0" hangingPunct="0"/>
            <a:r>
              <a:rPr lang="ru-RU" sz="3600" b="1">
                <a:solidFill>
                  <a:srgbClr val="CC0000"/>
                </a:solidFill>
                <a:latin typeface="Times New Roman" pitchFamily="18" charset="0"/>
                <a:cs typeface="Times New Roman" pitchFamily="18" charset="0"/>
              </a:rPr>
              <a:t> </a:t>
            </a:r>
            <a:r>
              <a:rPr lang="ru-RU" sz="4400" b="1">
                <a:solidFill>
                  <a:srgbClr val="CC0000"/>
                </a:solidFill>
                <a:latin typeface="Times New Roman" pitchFamily="18" charset="0"/>
                <a:cs typeface="Times New Roman" pitchFamily="18" charset="0"/>
              </a:rPr>
              <a:t>населения и закрепления стереотипа правильного поведения потребителей при совершении покупок посредством Интернет-торговли</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6"/>
          <p:cNvPicPr>
            <a:picLocks noChangeAspect="1" noChangeArrowheads="1"/>
          </p:cNvPicPr>
          <p:nvPr/>
        </p:nvPicPr>
        <p:blipFill>
          <a:blip r:embed="rId3"/>
          <a:srcRect/>
          <a:stretch>
            <a:fillRect/>
          </a:stretch>
        </p:blipFill>
        <p:spPr bwMode="auto">
          <a:xfrm>
            <a:off x="7315200" y="533400"/>
            <a:ext cx="1365250" cy="804863"/>
          </a:xfrm>
          <a:prstGeom prst="rect">
            <a:avLst/>
          </a:prstGeom>
          <a:noFill/>
          <a:ln w="9525">
            <a:noFill/>
            <a:miter lim="800000"/>
            <a:headEnd/>
            <a:tailEnd/>
          </a:ln>
        </p:spPr>
      </p:pic>
      <p:pic>
        <p:nvPicPr>
          <p:cNvPr id="54274" name="Picture 8"/>
          <p:cNvPicPr>
            <a:picLocks noChangeAspect="1" noChangeArrowheads="1"/>
          </p:cNvPicPr>
          <p:nvPr/>
        </p:nvPicPr>
        <p:blipFill>
          <a:blip r:embed="rId4"/>
          <a:srcRect/>
          <a:stretch>
            <a:fillRect/>
          </a:stretch>
        </p:blipFill>
        <p:spPr bwMode="auto">
          <a:xfrm>
            <a:off x="-1600200" y="304800"/>
            <a:ext cx="11939588" cy="1308100"/>
          </a:xfrm>
          <a:prstGeom prst="rect">
            <a:avLst/>
          </a:prstGeom>
          <a:noFill/>
          <a:ln w="9525">
            <a:noFill/>
            <a:miter lim="800000"/>
            <a:headEnd/>
            <a:tailEnd/>
          </a:ln>
        </p:spPr>
      </p:pic>
      <p:sp>
        <p:nvSpPr>
          <p:cNvPr id="54275" name="TextBox 7"/>
          <p:cNvSpPr txBox="1">
            <a:spLocks noChangeArrowheads="1"/>
          </p:cNvSpPr>
          <p:nvPr/>
        </p:nvSpPr>
        <p:spPr bwMode="auto">
          <a:xfrm>
            <a:off x="0" y="2438400"/>
            <a:ext cx="9080500" cy="4708525"/>
          </a:xfrm>
          <a:prstGeom prst="rect">
            <a:avLst/>
          </a:prstGeom>
          <a:noFill/>
          <a:ln w="9525">
            <a:noFill/>
            <a:miter lim="800000"/>
            <a:headEnd/>
            <a:tailEnd/>
          </a:ln>
        </p:spPr>
        <p:txBody>
          <a:bodyPr>
            <a:spAutoFit/>
          </a:bodyPr>
          <a:lstStyle/>
          <a:p>
            <a:pPr algn="r"/>
            <a:r>
              <a:rPr lang="ru-RU" sz="2400" b="1">
                <a:solidFill>
                  <a:srgbClr val="C00000"/>
                </a:solidFill>
                <a:latin typeface="Times New Roman" pitchFamily="18" charset="0"/>
                <a:cs typeface="Times New Roman" pitchFamily="18" charset="0"/>
              </a:rPr>
              <a:t>Официальный сайт</a:t>
            </a:r>
          </a:p>
          <a:p>
            <a:pPr algn="r"/>
            <a:r>
              <a:rPr lang="ru-RU" sz="2400" b="1">
                <a:solidFill>
                  <a:srgbClr val="C00000"/>
                </a:solidFill>
                <a:latin typeface="Times New Roman" pitchFamily="18" charset="0"/>
                <a:cs typeface="Times New Roman" pitchFamily="18" charset="0"/>
              </a:rPr>
              <a:t>Министерства  торговли </a:t>
            </a:r>
          </a:p>
          <a:p>
            <a:pPr algn="r"/>
            <a:r>
              <a:rPr lang="ru-RU" sz="2400" b="1">
                <a:solidFill>
                  <a:srgbClr val="C00000"/>
                </a:solidFill>
                <a:latin typeface="Times New Roman" pitchFamily="18" charset="0"/>
                <a:cs typeface="Times New Roman" pitchFamily="18" charset="0"/>
              </a:rPr>
              <a:t>Республики Беларусь</a:t>
            </a:r>
          </a:p>
          <a:p>
            <a:pPr algn="r"/>
            <a:endParaRPr lang="ru-RU" sz="2400" b="1">
              <a:solidFill>
                <a:srgbClr val="C00000"/>
              </a:solidFill>
              <a:latin typeface="Times New Roman" pitchFamily="18" charset="0"/>
              <a:cs typeface="Times New Roman" pitchFamily="18" charset="0"/>
            </a:endParaRPr>
          </a:p>
          <a:p>
            <a:pPr algn="r"/>
            <a:r>
              <a:rPr lang="ru-RU" sz="2400">
                <a:solidFill>
                  <a:srgbClr val="2704BC"/>
                </a:solidFill>
              </a:rPr>
              <a:t> </a:t>
            </a:r>
            <a:r>
              <a:rPr lang="en-US" sz="2400" u="sng">
                <a:solidFill>
                  <a:srgbClr val="2704BC"/>
                </a:solidFill>
                <a:hlinkClick r:id="rId5"/>
              </a:rPr>
              <a:t>http</a:t>
            </a:r>
            <a:r>
              <a:rPr lang="ru-RU" sz="2400" u="sng">
                <a:solidFill>
                  <a:srgbClr val="2704BC"/>
                </a:solidFill>
                <a:hlinkClick r:id="rId5"/>
              </a:rPr>
              <a:t>://</a:t>
            </a:r>
            <a:r>
              <a:rPr lang="en-US" sz="2400" u="sng">
                <a:solidFill>
                  <a:srgbClr val="2704BC"/>
                </a:solidFill>
                <a:hlinkClick r:id="rId5"/>
              </a:rPr>
              <a:t>www</a:t>
            </a:r>
            <a:r>
              <a:rPr lang="ru-RU" sz="2400" u="sng">
                <a:solidFill>
                  <a:srgbClr val="2704BC"/>
                </a:solidFill>
                <a:hlinkClick r:id="rId5"/>
              </a:rPr>
              <a:t>.</a:t>
            </a:r>
            <a:r>
              <a:rPr lang="en-US" sz="2400" u="sng">
                <a:solidFill>
                  <a:srgbClr val="2704BC"/>
                </a:solidFill>
                <a:hlinkClick r:id="rId5"/>
              </a:rPr>
              <a:t>mintorg</a:t>
            </a:r>
            <a:r>
              <a:rPr lang="ru-RU" sz="2400" u="sng">
                <a:solidFill>
                  <a:srgbClr val="2704BC"/>
                </a:solidFill>
                <a:hlinkClick r:id="rId5"/>
              </a:rPr>
              <a:t>.</a:t>
            </a:r>
            <a:r>
              <a:rPr lang="en-US" sz="2400" u="sng">
                <a:solidFill>
                  <a:srgbClr val="2704BC"/>
                </a:solidFill>
                <a:hlinkClick r:id="rId5"/>
              </a:rPr>
              <a:t>gov</a:t>
            </a:r>
            <a:r>
              <a:rPr lang="ru-RU" sz="2400" u="sng">
                <a:solidFill>
                  <a:srgbClr val="2704BC"/>
                </a:solidFill>
                <a:hlinkClick r:id="rId5"/>
              </a:rPr>
              <a:t>.</a:t>
            </a:r>
            <a:r>
              <a:rPr lang="en-US" sz="2400" u="sng">
                <a:solidFill>
                  <a:srgbClr val="2704BC"/>
                </a:solidFill>
                <a:hlinkClick r:id="rId5"/>
              </a:rPr>
              <a:t>by</a:t>
            </a:r>
            <a:r>
              <a:rPr lang="ru-RU" sz="2400" u="sng">
                <a:solidFill>
                  <a:srgbClr val="2704BC"/>
                </a:solidFill>
                <a:hlinkClick r:id="rId5"/>
              </a:rPr>
              <a:t>/</a:t>
            </a:r>
            <a:endParaRPr lang="ru-RU" sz="2400" u="sng">
              <a:solidFill>
                <a:srgbClr val="2704BC"/>
              </a:solidFill>
            </a:endParaRPr>
          </a:p>
          <a:p>
            <a:pPr algn="r"/>
            <a:endParaRPr lang="ru-RU" u="sng">
              <a:solidFill>
                <a:srgbClr val="2704BC"/>
              </a:solidFill>
            </a:endParaRPr>
          </a:p>
          <a:p>
            <a:pPr algn="r"/>
            <a:endParaRPr lang="ru-RU" u="sng">
              <a:solidFill>
                <a:srgbClr val="2704BC"/>
              </a:solidFill>
            </a:endParaRPr>
          </a:p>
          <a:p>
            <a:pPr algn="r"/>
            <a:r>
              <a:rPr lang="en-US" u="sng">
                <a:solidFill>
                  <a:srgbClr val="2704BC"/>
                </a:solidFill>
              </a:rPr>
              <a:t> </a:t>
            </a:r>
            <a:endParaRPr lang="ru-RU">
              <a:solidFill>
                <a:srgbClr val="2704BC"/>
              </a:solidFill>
            </a:endParaRPr>
          </a:p>
          <a:p>
            <a:pPr algn="r"/>
            <a:r>
              <a:rPr lang="ru-RU" sz="2400" b="1" i="1" u="sng">
                <a:solidFill>
                  <a:srgbClr val="C00000"/>
                </a:solidFill>
                <a:latin typeface="Times New Roman" pitchFamily="18" charset="0"/>
                <a:cs typeface="Times New Roman" pitchFamily="18" charset="0"/>
              </a:rPr>
              <a:t>Раздел «Защита прав потребителей»</a:t>
            </a:r>
            <a:endParaRPr lang="ru-RU" sz="2400" b="1" i="1">
              <a:solidFill>
                <a:srgbClr val="C00000"/>
              </a:solidFill>
              <a:latin typeface="Times New Roman" pitchFamily="18" charset="0"/>
              <a:cs typeface="Times New Roman" pitchFamily="18" charset="0"/>
            </a:endParaRPr>
          </a:p>
          <a:p>
            <a:pPr algn="r"/>
            <a:r>
              <a:rPr lang="ru-RU" sz="2800" i="1">
                <a:latin typeface="Times New Roman" pitchFamily="18" charset="0"/>
                <a:cs typeface="Times New Roman" pitchFamily="18" charset="0"/>
              </a:rPr>
              <a:t>1) информация для потребителей: </a:t>
            </a:r>
            <a:r>
              <a:rPr lang="ru-RU" sz="2800" b="1" i="1">
                <a:latin typeface="Times New Roman" pitchFamily="18" charset="0"/>
                <a:cs typeface="Times New Roman" pitchFamily="18" charset="0"/>
              </a:rPr>
              <a:t>«Покупаем товары в интернет-магазине»)</a:t>
            </a:r>
          </a:p>
          <a:p>
            <a:pPr algn="just"/>
            <a:r>
              <a:rPr lang="ru-RU" sz="2800" i="1">
                <a:latin typeface="Times New Roman" pitchFamily="18" charset="0"/>
                <a:cs typeface="Times New Roman" pitchFamily="18" charset="0"/>
              </a:rPr>
              <a:t>	  2) </a:t>
            </a:r>
            <a:r>
              <a:rPr lang="ru-RU" sz="2800" b="1" i="1">
                <a:latin typeface="Times New Roman" pitchFamily="18" charset="0"/>
                <a:cs typeface="Times New Roman" pitchFamily="18" charset="0"/>
              </a:rPr>
              <a:t>«Памятка для интернет-площадок»</a:t>
            </a:r>
          </a:p>
          <a:p>
            <a:endParaRPr lang="ru-RU"/>
          </a:p>
        </p:txBody>
      </p:sp>
      <p:pic>
        <p:nvPicPr>
          <p:cNvPr id="54276" name="Picture 2"/>
          <p:cNvPicPr>
            <a:picLocks noChangeAspect="1" noChangeArrowheads="1"/>
          </p:cNvPicPr>
          <p:nvPr/>
        </p:nvPicPr>
        <p:blipFill>
          <a:blip r:embed="rId6"/>
          <a:srcRect/>
          <a:stretch>
            <a:fillRect/>
          </a:stretch>
        </p:blipFill>
        <p:spPr bwMode="auto">
          <a:xfrm>
            <a:off x="304800" y="1905000"/>
            <a:ext cx="4322763"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a:xfrm>
            <a:off x="1350963" y="838200"/>
            <a:ext cx="7793037" cy="1462088"/>
          </a:xfrm>
        </p:spPr>
        <p:txBody>
          <a:bodyPr/>
          <a:lstStyle/>
          <a:p>
            <a:pPr algn="just"/>
            <a:r>
              <a:rPr lang="ru-RU" sz="3000" b="1" smtClean="0">
                <a:solidFill>
                  <a:srgbClr val="FF0000"/>
                </a:solidFill>
                <a:latin typeface="Times New Roman" pitchFamily="18" charset="0"/>
                <a:cs typeface="Times New Roman" pitchFamily="18" charset="0"/>
              </a:rPr>
              <a:t>Закон Республики Беларусь </a:t>
            </a:r>
            <a:br>
              <a:rPr lang="ru-RU" sz="3000" b="1" smtClean="0">
                <a:solidFill>
                  <a:srgbClr val="FF0000"/>
                </a:solidFill>
                <a:latin typeface="Times New Roman" pitchFamily="18" charset="0"/>
                <a:cs typeface="Times New Roman" pitchFamily="18" charset="0"/>
              </a:rPr>
            </a:br>
            <a:r>
              <a:rPr lang="ru-RU" sz="3000" b="1" smtClean="0">
                <a:solidFill>
                  <a:srgbClr val="FF0000"/>
                </a:solidFill>
                <a:latin typeface="Times New Roman" pitchFamily="18" charset="0"/>
                <a:cs typeface="Times New Roman" pitchFamily="18" charset="0"/>
              </a:rPr>
              <a:t>«О государственном регулировании торговли и общественного питания в Республике Беларусь»</a:t>
            </a:r>
          </a:p>
        </p:txBody>
      </p:sp>
      <p:sp>
        <p:nvSpPr>
          <p:cNvPr id="16386" name="Содержимое 2"/>
          <p:cNvSpPr>
            <a:spLocks noGrp="1"/>
          </p:cNvSpPr>
          <p:nvPr>
            <p:ph idx="1"/>
          </p:nvPr>
        </p:nvSpPr>
        <p:spPr>
          <a:xfrm>
            <a:off x="914400" y="2362200"/>
            <a:ext cx="7772400" cy="4114800"/>
          </a:xfrm>
        </p:spPr>
        <p:txBody>
          <a:bodyPr/>
          <a:lstStyle/>
          <a:p>
            <a:pPr algn="just"/>
            <a:r>
              <a:rPr lang="ru-RU" sz="2400" b="1" smtClean="0">
                <a:latin typeface="Times New Roman" pitchFamily="18" charset="0"/>
                <a:cs typeface="Times New Roman" pitchFamily="18" charset="0"/>
              </a:rPr>
              <a:t>интернет-магазин</a:t>
            </a:r>
            <a:r>
              <a:rPr lang="ru-RU" sz="2400" smtClean="0">
                <a:latin typeface="Times New Roman" pitchFamily="18" charset="0"/>
                <a:cs typeface="Times New Roman" pitchFamily="18" charset="0"/>
              </a:rPr>
              <a:t> – это информационный ресурс субъекта торговли в сети Интернет, позволяющий осуществить заказ на приобретение или выбор и приобретение товаров без (вне) торгового объекта;</a:t>
            </a:r>
          </a:p>
          <a:p>
            <a:pPr algn="just"/>
            <a:endParaRPr lang="ru-RU" sz="2400" smtClean="0">
              <a:latin typeface="Times New Roman" pitchFamily="18" charset="0"/>
              <a:cs typeface="Times New Roman" pitchFamily="18" charset="0"/>
            </a:endParaRPr>
          </a:p>
          <a:p>
            <a:pPr algn="just"/>
            <a:r>
              <a:rPr lang="ru-RU" sz="2400" smtClean="0">
                <a:latin typeface="Times New Roman" pitchFamily="18" charset="0"/>
                <a:cs typeface="Times New Roman" pitchFamily="18" charset="0"/>
              </a:rPr>
              <a:t>торговля может осуществляться с использованием сети Интернет с учетом запретов и ограничений, установленных законодательными актами Республики Беларусь и постановлениями Совета Министров Республики Беларусь;</a:t>
            </a:r>
          </a:p>
          <a:p>
            <a:endParaRPr lang="ru-RU"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p:cNvPicPr>
            <a:picLocks noChangeAspect="1" noChangeArrowheads="1"/>
          </p:cNvPicPr>
          <p:nvPr/>
        </p:nvPicPr>
        <p:blipFill>
          <a:blip r:embed="rId3"/>
          <a:srcRect/>
          <a:stretch>
            <a:fillRect/>
          </a:stretch>
        </p:blipFill>
        <p:spPr bwMode="auto">
          <a:xfrm>
            <a:off x="2057400" y="0"/>
            <a:ext cx="5319713" cy="901700"/>
          </a:xfrm>
          <a:prstGeom prst="rect">
            <a:avLst/>
          </a:prstGeom>
          <a:noFill/>
          <a:ln w="9525">
            <a:noFill/>
            <a:miter lim="800000"/>
            <a:headEnd/>
            <a:tailEnd/>
          </a:ln>
        </p:spPr>
      </p:pic>
      <p:pic>
        <p:nvPicPr>
          <p:cNvPr id="55298" name="Picture 5"/>
          <p:cNvPicPr>
            <a:picLocks noChangeAspect="1" noChangeArrowheads="1"/>
          </p:cNvPicPr>
          <p:nvPr/>
        </p:nvPicPr>
        <p:blipFill>
          <a:blip r:embed="rId4"/>
          <a:srcRect/>
          <a:stretch>
            <a:fillRect/>
          </a:stretch>
        </p:blipFill>
        <p:spPr bwMode="auto">
          <a:xfrm>
            <a:off x="560388" y="990600"/>
            <a:ext cx="8583612" cy="785813"/>
          </a:xfrm>
          <a:prstGeom prst="rect">
            <a:avLst/>
          </a:prstGeom>
          <a:noFill/>
          <a:ln w="9525">
            <a:noFill/>
            <a:miter lim="800000"/>
            <a:headEnd/>
            <a:tailEnd/>
          </a:ln>
        </p:spPr>
      </p:pic>
      <p:pic>
        <p:nvPicPr>
          <p:cNvPr id="55299" name="Picture 12"/>
          <p:cNvPicPr>
            <a:picLocks noChangeAspect="1" noChangeArrowheads="1"/>
          </p:cNvPicPr>
          <p:nvPr/>
        </p:nvPicPr>
        <p:blipFill>
          <a:blip r:embed="rId5"/>
          <a:srcRect/>
          <a:stretch>
            <a:fillRect/>
          </a:stretch>
        </p:blipFill>
        <p:spPr bwMode="auto">
          <a:xfrm>
            <a:off x="3651250" y="1981200"/>
            <a:ext cx="5492750" cy="592138"/>
          </a:xfrm>
          <a:prstGeom prst="rect">
            <a:avLst/>
          </a:prstGeom>
          <a:noFill/>
          <a:ln w="9525">
            <a:noFill/>
            <a:miter lim="800000"/>
            <a:headEnd/>
            <a:tailEnd/>
          </a:ln>
        </p:spPr>
      </p:pic>
      <p:pic>
        <p:nvPicPr>
          <p:cNvPr id="55300" name="Picture 2"/>
          <p:cNvPicPr>
            <a:picLocks noChangeAspect="1" noChangeArrowheads="1"/>
          </p:cNvPicPr>
          <p:nvPr/>
        </p:nvPicPr>
        <p:blipFill>
          <a:blip r:embed="rId6"/>
          <a:srcRect/>
          <a:stretch>
            <a:fillRect/>
          </a:stretch>
        </p:blipFill>
        <p:spPr bwMode="auto">
          <a:xfrm>
            <a:off x="5486400" y="3733800"/>
            <a:ext cx="3490913" cy="2819400"/>
          </a:xfrm>
          <a:prstGeom prst="rect">
            <a:avLst/>
          </a:prstGeom>
          <a:noFill/>
          <a:ln w="9525">
            <a:noFill/>
            <a:miter lim="800000"/>
            <a:headEnd/>
            <a:tailEnd/>
          </a:ln>
        </p:spPr>
      </p:pic>
      <p:pic>
        <p:nvPicPr>
          <p:cNvPr id="55301" name="Picture 3"/>
          <p:cNvPicPr>
            <a:picLocks noChangeAspect="1" noChangeArrowheads="1"/>
          </p:cNvPicPr>
          <p:nvPr/>
        </p:nvPicPr>
        <p:blipFill>
          <a:blip r:embed="rId7"/>
          <a:srcRect/>
          <a:stretch>
            <a:fillRect/>
          </a:stretch>
        </p:blipFill>
        <p:spPr bwMode="auto">
          <a:xfrm>
            <a:off x="3352800" y="2819400"/>
            <a:ext cx="3389313" cy="2735263"/>
          </a:xfrm>
          <a:prstGeom prst="rect">
            <a:avLst/>
          </a:prstGeom>
          <a:noFill/>
          <a:ln w="9525">
            <a:noFill/>
            <a:miter lim="800000"/>
            <a:headEnd/>
            <a:tailEnd/>
          </a:ln>
        </p:spPr>
      </p:pic>
      <p:pic>
        <p:nvPicPr>
          <p:cNvPr id="55302" name="Picture 4"/>
          <p:cNvPicPr>
            <a:picLocks noChangeAspect="1" noChangeArrowheads="1"/>
          </p:cNvPicPr>
          <p:nvPr/>
        </p:nvPicPr>
        <p:blipFill>
          <a:blip r:embed="rId8"/>
          <a:srcRect/>
          <a:stretch>
            <a:fillRect/>
          </a:stretch>
        </p:blipFill>
        <p:spPr bwMode="auto">
          <a:xfrm>
            <a:off x="685800" y="2133600"/>
            <a:ext cx="3113088" cy="2541588"/>
          </a:xfrm>
          <a:prstGeom prst="rect">
            <a:avLst/>
          </a:prstGeom>
          <a:noFill/>
          <a:ln w="9525">
            <a:noFill/>
            <a:miter lim="800000"/>
            <a:headEnd/>
            <a:tailEnd/>
          </a:ln>
        </p:spPr>
      </p:pic>
      <p:pic>
        <p:nvPicPr>
          <p:cNvPr id="55303" name="Picture 5"/>
          <p:cNvPicPr>
            <a:picLocks noChangeAspect="1" noChangeArrowheads="1"/>
          </p:cNvPicPr>
          <p:nvPr/>
        </p:nvPicPr>
        <p:blipFill>
          <a:blip r:embed="rId9"/>
          <a:srcRect/>
          <a:stretch>
            <a:fillRect/>
          </a:stretch>
        </p:blipFill>
        <p:spPr bwMode="auto">
          <a:xfrm>
            <a:off x="381000" y="4038600"/>
            <a:ext cx="2979738" cy="2703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4"/>
          <p:cNvPicPr>
            <a:picLocks noChangeAspect="1" noChangeArrowheads="1"/>
          </p:cNvPicPr>
          <p:nvPr/>
        </p:nvPicPr>
        <p:blipFill>
          <a:blip r:embed="rId3"/>
          <a:srcRect/>
          <a:stretch>
            <a:fillRect/>
          </a:stretch>
        </p:blipFill>
        <p:spPr bwMode="auto">
          <a:xfrm>
            <a:off x="2057400" y="0"/>
            <a:ext cx="5319713" cy="901700"/>
          </a:xfrm>
          <a:prstGeom prst="rect">
            <a:avLst/>
          </a:prstGeom>
          <a:noFill/>
          <a:ln w="9525">
            <a:noFill/>
            <a:miter lim="800000"/>
            <a:headEnd/>
            <a:tailEnd/>
          </a:ln>
        </p:spPr>
      </p:pic>
      <p:sp>
        <p:nvSpPr>
          <p:cNvPr id="56322" name="TextBox 9"/>
          <p:cNvSpPr txBox="1">
            <a:spLocks noChangeArrowheads="1"/>
          </p:cNvSpPr>
          <p:nvPr/>
        </p:nvSpPr>
        <p:spPr bwMode="auto">
          <a:xfrm>
            <a:off x="1371600" y="1066800"/>
            <a:ext cx="7620000" cy="708025"/>
          </a:xfrm>
          <a:prstGeom prst="rect">
            <a:avLst/>
          </a:prstGeom>
          <a:noFill/>
          <a:ln w="9525">
            <a:noFill/>
            <a:miter lim="800000"/>
            <a:headEnd/>
            <a:tailEnd/>
          </a:ln>
        </p:spPr>
        <p:txBody>
          <a:bodyPr>
            <a:spAutoFit/>
          </a:bodyPr>
          <a:lstStyle/>
          <a:p>
            <a:pPr algn="just"/>
            <a:r>
              <a:rPr lang="ru-RU" sz="2000" b="1">
                <a:solidFill>
                  <a:srgbClr val="C00000"/>
                </a:solidFill>
                <a:latin typeface="Times New Roman" pitchFamily="18" charset="0"/>
                <a:cs typeface="Times New Roman" pitchFamily="18" charset="0"/>
              </a:rPr>
              <a:t>Наружная социальная реклама Национального Банка Республики Беларусь </a:t>
            </a:r>
          </a:p>
        </p:txBody>
      </p:sp>
      <p:pic>
        <p:nvPicPr>
          <p:cNvPr id="56323" name="Picture 2"/>
          <p:cNvPicPr>
            <a:picLocks noChangeAspect="1" noChangeArrowheads="1"/>
          </p:cNvPicPr>
          <p:nvPr/>
        </p:nvPicPr>
        <p:blipFill>
          <a:blip r:embed="rId4"/>
          <a:srcRect/>
          <a:stretch>
            <a:fillRect/>
          </a:stretch>
        </p:blipFill>
        <p:spPr bwMode="auto">
          <a:xfrm>
            <a:off x="838200" y="2286000"/>
            <a:ext cx="77724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p:cNvPicPr>
            <a:picLocks noChangeAspect="1" noChangeArrowheads="1"/>
          </p:cNvPicPr>
          <p:nvPr/>
        </p:nvPicPr>
        <p:blipFill>
          <a:blip r:embed="rId3"/>
          <a:srcRect/>
          <a:stretch>
            <a:fillRect/>
          </a:stretch>
        </p:blipFill>
        <p:spPr bwMode="auto">
          <a:xfrm>
            <a:off x="2667000" y="228600"/>
            <a:ext cx="4103688" cy="682625"/>
          </a:xfrm>
          <a:prstGeom prst="rect">
            <a:avLst/>
          </a:prstGeom>
          <a:noFill/>
          <a:ln w="9525">
            <a:noFill/>
            <a:miter lim="800000"/>
            <a:headEnd/>
            <a:tailEnd/>
          </a:ln>
        </p:spPr>
      </p:pic>
      <p:pic>
        <p:nvPicPr>
          <p:cNvPr id="57346" name="Picture 6"/>
          <p:cNvPicPr>
            <a:picLocks noChangeAspect="1" noChangeArrowheads="1"/>
          </p:cNvPicPr>
          <p:nvPr/>
        </p:nvPicPr>
        <p:blipFill>
          <a:blip r:embed="rId4"/>
          <a:srcRect/>
          <a:stretch>
            <a:fillRect/>
          </a:stretch>
        </p:blipFill>
        <p:spPr bwMode="auto">
          <a:xfrm>
            <a:off x="990600" y="838200"/>
            <a:ext cx="8153400" cy="781050"/>
          </a:xfrm>
          <a:prstGeom prst="rect">
            <a:avLst/>
          </a:prstGeom>
          <a:noFill/>
          <a:ln w="9525">
            <a:noFill/>
            <a:miter lim="800000"/>
            <a:headEnd/>
            <a:tailEnd/>
          </a:ln>
        </p:spPr>
      </p:pic>
      <p:pic>
        <p:nvPicPr>
          <p:cNvPr id="57347" name="Picture 7"/>
          <p:cNvPicPr>
            <a:picLocks noChangeAspect="1" noChangeArrowheads="1"/>
          </p:cNvPicPr>
          <p:nvPr/>
        </p:nvPicPr>
        <p:blipFill>
          <a:blip r:embed="rId5"/>
          <a:srcRect/>
          <a:stretch>
            <a:fillRect/>
          </a:stretch>
        </p:blipFill>
        <p:spPr bwMode="auto">
          <a:xfrm>
            <a:off x="0" y="3048000"/>
            <a:ext cx="3902075" cy="6340475"/>
          </a:xfrm>
          <a:prstGeom prst="rect">
            <a:avLst/>
          </a:prstGeom>
          <a:noFill/>
          <a:ln w="9525">
            <a:noFill/>
            <a:miter lim="800000"/>
            <a:headEnd/>
            <a:tailEnd/>
          </a:ln>
        </p:spPr>
      </p:pic>
      <p:pic>
        <p:nvPicPr>
          <p:cNvPr id="57348" name="Picture 8"/>
          <p:cNvPicPr>
            <a:picLocks noChangeAspect="1" noChangeArrowheads="1"/>
          </p:cNvPicPr>
          <p:nvPr/>
        </p:nvPicPr>
        <p:blipFill>
          <a:blip r:embed="rId6"/>
          <a:srcRect/>
          <a:stretch>
            <a:fillRect/>
          </a:stretch>
        </p:blipFill>
        <p:spPr bwMode="auto">
          <a:xfrm>
            <a:off x="2733675" y="1878013"/>
            <a:ext cx="3676650" cy="3109912"/>
          </a:xfrm>
          <a:prstGeom prst="rect">
            <a:avLst/>
          </a:prstGeom>
          <a:noFill/>
          <a:ln w="9525">
            <a:noFill/>
            <a:miter lim="800000"/>
            <a:headEnd/>
            <a:tailEnd/>
          </a:ln>
        </p:spPr>
      </p:pic>
      <p:pic>
        <p:nvPicPr>
          <p:cNvPr id="57349" name="Picture 9"/>
          <p:cNvPicPr>
            <a:picLocks noChangeAspect="1" noChangeArrowheads="1"/>
          </p:cNvPicPr>
          <p:nvPr/>
        </p:nvPicPr>
        <p:blipFill>
          <a:blip r:embed="rId7"/>
          <a:srcRect/>
          <a:stretch>
            <a:fillRect/>
          </a:stretch>
        </p:blipFill>
        <p:spPr bwMode="auto">
          <a:xfrm>
            <a:off x="5473700" y="3124200"/>
            <a:ext cx="3670300" cy="5816600"/>
          </a:xfrm>
          <a:prstGeom prst="rect">
            <a:avLst/>
          </a:prstGeom>
          <a:noFill/>
          <a:ln w="9525">
            <a:noFill/>
            <a:miter lim="800000"/>
            <a:headEnd/>
            <a:tailEnd/>
          </a:ln>
        </p:spPr>
      </p:pic>
      <p:pic>
        <p:nvPicPr>
          <p:cNvPr id="57350" name="Picture 10"/>
          <p:cNvPicPr>
            <a:picLocks noChangeAspect="1" noChangeArrowheads="1"/>
          </p:cNvPicPr>
          <p:nvPr/>
        </p:nvPicPr>
        <p:blipFill>
          <a:blip r:embed="rId8"/>
          <a:srcRect/>
          <a:stretch>
            <a:fillRect/>
          </a:stretch>
        </p:blipFill>
        <p:spPr bwMode="auto">
          <a:xfrm>
            <a:off x="6858000" y="5943600"/>
            <a:ext cx="1663700" cy="530225"/>
          </a:xfrm>
          <a:prstGeom prst="rect">
            <a:avLst/>
          </a:prstGeom>
          <a:noFill/>
          <a:ln w="9525">
            <a:noFill/>
            <a:miter lim="800000"/>
            <a:headEnd/>
            <a:tailEnd/>
          </a:ln>
        </p:spPr>
      </p:pic>
      <p:pic>
        <p:nvPicPr>
          <p:cNvPr id="57351" name="Picture 11"/>
          <p:cNvPicPr>
            <a:picLocks noChangeAspect="1" noChangeArrowheads="1"/>
          </p:cNvPicPr>
          <p:nvPr/>
        </p:nvPicPr>
        <p:blipFill>
          <a:blip r:embed="rId9"/>
          <a:srcRect/>
          <a:stretch>
            <a:fillRect/>
          </a:stretch>
        </p:blipFill>
        <p:spPr bwMode="auto">
          <a:xfrm>
            <a:off x="3581400" y="4724400"/>
            <a:ext cx="1774825" cy="536575"/>
          </a:xfrm>
          <a:prstGeom prst="rect">
            <a:avLst/>
          </a:prstGeom>
          <a:noFill/>
          <a:ln w="9525">
            <a:noFill/>
            <a:miter lim="800000"/>
            <a:headEnd/>
            <a:tailEnd/>
          </a:ln>
        </p:spPr>
      </p:pic>
      <p:pic>
        <p:nvPicPr>
          <p:cNvPr id="57352" name="Picture 12"/>
          <p:cNvPicPr>
            <a:picLocks noChangeAspect="1" noChangeArrowheads="1"/>
          </p:cNvPicPr>
          <p:nvPr/>
        </p:nvPicPr>
        <p:blipFill>
          <a:blip r:embed="rId10"/>
          <a:srcRect/>
          <a:stretch>
            <a:fillRect/>
          </a:stretch>
        </p:blipFill>
        <p:spPr bwMode="auto">
          <a:xfrm>
            <a:off x="1295400" y="5943600"/>
            <a:ext cx="1658938" cy="53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ChangeArrowheads="1"/>
          </p:cNvSpPr>
          <p:nvPr/>
        </p:nvSpPr>
        <p:spPr bwMode="auto">
          <a:xfrm>
            <a:off x="914400" y="2074863"/>
            <a:ext cx="7543800" cy="2555875"/>
          </a:xfrm>
          <a:prstGeom prst="rect">
            <a:avLst/>
          </a:prstGeom>
          <a:noFill/>
          <a:ln w="9525">
            <a:noFill/>
            <a:miter lim="800000"/>
            <a:headEnd/>
            <a:tailEnd/>
          </a:ln>
        </p:spPr>
        <p:txBody>
          <a:bodyPr anchor="ctr">
            <a:spAutoFit/>
          </a:bodyPr>
          <a:lstStyle/>
          <a:p>
            <a:pPr algn="ctr"/>
            <a:r>
              <a:rPr lang="ru-RU" sz="4000" b="1">
                <a:solidFill>
                  <a:srgbClr val="CC0000"/>
                </a:solidFill>
                <a:latin typeface="Times New Roman" pitchFamily="18" charset="0"/>
                <a:cs typeface="Times New Roman" pitchFamily="18" charset="0"/>
              </a:rPr>
              <a:t>Наиболее часто  встречающиеся нарушения </a:t>
            </a:r>
          </a:p>
          <a:p>
            <a:pPr algn="ctr"/>
            <a:r>
              <a:rPr lang="ru-RU" sz="4000" b="1">
                <a:solidFill>
                  <a:srgbClr val="CC0000"/>
                </a:solidFill>
                <a:latin typeface="Times New Roman" pitchFamily="18" charset="0"/>
                <a:cs typeface="Times New Roman" pitchFamily="18" charset="0"/>
              </a:rPr>
              <a:t>законодательства о торговли и защите прав потребителей</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p:cNvPicPr>
            <a:picLocks noChangeAspect="1" noChangeArrowheads="1"/>
          </p:cNvPicPr>
          <p:nvPr/>
        </p:nvPicPr>
        <p:blipFill>
          <a:blip r:embed="rId3"/>
          <a:srcRect t="11572" r="2438" b="4521"/>
          <a:stretch>
            <a:fillRect/>
          </a:stretch>
        </p:blipFill>
        <p:spPr bwMode="auto">
          <a:xfrm>
            <a:off x="304800" y="533400"/>
            <a:ext cx="8382000" cy="5651500"/>
          </a:xfrm>
          <a:prstGeom prst="rect">
            <a:avLst/>
          </a:prstGeom>
          <a:noFill/>
          <a:ln w="9525">
            <a:noFill/>
            <a:miter lim="800000"/>
            <a:headEnd/>
            <a:tailEnd/>
          </a:ln>
        </p:spPr>
      </p:pic>
      <p:sp>
        <p:nvSpPr>
          <p:cNvPr id="5" name="Овал 4"/>
          <p:cNvSpPr/>
          <p:nvPr/>
        </p:nvSpPr>
        <p:spPr>
          <a:xfrm>
            <a:off x="5334000" y="1905000"/>
            <a:ext cx="1447800" cy="533400"/>
          </a:xfrm>
          <a:prstGeom prst="ellipse">
            <a:avLst/>
          </a:prstGeom>
          <a:solidFill>
            <a:schemeClr val="bg1">
              <a:alpha val="0"/>
            </a:schemeClr>
          </a:solidFill>
          <a:ln w="63500" cmpd="sng">
            <a:solidFill>
              <a:srgbClr val="FF0000">
                <a:alpha val="8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Скругленная прямоугольная выноска 5"/>
          <p:cNvSpPr/>
          <p:nvPr/>
        </p:nvSpPr>
        <p:spPr>
          <a:xfrm>
            <a:off x="6781800" y="838200"/>
            <a:ext cx="1905000" cy="919163"/>
          </a:xfrm>
          <a:prstGeom prst="wedgeRoundRectCallout">
            <a:avLst>
              <a:gd name="adj1" fmla="val -48390"/>
              <a:gd name="adj2" fmla="val 86095"/>
              <a:gd name="adj3" fmla="val 16667"/>
            </a:avLst>
          </a:prstGeom>
          <a:solidFill>
            <a:schemeClr val="bg1"/>
          </a:solidFill>
          <a:ln w="69850">
            <a:solidFill>
              <a:srgbClr val="2704B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a:defRPr/>
            </a:pPr>
            <a:r>
              <a:rPr lang="ru-RU" dirty="0">
                <a:solidFill>
                  <a:srgbClr val="CC0000"/>
                </a:solidFill>
              </a:rPr>
              <a:t>Цена указана не в белорусских рублях</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5"/>
          <p:cNvPicPr>
            <a:picLocks noChangeAspect="1" noChangeArrowheads="1"/>
          </p:cNvPicPr>
          <p:nvPr/>
        </p:nvPicPr>
        <p:blipFill>
          <a:blip r:embed="rId3"/>
          <a:srcRect/>
          <a:stretch>
            <a:fillRect/>
          </a:stretch>
        </p:blipFill>
        <p:spPr bwMode="auto">
          <a:xfrm>
            <a:off x="685800" y="685800"/>
            <a:ext cx="7620000" cy="5943600"/>
          </a:xfrm>
          <a:prstGeom prst="rect">
            <a:avLst/>
          </a:prstGeom>
          <a:solidFill>
            <a:schemeClr val="accent2">
              <a:lumMod val="40000"/>
              <a:lumOff val="60000"/>
            </a:schemeClr>
          </a:solidFill>
          <a:ln w="22225">
            <a:solidFill>
              <a:srgbClr val="0000FF"/>
            </a:solidFill>
            <a:miter lim="800000"/>
            <a:headEnd/>
            <a:tailEnd/>
          </a:ln>
        </p:spPr>
      </p:pic>
      <p:sp>
        <p:nvSpPr>
          <p:cNvPr id="4" name="Скругленная прямоугольная выноска 3"/>
          <p:cNvSpPr/>
          <p:nvPr/>
        </p:nvSpPr>
        <p:spPr>
          <a:xfrm>
            <a:off x="3733800" y="1371600"/>
            <a:ext cx="1828800" cy="1066800"/>
          </a:xfrm>
          <a:prstGeom prst="wedgeRoundRectCallout">
            <a:avLst>
              <a:gd name="adj1" fmla="val -28973"/>
              <a:gd name="adj2" fmla="val 74460"/>
              <a:gd name="adj3" fmla="val 16667"/>
            </a:avLst>
          </a:prstGeom>
          <a:solidFill>
            <a:schemeClr val="accent2">
              <a:lumMod val="40000"/>
              <a:lumOff val="60000"/>
            </a:schemeClr>
          </a:solidFill>
          <a:ln w="38100">
            <a:solidFill>
              <a:srgbClr val="2704B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rgbClr val="FF0000"/>
                </a:solidFill>
                <a:latin typeface="Times New Roman" pitchFamily="18" charset="0"/>
                <a:cs typeface="Times New Roman" pitchFamily="18" charset="0"/>
              </a:rPr>
              <a:t>Отсутствует режим работы магазина</a:t>
            </a:r>
            <a:endParaRPr lang="ru-RU" dirty="0">
              <a:solidFill>
                <a:srgbClr val="FF0000"/>
              </a:solidFill>
              <a:latin typeface="Times New Roman" pitchFamily="18" charset="0"/>
              <a:cs typeface="Times New Roman" pitchFamily="18" charset="0"/>
            </a:endParaRPr>
          </a:p>
        </p:txBody>
      </p:sp>
      <p:sp>
        <p:nvSpPr>
          <p:cNvPr id="5" name="Скругленная прямоугольная выноска 4"/>
          <p:cNvSpPr/>
          <p:nvPr/>
        </p:nvSpPr>
        <p:spPr>
          <a:xfrm>
            <a:off x="6019800" y="4419600"/>
            <a:ext cx="2971800" cy="1447800"/>
          </a:xfrm>
          <a:prstGeom prst="wedgeRoundRectCallout">
            <a:avLst>
              <a:gd name="adj1" fmla="val -27989"/>
              <a:gd name="adj2" fmla="val 74985"/>
              <a:gd name="adj3" fmla="val 16667"/>
            </a:avLst>
          </a:prstGeom>
          <a:solidFill>
            <a:schemeClr val="accent2">
              <a:lumMod val="40000"/>
              <a:lumOff val="60000"/>
            </a:schemeClr>
          </a:solidFill>
          <a:ln w="38100">
            <a:solidFill>
              <a:srgbClr val="2704B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rgbClr val="FF0000"/>
                </a:solidFill>
                <a:latin typeface="Times New Roman" pitchFamily="18" charset="0"/>
                <a:cs typeface="Times New Roman" pitchFamily="18" charset="0"/>
              </a:rPr>
              <a:t>Нет информации о государственном органе, осуществившем государственную регистрацию</a:t>
            </a:r>
            <a:endParaRPr lang="ru-RU"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Рисунок 1"/>
          <p:cNvPicPr>
            <a:picLocks noChangeAspect="1" noChangeArrowheads="1"/>
          </p:cNvPicPr>
          <p:nvPr/>
        </p:nvPicPr>
        <p:blipFill>
          <a:blip r:embed="rId3"/>
          <a:srcRect/>
          <a:stretch>
            <a:fillRect/>
          </a:stretch>
        </p:blipFill>
        <p:spPr bwMode="auto">
          <a:xfrm>
            <a:off x="304800" y="228600"/>
            <a:ext cx="8382000" cy="4730750"/>
          </a:xfrm>
          <a:prstGeom prst="rect">
            <a:avLst/>
          </a:prstGeom>
          <a:noFill/>
          <a:ln w="9525">
            <a:noFill/>
            <a:miter lim="800000"/>
            <a:headEnd/>
            <a:tailEnd/>
          </a:ln>
        </p:spPr>
      </p:pic>
      <p:sp>
        <p:nvSpPr>
          <p:cNvPr id="3" name="Скругленная прямоугольная выноска 2"/>
          <p:cNvSpPr/>
          <p:nvPr/>
        </p:nvSpPr>
        <p:spPr>
          <a:xfrm>
            <a:off x="6477000" y="533400"/>
            <a:ext cx="2133600" cy="1295400"/>
          </a:xfrm>
          <a:prstGeom prst="wedgeRoundRectCallout">
            <a:avLst>
              <a:gd name="adj1" fmla="val -36282"/>
              <a:gd name="adj2" fmla="val 83841"/>
              <a:gd name="adj3" fmla="val 16667"/>
            </a:avLst>
          </a:prstGeom>
          <a:solidFill>
            <a:schemeClr val="accent2">
              <a:lumMod val="40000"/>
              <a:lumOff val="60000"/>
            </a:schemeClr>
          </a:solidFill>
          <a:ln w="38100">
            <a:solidFill>
              <a:srgbClr val="2704B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rgbClr val="FF0000"/>
                </a:solidFill>
                <a:latin typeface="Times New Roman" pitchFamily="18" charset="0"/>
                <a:cs typeface="Times New Roman" pitchFamily="18" charset="0"/>
              </a:rPr>
              <a:t>Отсутствует информация о регистрации </a:t>
            </a:r>
            <a:r>
              <a:rPr lang="ru-RU" sz="1600" dirty="0" err="1">
                <a:solidFill>
                  <a:srgbClr val="FF0000"/>
                </a:solidFill>
                <a:latin typeface="Times New Roman" pitchFamily="18" charset="0"/>
                <a:cs typeface="Times New Roman" pitchFamily="18" charset="0"/>
              </a:rPr>
              <a:t>интернет-магазина</a:t>
            </a:r>
            <a:r>
              <a:rPr lang="ru-RU" sz="1600" dirty="0">
                <a:solidFill>
                  <a:srgbClr val="FF0000"/>
                </a:solidFill>
                <a:latin typeface="Times New Roman" pitchFamily="18" charset="0"/>
                <a:cs typeface="Times New Roman" pitchFamily="18" charset="0"/>
              </a:rPr>
              <a:t> в Торговом реестра</a:t>
            </a:r>
            <a:r>
              <a:rPr lang="ru-RU" sz="1600"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Заголовок 1"/>
          <p:cNvSpPr>
            <a:spLocks noGrp="1"/>
          </p:cNvSpPr>
          <p:nvPr>
            <p:ph type="title"/>
          </p:nvPr>
        </p:nvSpPr>
        <p:spPr/>
        <p:txBody>
          <a:bodyPr/>
          <a:lstStyle/>
          <a:p>
            <a:endParaRPr lang="be-BY" smtClean="0"/>
          </a:p>
        </p:txBody>
      </p:sp>
      <p:pic>
        <p:nvPicPr>
          <p:cNvPr id="62466" name="Picture 2"/>
          <p:cNvPicPr>
            <a:picLocks noGrp="1" noChangeAspect="1" noChangeArrowheads="1"/>
          </p:cNvPicPr>
          <p:nvPr>
            <p:ph idx="1"/>
          </p:nvPr>
        </p:nvPicPr>
        <p:blipFill>
          <a:blip r:embed="rId3"/>
          <a:srcRect l="18465" t="2815" r="31512" b="-2815"/>
          <a:stretch>
            <a:fillRect/>
          </a:stretch>
        </p:blipFill>
        <p:spPr>
          <a:xfrm>
            <a:off x="762000" y="228600"/>
            <a:ext cx="7848600" cy="6486525"/>
          </a:xfrm>
        </p:spPr>
      </p:pic>
      <p:sp>
        <p:nvSpPr>
          <p:cNvPr id="5" name="Скругленная прямоугольная выноска 4"/>
          <p:cNvSpPr/>
          <p:nvPr/>
        </p:nvSpPr>
        <p:spPr>
          <a:xfrm>
            <a:off x="5943600" y="3429000"/>
            <a:ext cx="2819400" cy="2286000"/>
          </a:xfrm>
          <a:prstGeom prst="wedgeRoundRectCallout">
            <a:avLst/>
          </a:prstGeom>
          <a:solidFill>
            <a:schemeClr val="accent2">
              <a:lumMod val="40000"/>
              <a:lumOff val="60000"/>
            </a:schemeClr>
          </a:solidFill>
          <a:ln w="38100">
            <a:solidFill>
              <a:srgbClr val="2704B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rgbClr val="FF0000"/>
                </a:solidFill>
                <a:latin typeface="Times New Roman" pitchFamily="18" charset="0"/>
                <a:cs typeface="Times New Roman" pitchFamily="18" charset="0"/>
              </a:rPr>
              <a:t>Не указан адрес местонахождения производителя, наименование и адрес местонахождения импортера</a:t>
            </a:r>
            <a:endParaRPr lang="ru-RU"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5"/>
          <p:cNvPicPr>
            <a:picLocks noChangeAspect="1" noChangeArrowheads="1"/>
          </p:cNvPicPr>
          <p:nvPr/>
        </p:nvPicPr>
        <p:blipFill>
          <a:blip r:embed="rId3"/>
          <a:srcRect/>
          <a:stretch>
            <a:fillRect/>
          </a:stretch>
        </p:blipFill>
        <p:spPr bwMode="auto">
          <a:xfrm>
            <a:off x="228600" y="685800"/>
            <a:ext cx="8570913" cy="5876925"/>
          </a:xfrm>
          <a:prstGeom prst="rect">
            <a:avLst/>
          </a:prstGeom>
          <a:noFill/>
          <a:ln w="25400">
            <a:solidFill>
              <a:srgbClr val="0000FF"/>
            </a:solidFill>
            <a:miter lim="800000"/>
            <a:headEnd/>
            <a:tailEnd/>
          </a:ln>
        </p:spPr>
      </p:pic>
      <p:sp>
        <p:nvSpPr>
          <p:cNvPr id="4" name="Скругленная прямоугольная выноска 3"/>
          <p:cNvSpPr/>
          <p:nvPr/>
        </p:nvSpPr>
        <p:spPr>
          <a:xfrm>
            <a:off x="6400800" y="1295400"/>
            <a:ext cx="2590800" cy="2286000"/>
          </a:xfrm>
          <a:prstGeom prst="wedgeRoundRectCallout">
            <a:avLst/>
          </a:prstGeom>
          <a:solidFill>
            <a:schemeClr val="accent2">
              <a:lumMod val="40000"/>
              <a:lumOff val="60000"/>
            </a:schemeClr>
          </a:solidFill>
          <a:ln w="38100">
            <a:solidFill>
              <a:srgbClr val="2704B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rgbClr val="CC0000"/>
                </a:solidFill>
                <a:latin typeface="Times New Roman" pitchFamily="18" charset="0"/>
                <a:cs typeface="Times New Roman" pitchFamily="18" charset="0"/>
              </a:rPr>
              <a:t>Отсутствует информация о наименовании изготовителя товара и месте его нахождения, месте нахождения продавца и режиме его работы, цена товара указана в долларах </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Заголовок 1"/>
          <p:cNvSpPr>
            <a:spLocks noGrp="1"/>
          </p:cNvSpPr>
          <p:nvPr>
            <p:ph type="title"/>
          </p:nvPr>
        </p:nvSpPr>
        <p:spPr>
          <a:xfrm>
            <a:off x="1350963" y="685800"/>
            <a:ext cx="7793037" cy="914400"/>
          </a:xfrm>
        </p:spPr>
        <p:txBody>
          <a:bodyPr/>
          <a:lstStyle/>
          <a:p>
            <a:pPr algn="just"/>
            <a:r>
              <a:rPr lang="ru-RU" sz="3000" b="1" smtClean="0">
                <a:solidFill>
                  <a:srgbClr val="C00000"/>
                </a:solidFill>
                <a:latin typeface="Times New Roman" pitchFamily="18" charset="0"/>
                <a:cs typeface="Times New Roman" pitchFamily="18" charset="0"/>
              </a:rPr>
              <a:t>Также встречаются нарушения, выраженные в </a:t>
            </a:r>
            <a:r>
              <a:rPr lang="ru-RU" sz="3000" b="1" smtClean="0">
                <a:solidFill>
                  <a:srgbClr val="CC0000"/>
                </a:solidFill>
                <a:latin typeface="Times New Roman" pitchFamily="18" charset="0"/>
                <a:cs typeface="Times New Roman" pitchFamily="18" charset="0"/>
              </a:rPr>
              <a:t>отсутствие информации о</a:t>
            </a:r>
            <a:r>
              <a:rPr lang="ru-RU" sz="3000" smtClean="0">
                <a:solidFill>
                  <a:srgbClr val="CC0000"/>
                </a:solidFill>
                <a:latin typeface="Times New Roman" pitchFamily="18" charset="0"/>
                <a:cs typeface="Times New Roman" pitchFamily="18" charset="0"/>
              </a:rPr>
              <a:t>: </a:t>
            </a:r>
            <a:r>
              <a:rPr lang="ru-RU" sz="4000" smtClean="0">
                <a:solidFill>
                  <a:srgbClr val="CC0000"/>
                </a:solidFill>
              </a:rPr>
              <a:t/>
            </a:r>
            <a:br>
              <a:rPr lang="ru-RU" sz="4000" smtClean="0">
                <a:solidFill>
                  <a:srgbClr val="CC0000"/>
                </a:solidFill>
              </a:rPr>
            </a:br>
            <a:endParaRPr lang="ru-RU" sz="4000" b="1" smtClean="0">
              <a:solidFill>
                <a:srgbClr val="C00000"/>
              </a:solidFill>
              <a:latin typeface="Times New Roman" pitchFamily="18" charset="0"/>
              <a:cs typeface="Times New Roman" pitchFamily="18" charset="0"/>
            </a:endParaRPr>
          </a:p>
        </p:txBody>
      </p:sp>
      <p:sp>
        <p:nvSpPr>
          <p:cNvPr id="64514" name="Содержимое 2"/>
          <p:cNvSpPr>
            <a:spLocks noGrp="1"/>
          </p:cNvSpPr>
          <p:nvPr>
            <p:ph idx="1"/>
          </p:nvPr>
        </p:nvSpPr>
        <p:spPr/>
        <p:txBody>
          <a:bodyPr/>
          <a:lstStyle/>
          <a:p>
            <a:r>
              <a:rPr lang="ru-RU" smtClean="0">
                <a:latin typeface="Times New Roman" pitchFamily="18" charset="0"/>
                <a:cs typeface="Times New Roman" pitchFamily="18" charset="0"/>
              </a:rPr>
              <a:t>сроке доставки товара;</a:t>
            </a:r>
          </a:p>
          <a:p>
            <a:r>
              <a:rPr lang="ru-RU" smtClean="0">
                <a:latin typeface="Times New Roman" pitchFamily="18" charset="0"/>
                <a:cs typeface="Times New Roman" pitchFamily="18" charset="0"/>
              </a:rPr>
              <a:t> цене и условиях его оплаты;</a:t>
            </a:r>
          </a:p>
          <a:p>
            <a:r>
              <a:rPr lang="ru-RU" smtClean="0">
                <a:latin typeface="Times New Roman" pitchFamily="18" charset="0"/>
                <a:cs typeface="Times New Roman" pitchFamily="18" charset="0"/>
              </a:rPr>
              <a:t> организации, уполномоченной на устранение недостатков;</a:t>
            </a:r>
          </a:p>
          <a:p>
            <a:r>
              <a:rPr lang="ru-RU" smtClean="0">
                <a:latin typeface="Times New Roman" pitchFamily="18" charset="0"/>
                <a:cs typeface="Times New Roman" pitchFamily="18" charset="0"/>
              </a:rPr>
              <a:t> наименовании органа, осуществившего государственную регистрацию индивидуального предпринимателя;</a:t>
            </a:r>
          </a:p>
          <a:p>
            <a:r>
              <a:rPr lang="ru-RU" smtClean="0">
                <a:latin typeface="Times New Roman" pitchFamily="18" charset="0"/>
                <a:cs typeface="Times New Roman" pitchFamily="18" charset="0"/>
              </a:rPr>
              <a:t>отсутствует образец документа, подтверждающего факт оплаты товара.</a:t>
            </a:r>
            <a:endParaRPr lang="ru-RU"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a:xfrm>
            <a:off x="1143000" y="381000"/>
            <a:ext cx="7793038" cy="1462088"/>
          </a:xfrm>
        </p:spPr>
        <p:txBody>
          <a:bodyPr/>
          <a:lstStyle/>
          <a:p>
            <a:pPr algn="just"/>
            <a:r>
              <a:rPr lang="ru-RU" sz="3000" b="1" smtClean="0">
                <a:solidFill>
                  <a:srgbClr val="FF0000"/>
                </a:solidFill>
                <a:latin typeface="Times New Roman" pitchFamily="18" charset="0"/>
                <a:cs typeface="Times New Roman" pitchFamily="18" charset="0"/>
              </a:rPr>
              <a:t>Закон Республики Беларусь </a:t>
            </a:r>
            <a:br>
              <a:rPr lang="ru-RU" sz="3000" b="1" smtClean="0">
                <a:solidFill>
                  <a:srgbClr val="FF0000"/>
                </a:solidFill>
                <a:latin typeface="Times New Roman" pitchFamily="18" charset="0"/>
                <a:cs typeface="Times New Roman" pitchFamily="18" charset="0"/>
              </a:rPr>
            </a:br>
            <a:r>
              <a:rPr lang="ru-RU" sz="3000" b="1" smtClean="0">
                <a:solidFill>
                  <a:srgbClr val="FF0000"/>
                </a:solidFill>
                <a:latin typeface="Times New Roman" pitchFamily="18" charset="0"/>
                <a:cs typeface="Times New Roman" pitchFamily="18" charset="0"/>
              </a:rPr>
              <a:t>«О государственном регулировании торговли и общественного питания в Республике Беларусь »</a:t>
            </a:r>
          </a:p>
        </p:txBody>
      </p:sp>
      <p:sp>
        <p:nvSpPr>
          <p:cNvPr id="17410" name="Содержимое 2"/>
          <p:cNvSpPr>
            <a:spLocks noGrp="1"/>
          </p:cNvSpPr>
          <p:nvPr>
            <p:ph idx="1"/>
          </p:nvPr>
        </p:nvSpPr>
        <p:spPr>
          <a:xfrm>
            <a:off x="228600" y="2017713"/>
            <a:ext cx="8726488" cy="4114800"/>
          </a:xfrm>
        </p:spPr>
        <p:txBody>
          <a:bodyPr/>
          <a:lstStyle/>
          <a:p>
            <a:pPr algn="just"/>
            <a:r>
              <a:rPr lang="ru-RU" sz="2400" smtClean="0">
                <a:latin typeface="Times New Roman" pitchFamily="18" charset="0"/>
                <a:cs typeface="Times New Roman" pitchFamily="18" charset="0"/>
              </a:rPr>
              <a:t>субъект торговли, осуществляющий розничную торговлю через интернет-магазин, вправе использовать иные информационные ресурсы сети Интернет для размещения информации о продаже товаров при наличии в этой информации адресации (гиперссылки) на зарегистрированный субъектом торговли в Торговом реестре интернет-магазин;</a:t>
            </a:r>
          </a:p>
          <a:p>
            <a:pPr algn="just">
              <a:lnSpc>
                <a:spcPts val="1400"/>
              </a:lnSpc>
            </a:pPr>
            <a:endParaRPr lang="ru-RU" sz="2400" smtClean="0">
              <a:latin typeface="Times New Roman" pitchFamily="18" charset="0"/>
              <a:cs typeface="Times New Roman" pitchFamily="18" charset="0"/>
            </a:endParaRPr>
          </a:p>
          <a:p>
            <a:pPr algn="just"/>
            <a:r>
              <a:rPr lang="ru-RU" sz="2400" smtClean="0">
                <a:latin typeface="Times New Roman" pitchFamily="18" charset="0"/>
                <a:cs typeface="Times New Roman" pitchFamily="18" charset="0"/>
              </a:rPr>
              <a:t>субъект торговли вправе осуществлять розничную торговлю через интернет-магазины, зарегистрированные в Торговом реестре, и с использованием доменного имени, право на администрирование которого получено субъектом торговли в порядке, установленном законодательством Республики Беларусь</a:t>
            </a:r>
          </a:p>
          <a:p>
            <a:endParaRPr lang="ru-RU"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ctrTitle"/>
          </p:nvPr>
        </p:nvSpPr>
        <p:spPr>
          <a:xfrm>
            <a:off x="228600" y="609600"/>
            <a:ext cx="9067800" cy="5257800"/>
          </a:xfrm>
        </p:spPr>
        <p:txBody>
          <a:bodyPr/>
          <a:lstStyle/>
          <a:p>
            <a:pPr algn="ctr" eaLnBrk="1" hangingPunct="1"/>
            <a:r>
              <a:rPr lang="ru-RU" sz="4000" b="1" smtClean="0">
                <a:solidFill>
                  <a:srgbClr val="CC0000"/>
                </a:solidFill>
                <a:latin typeface="Times New Roman" pitchFamily="18" charset="0"/>
                <a:cs typeface="Times New Roman" pitchFamily="18" charset="0"/>
              </a:rPr>
              <a:t>Наиболее часто встречающиеся нарушения</a:t>
            </a:r>
            <a:br>
              <a:rPr lang="ru-RU" sz="4000" b="1" smtClean="0">
                <a:solidFill>
                  <a:srgbClr val="CC0000"/>
                </a:solidFill>
                <a:latin typeface="Times New Roman" pitchFamily="18" charset="0"/>
                <a:cs typeface="Times New Roman" pitchFamily="18" charset="0"/>
              </a:rPr>
            </a:br>
            <a:r>
              <a:rPr lang="ru-RU" sz="4000" b="1" smtClean="0">
                <a:solidFill>
                  <a:srgbClr val="CC0000"/>
                </a:solidFill>
                <a:latin typeface="Times New Roman" pitchFamily="18" charset="0"/>
                <a:cs typeface="Times New Roman" pitchFamily="18" charset="0"/>
              </a:rPr>
              <a:t/>
            </a:r>
            <a:br>
              <a:rPr lang="ru-RU" sz="4000" b="1" smtClean="0">
                <a:solidFill>
                  <a:srgbClr val="CC0000"/>
                </a:solidFill>
                <a:latin typeface="Times New Roman" pitchFamily="18" charset="0"/>
                <a:cs typeface="Times New Roman" pitchFamily="18" charset="0"/>
              </a:rPr>
            </a:br>
            <a:r>
              <a:rPr lang="ru-RU" sz="4000" b="1" smtClean="0">
                <a:solidFill>
                  <a:srgbClr val="CC0000"/>
                </a:solidFill>
                <a:latin typeface="Times New Roman" pitchFamily="18" charset="0"/>
                <a:cs typeface="Times New Roman" pitchFamily="18" charset="0"/>
              </a:rPr>
              <a:t> </a:t>
            </a:r>
            <a:br>
              <a:rPr lang="ru-RU" sz="4000" b="1" smtClean="0">
                <a:solidFill>
                  <a:srgbClr val="CC0000"/>
                </a:solidFill>
                <a:latin typeface="Times New Roman" pitchFamily="18" charset="0"/>
                <a:cs typeface="Times New Roman" pitchFamily="18" charset="0"/>
              </a:rPr>
            </a:br>
            <a:r>
              <a:rPr lang="ru-RU" sz="4000" b="1" u="sng" smtClean="0">
                <a:solidFill>
                  <a:srgbClr val="CC0000"/>
                </a:solidFill>
                <a:latin typeface="Times New Roman" pitchFamily="18" charset="0"/>
                <a:cs typeface="Times New Roman" pitchFamily="18" charset="0"/>
              </a:rPr>
              <a:t>Закона Республики Беларусь </a:t>
            </a:r>
            <a:br>
              <a:rPr lang="ru-RU" sz="4000" b="1" u="sng" smtClean="0">
                <a:solidFill>
                  <a:srgbClr val="CC0000"/>
                </a:solidFill>
                <a:latin typeface="Times New Roman" pitchFamily="18" charset="0"/>
                <a:cs typeface="Times New Roman" pitchFamily="18" charset="0"/>
              </a:rPr>
            </a:br>
            <a:r>
              <a:rPr lang="ru-RU" sz="4000" b="1" u="sng" smtClean="0">
                <a:solidFill>
                  <a:srgbClr val="CC0000"/>
                </a:solidFill>
                <a:latin typeface="Times New Roman" pitchFamily="18" charset="0"/>
                <a:cs typeface="Times New Roman" pitchFamily="18" charset="0"/>
              </a:rPr>
              <a:t>«О рекламе» </a:t>
            </a:r>
            <a:r>
              <a:rPr lang="ru-RU" sz="4000" b="1" u="sng" smtClean="0">
                <a:solidFill>
                  <a:srgbClr val="CC0000"/>
                </a:solidFill>
              </a:rPr>
              <a:t/>
            </a:r>
            <a:br>
              <a:rPr lang="ru-RU" sz="4000" b="1" u="sng" smtClean="0">
                <a:solidFill>
                  <a:srgbClr val="CC0000"/>
                </a:solidFill>
              </a:rPr>
            </a:br>
            <a:endParaRPr lang="ru-RU" sz="4000" b="1" u="sng" smtClean="0">
              <a:solidFill>
                <a:srgbClr val="CC0000"/>
              </a:solidFill>
            </a:endParaRPr>
          </a:p>
        </p:txBody>
      </p:sp>
      <p:sp>
        <p:nvSpPr>
          <p:cNvPr id="65538" name="Rectangle 5"/>
          <p:cNvSpPr>
            <a:spLocks noGrp="1" noChangeArrowheads="1"/>
          </p:cNvSpPr>
          <p:nvPr>
            <p:ph type="subTitle" idx="1"/>
          </p:nvPr>
        </p:nvSpPr>
        <p:spPr>
          <a:xfrm flipV="1">
            <a:off x="8153400" y="1905000"/>
            <a:ext cx="76200" cy="76200"/>
          </a:xfrm>
        </p:spPr>
        <p:txBody>
          <a:bodyPr/>
          <a:lstStyle/>
          <a:p>
            <a:pPr eaLnBrk="1" hangingPunct="1">
              <a:lnSpc>
                <a:spcPct val="80000"/>
              </a:lnSpc>
            </a:pPr>
            <a:endParaRPr lang="be-BY" sz="8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algn="just" eaLnBrk="1" hangingPunct="1"/>
            <a:r>
              <a:rPr lang="ru-RU" sz="2400" b="1" smtClean="0">
                <a:solidFill>
                  <a:srgbClr val="CC0000"/>
                </a:solidFill>
                <a:latin typeface="Times New Roman" pitchFamily="18" charset="0"/>
                <a:cs typeface="Times New Roman" pitchFamily="18" charset="0"/>
              </a:rPr>
              <a:t>Использование слов, создающих впечатление о преимуществе товаров перед товарами других продавцов </a:t>
            </a:r>
            <a:r>
              <a:rPr lang="ru-RU" sz="2200" b="1" smtClean="0">
                <a:solidFill>
                  <a:srgbClr val="CC0000"/>
                </a:solidFill>
                <a:latin typeface="Times New Roman" pitchFamily="18" charset="0"/>
                <a:cs typeface="Times New Roman" pitchFamily="18" charset="0"/>
              </a:rPr>
              <a:t/>
            </a:r>
            <a:br>
              <a:rPr lang="ru-RU" sz="2200" b="1" smtClean="0">
                <a:solidFill>
                  <a:srgbClr val="CC0000"/>
                </a:solidFill>
                <a:latin typeface="Times New Roman" pitchFamily="18" charset="0"/>
                <a:cs typeface="Times New Roman" pitchFamily="18" charset="0"/>
              </a:rPr>
            </a:br>
            <a:r>
              <a:rPr lang="ru-RU" sz="2200" b="1" smtClean="0">
                <a:solidFill>
                  <a:srgbClr val="0070C0"/>
                </a:solidFill>
                <a:latin typeface="Times New Roman" pitchFamily="18" charset="0"/>
                <a:cs typeface="Times New Roman" pitchFamily="18" charset="0"/>
              </a:rPr>
              <a:t>(пункт 1 статьи 26 Закона «О рекламе»)</a:t>
            </a:r>
          </a:p>
        </p:txBody>
      </p:sp>
      <p:pic>
        <p:nvPicPr>
          <p:cNvPr id="66562" name="Picture 2"/>
          <p:cNvPicPr>
            <a:picLocks noChangeAspect="1" noChangeArrowheads="1"/>
          </p:cNvPicPr>
          <p:nvPr/>
        </p:nvPicPr>
        <p:blipFill>
          <a:blip r:embed="rId3"/>
          <a:srcRect/>
          <a:stretch>
            <a:fillRect/>
          </a:stretch>
        </p:blipFill>
        <p:spPr bwMode="auto">
          <a:xfrm>
            <a:off x="762000" y="1905000"/>
            <a:ext cx="7954963" cy="4648200"/>
          </a:xfrm>
          <a:prstGeom prst="rect">
            <a:avLst/>
          </a:prstGeom>
          <a:noFill/>
          <a:ln w="9525">
            <a:noFill/>
            <a:miter lim="800000"/>
            <a:headEnd/>
            <a:tailEnd/>
          </a:ln>
        </p:spPr>
      </p:pic>
      <p:sp>
        <p:nvSpPr>
          <p:cNvPr id="6" name="Овал 5"/>
          <p:cNvSpPr/>
          <p:nvPr/>
        </p:nvSpPr>
        <p:spPr>
          <a:xfrm>
            <a:off x="6705600" y="5562600"/>
            <a:ext cx="1524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algn="just" eaLnBrk="1" hangingPunct="1"/>
            <a:r>
              <a:rPr lang="ru-RU" sz="2400" smtClean="0">
                <a:solidFill>
                  <a:srgbClr val="CC0000"/>
                </a:solidFill>
              </a:rPr>
              <a:t/>
            </a:r>
            <a:br>
              <a:rPr lang="ru-RU" sz="2400" smtClean="0">
                <a:solidFill>
                  <a:srgbClr val="CC0000"/>
                </a:solidFill>
              </a:rPr>
            </a:br>
            <a:r>
              <a:rPr lang="ru-RU" sz="2400" b="1" smtClean="0">
                <a:solidFill>
                  <a:srgbClr val="CC0000"/>
                </a:solidFill>
                <a:latin typeface="Times New Roman" pitchFamily="18" charset="0"/>
                <a:cs typeface="Times New Roman" pitchFamily="18" charset="0"/>
              </a:rPr>
              <a:t>Использование слов, создающих впечатление о преимуществе товаров перед товарами других продавцов по цене </a:t>
            </a:r>
            <a:r>
              <a:rPr lang="ru-RU" sz="2300" b="1" smtClean="0">
                <a:solidFill>
                  <a:srgbClr val="CC0000"/>
                </a:solidFill>
                <a:latin typeface="Times New Roman" pitchFamily="18" charset="0"/>
                <a:cs typeface="Times New Roman" pitchFamily="18" charset="0"/>
              </a:rPr>
              <a:t/>
            </a:r>
            <a:br>
              <a:rPr lang="ru-RU" sz="2300" b="1" smtClean="0">
                <a:solidFill>
                  <a:srgbClr val="CC0000"/>
                </a:solidFill>
                <a:latin typeface="Times New Roman" pitchFamily="18" charset="0"/>
                <a:cs typeface="Times New Roman" pitchFamily="18" charset="0"/>
              </a:rPr>
            </a:br>
            <a:r>
              <a:rPr lang="ru-RU" sz="2400" b="1" smtClean="0">
                <a:solidFill>
                  <a:srgbClr val="0070C0"/>
                </a:solidFill>
                <a:latin typeface="Times New Roman" pitchFamily="18" charset="0"/>
                <a:cs typeface="Times New Roman" pitchFamily="18" charset="0"/>
              </a:rPr>
              <a:t>(абзац 9 пункта 1 статьи 26 Закона «О рекламе»)</a:t>
            </a:r>
          </a:p>
        </p:txBody>
      </p:sp>
      <p:pic>
        <p:nvPicPr>
          <p:cNvPr id="67586" name="Picture 2"/>
          <p:cNvPicPr>
            <a:picLocks noChangeAspect="1" noChangeArrowheads="1"/>
          </p:cNvPicPr>
          <p:nvPr/>
        </p:nvPicPr>
        <p:blipFill>
          <a:blip r:embed="rId3"/>
          <a:srcRect/>
          <a:stretch>
            <a:fillRect/>
          </a:stretch>
        </p:blipFill>
        <p:spPr bwMode="auto">
          <a:xfrm>
            <a:off x="685800" y="1828800"/>
            <a:ext cx="8077200" cy="4708525"/>
          </a:xfrm>
          <a:prstGeom prst="rect">
            <a:avLst/>
          </a:prstGeom>
          <a:noFill/>
          <a:ln w="9525">
            <a:noFill/>
            <a:miter lim="800000"/>
            <a:headEnd/>
            <a:tailEnd/>
          </a:ln>
        </p:spPr>
      </p:pic>
      <p:sp>
        <p:nvSpPr>
          <p:cNvPr id="6" name="Овал 5"/>
          <p:cNvSpPr/>
          <p:nvPr/>
        </p:nvSpPr>
        <p:spPr>
          <a:xfrm>
            <a:off x="4419600" y="4343400"/>
            <a:ext cx="4191000" cy="1219200"/>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1143000" y="457200"/>
            <a:ext cx="7793038" cy="1462088"/>
          </a:xfrm>
        </p:spPr>
        <p:txBody>
          <a:bodyPr/>
          <a:lstStyle/>
          <a:p>
            <a:pPr algn="just" eaLnBrk="1" hangingPunct="1"/>
            <a:r>
              <a:rPr lang="ru-RU" sz="2400" smtClean="0">
                <a:solidFill>
                  <a:srgbClr val="CC0000"/>
                </a:solidFill>
              </a:rPr>
              <a:t/>
            </a:r>
            <a:br>
              <a:rPr lang="ru-RU" sz="2400" smtClean="0">
                <a:solidFill>
                  <a:srgbClr val="CC0000"/>
                </a:solidFill>
              </a:rPr>
            </a:br>
            <a:r>
              <a:rPr lang="ru-RU" sz="2400" b="1" smtClean="0">
                <a:solidFill>
                  <a:srgbClr val="CC0000"/>
                </a:solidFill>
                <a:latin typeface="Times New Roman" pitchFamily="18" charset="0"/>
                <a:cs typeface="Times New Roman" pitchFamily="18" charset="0"/>
              </a:rPr>
              <a:t>Использование слов, создающих впечатление о преимуществе товаров перед товарами других продавцов:</a:t>
            </a:r>
            <a:r>
              <a:rPr lang="ru-RU" sz="2600" b="1" i="1" smtClean="0">
                <a:solidFill>
                  <a:srgbClr val="CC0000"/>
                </a:solidFill>
                <a:latin typeface="Times New Roman" pitchFamily="18" charset="0"/>
                <a:cs typeface="Times New Roman" pitchFamily="18" charset="0"/>
              </a:rPr>
              <a:t/>
            </a:r>
            <a:br>
              <a:rPr lang="ru-RU" sz="2600" b="1" i="1" smtClean="0">
                <a:solidFill>
                  <a:srgbClr val="CC0000"/>
                </a:solidFill>
                <a:latin typeface="Times New Roman" pitchFamily="18" charset="0"/>
                <a:cs typeface="Times New Roman" pitchFamily="18" charset="0"/>
              </a:rPr>
            </a:br>
            <a:r>
              <a:rPr lang="ru-RU" sz="2600" b="1" i="1" smtClean="0">
                <a:solidFill>
                  <a:srgbClr val="CC0000"/>
                </a:solidFill>
                <a:latin typeface="Times New Roman" pitchFamily="18" charset="0"/>
                <a:cs typeface="Times New Roman" pitchFamily="18" charset="0"/>
              </a:rPr>
              <a:t> </a:t>
            </a:r>
            <a:r>
              <a:rPr lang="ru-RU" sz="2400" b="1" smtClean="0">
                <a:solidFill>
                  <a:srgbClr val="0070C0"/>
                </a:solidFill>
                <a:latin typeface="Times New Roman" pitchFamily="18" charset="0"/>
                <a:cs typeface="Times New Roman" pitchFamily="18" charset="0"/>
              </a:rPr>
              <a:t>(абзац  9 пункта 1 статьи 26 Закона «О рекламе»)</a:t>
            </a:r>
            <a:r>
              <a:rPr lang="ru-RU" sz="2400" smtClean="0">
                <a:solidFill>
                  <a:srgbClr val="CC0000"/>
                </a:solidFill>
              </a:rPr>
              <a:t/>
            </a:r>
            <a:br>
              <a:rPr lang="ru-RU" sz="2400" smtClean="0">
                <a:solidFill>
                  <a:srgbClr val="CC0000"/>
                </a:solidFill>
              </a:rPr>
            </a:br>
            <a:endParaRPr lang="ru-RU" sz="1800" smtClean="0">
              <a:solidFill>
                <a:srgbClr val="CC0000"/>
              </a:solidFill>
            </a:endParaRPr>
          </a:p>
        </p:txBody>
      </p:sp>
      <p:pic>
        <p:nvPicPr>
          <p:cNvPr id="68610" name="Picture 2"/>
          <p:cNvPicPr>
            <a:picLocks noChangeAspect="1" noChangeArrowheads="1"/>
          </p:cNvPicPr>
          <p:nvPr/>
        </p:nvPicPr>
        <p:blipFill>
          <a:blip r:embed="rId3"/>
          <a:srcRect/>
          <a:stretch>
            <a:fillRect/>
          </a:stretch>
        </p:blipFill>
        <p:spPr bwMode="auto">
          <a:xfrm>
            <a:off x="533400" y="1752600"/>
            <a:ext cx="8081963" cy="4724400"/>
          </a:xfrm>
          <a:prstGeom prst="rect">
            <a:avLst/>
          </a:prstGeom>
          <a:noFill/>
          <a:ln w="9525">
            <a:noFill/>
            <a:miter lim="800000"/>
            <a:headEnd/>
            <a:tailEnd/>
          </a:ln>
        </p:spPr>
      </p:pic>
      <p:sp>
        <p:nvSpPr>
          <p:cNvPr id="6" name="Овал 5"/>
          <p:cNvSpPr/>
          <p:nvPr/>
        </p:nvSpPr>
        <p:spPr>
          <a:xfrm>
            <a:off x="2362200" y="5638800"/>
            <a:ext cx="62484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762000" y="214313"/>
            <a:ext cx="8181975" cy="1462087"/>
          </a:xfrm>
        </p:spPr>
        <p:txBody>
          <a:bodyPr/>
          <a:lstStyle/>
          <a:p>
            <a:pPr algn="just" eaLnBrk="1" hangingPunct="1"/>
            <a:r>
              <a:rPr lang="ru-RU" sz="2400" b="1" smtClean="0">
                <a:solidFill>
                  <a:srgbClr val="CC0000"/>
                </a:solidFill>
                <a:latin typeface="Times New Roman" pitchFamily="18" charset="0"/>
                <a:cs typeface="Times New Roman" pitchFamily="18" charset="0"/>
              </a:rPr>
              <a:t>Сравнение положения организации с положением других </a:t>
            </a:r>
            <a:r>
              <a:rPr lang="ru-RU" sz="2600" b="1" smtClean="0">
                <a:solidFill>
                  <a:srgbClr val="CC0000"/>
                </a:solidFill>
                <a:latin typeface="Times New Roman" pitchFamily="18" charset="0"/>
                <a:cs typeface="Times New Roman" pitchFamily="18" charset="0"/>
              </a:rPr>
              <a:t>организаций</a:t>
            </a:r>
            <a:br>
              <a:rPr lang="ru-RU" sz="2600" b="1" smtClean="0">
                <a:solidFill>
                  <a:srgbClr val="CC0000"/>
                </a:solidFill>
                <a:latin typeface="Times New Roman" pitchFamily="18" charset="0"/>
                <a:cs typeface="Times New Roman" pitchFamily="18" charset="0"/>
              </a:rPr>
            </a:br>
            <a:r>
              <a:rPr lang="ru-RU" sz="2600" b="1" smtClean="0">
                <a:solidFill>
                  <a:srgbClr val="0070C0"/>
                </a:solidFill>
                <a:latin typeface="Times New Roman" pitchFamily="18" charset="0"/>
                <a:cs typeface="Times New Roman" pitchFamily="18" charset="0"/>
              </a:rPr>
              <a:t>(абзаца 7 пункта 2 статьи 26 Закона «О рекламе»)</a:t>
            </a:r>
            <a:r>
              <a:rPr lang="ru-RU" sz="2400" smtClean="0">
                <a:solidFill>
                  <a:srgbClr val="CC0000"/>
                </a:solidFill>
              </a:rPr>
              <a:t/>
            </a:r>
            <a:br>
              <a:rPr lang="ru-RU" sz="2400" smtClean="0">
                <a:solidFill>
                  <a:srgbClr val="CC0000"/>
                </a:solidFill>
              </a:rPr>
            </a:br>
            <a:endParaRPr lang="ru-RU" sz="2400" smtClean="0">
              <a:solidFill>
                <a:srgbClr val="CC0000"/>
              </a:solidFill>
            </a:endParaRPr>
          </a:p>
        </p:txBody>
      </p:sp>
      <p:pic>
        <p:nvPicPr>
          <p:cNvPr id="69634" name="Picture 2"/>
          <p:cNvPicPr>
            <a:picLocks noChangeAspect="1" noChangeArrowheads="1"/>
          </p:cNvPicPr>
          <p:nvPr/>
        </p:nvPicPr>
        <p:blipFill>
          <a:blip r:embed="rId3"/>
          <a:srcRect/>
          <a:stretch>
            <a:fillRect/>
          </a:stretch>
        </p:blipFill>
        <p:spPr bwMode="auto">
          <a:xfrm>
            <a:off x="728663" y="1828800"/>
            <a:ext cx="7837487" cy="4572000"/>
          </a:xfrm>
          <a:prstGeom prst="rect">
            <a:avLst/>
          </a:prstGeom>
          <a:noFill/>
          <a:ln w="9525">
            <a:noFill/>
            <a:miter lim="800000"/>
            <a:headEnd/>
            <a:tailEnd/>
          </a:ln>
        </p:spPr>
      </p:pic>
      <p:sp>
        <p:nvSpPr>
          <p:cNvPr id="6" name="Овал 5"/>
          <p:cNvSpPr/>
          <p:nvPr/>
        </p:nvSpPr>
        <p:spPr>
          <a:xfrm>
            <a:off x="6096000" y="4038600"/>
            <a:ext cx="23622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1150938" y="214313"/>
            <a:ext cx="7793037" cy="1233487"/>
          </a:xfrm>
        </p:spPr>
        <p:txBody>
          <a:bodyPr/>
          <a:lstStyle/>
          <a:p>
            <a:pPr algn="just" eaLnBrk="1" hangingPunct="1"/>
            <a:r>
              <a:rPr lang="ru-RU" sz="2400" b="1" smtClean="0">
                <a:solidFill>
                  <a:srgbClr val="CC0000"/>
                </a:solidFill>
                <a:latin typeface="Times New Roman" pitchFamily="18" charset="0"/>
                <a:cs typeface="Times New Roman" pitchFamily="18" charset="0"/>
              </a:rPr>
              <a:t>Сравнение положения организации с положением других организаций</a:t>
            </a:r>
            <a:br>
              <a:rPr lang="ru-RU" sz="2400" b="1" smtClean="0">
                <a:solidFill>
                  <a:srgbClr val="CC0000"/>
                </a:solidFill>
                <a:latin typeface="Times New Roman" pitchFamily="18" charset="0"/>
                <a:cs typeface="Times New Roman" pitchFamily="18" charset="0"/>
              </a:rPr>
            </a:br>
            <a:r>
              <a:rPr lang="ru-RU" sz="2400" b="1" smtClean="0">
                <a:solidFill>
                  <a:srgbClr val="0070C0"/>
                </a:solidFill>
                <a:latin typeface="Times New Roman" pitchFamily="18" charset="0"/>
                <a:cs typeface="Times New Roman" pitchFamily="18" charset="0"/>
              </a:rPr>
              <a:t>(абзац 7 пункта 2 статьи 26 Закона «О рекламе»)</a:t>
            </a:r>
            <a:endParaRPr lang="ru-RU" sz="2400" smtClean="0">
              <a:solidFill>
                <a:srgbClr val="CC0000"/>
              </a:solidFill>
            </a:endParaRPr>
          </a:p>
        </p:txBody>
      </p:sp>
      <p:pic>
        <p:nvPicPr>
          <p:cNvPr id="70658" name="Picture 2"/>
          <p:cNvPicPr>
            <a:picLocks noChangeAspect="1" noChangeArrowheads="1"/>
          </p:cNvPicPr>
          <p:nvPr/>
        </p:nvPicPr>
        <p:blipFill>
          <a:blip r:embed="rId3"/>
          <a:srcRect/>
          <a:stretch>
            <a:fillRect/>
          </a:stretch>
        </p:blipFill>
        <p:spPr bwMode="auto">
          <a:xfrm>
            <a:off x="838200" y="2133600"/>
            <a:ext cx="7696200" cy="4498975"/>
          </a:xfrm>
          <a:prstGeom prst="rect">
            <a:avLst/>
          </a:prstGeom>
          <a:noFill/>
          <a:ln w="9525">
            <a:noFill/>
            <a:miter lim="800000"/>
            <a:headEnd/>
            <a:tailEnd/>
          </a:ln>
        </p:spPr>
      </p:pic>
      <p:sp>
        <p:nvSpPr>
          <p:cNvPr id="6" name="Овал 5"/>
          <p:cNvSpPr/>
          <p:nvPr/>
        </p:nvSpPr>
        <p:spPr>
          <a:xfrm>
            <a:off x="2819400" y="2286000"/>
            <a:ext cx="5638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1143000" y="381000"/>
            <a:ext cx="7848600" cy="1447800"/>
          </a:xfrm>
        </p:spPr>
        <p:txBody>
          <a:bodyPr/>
          <a:lstStyle/>
          <a:p>
            <a:pPr algn="just" eaLnBrk="1" hangingPunct="1"/>
            <a:r>
              <a:rPr lang="ru-RU" sz="2400" smtClean="0">
                <a:solidFill>
                  <a:srgbClr val="CC0000"/>
                </a:solidFill>
              </a:rPr>
              <a:t/>
            </a:r>
            <a:br>
              <a:rPr lang="ru-RU" sz="2400" smtClean="0">
                <a:solidFill>
                  <a:srgbClr val="CC0000"/>
                </a:solidFill>
              </a:rPr>
            </a:br>
            <a:r>
              <a:rPr lang="ru-RU" sz="2400" smtClean="0">
                <a:solidFill>
                  <a:srgbClr val="CC0000"/>
                </a:solidFill>
              </a:rPr>
              <a:t/>
            </a:r>
            <a:br>
              <a:rPr lang="ru-RU" sz="2400" smtClean="0">
                <a:solidFill>
                  <a:srgbClr val="CC0000"/>
                </a:solidFill>
              </a:rPr>
            </a:br>
            <a:r>
              <a:rPr lang="ru-RU" sz="2400" smtClean="0">
                <a:solidFill>
                  <a:srgbClr val="CC0000"/>
                </a:solidFill>
              </a:rPr>
              <a:t/>
            </a:r>
            <a:br>
              <a:rPr lang="ru-RU" sz="2400" smtClean="0">
                <a:solidFill>
                  <a:srgbClr val="CC0000"/>
                </a:solidFill>
              </a:rPr>
            </a:br>
            <a:r>
              <a:rPr lang="ru-RU" sz="2400" smtClean="0">
                <a:solidFill>
                  <a:srgbClr val="CC0000"/>
                </a:solidFill>
              </a:rPr>
              <a:t/>
            </a:r>
            <a:br>
              <a:rPr lang="ru-RU" sz="2400" smtClean="0">
                <a:solidFill>
                  <a:srgbClr val="CC0000"/>
                </a:solidFill>
              </a:rPr>
            </a:br>
            <a:r>
              <a:rPr lang="ru-RU" sz="2400" smtClean="0">
                <a:solidFill>
                  <a:srgbClr val="CC0000"/>
                </a:solidFill>
              </a:rPr>
              <a:t/>
            </a:r>
            <a:br>
              <a:rPr lang="ru-RU" sz="2400" smtClean="0">
                <a:solidFill>
                  <a:srgbClr val="CC0000"/>
                </a:solidFill>
              </a:rPr>
            </a:br>
            <a:r>
              <a:rPr lang="ru-RU" sz="2400" smtClean="0">
                <a:solidFill>
                  <a:srgbClr val="CC0000"/>
                </a:solidFill>
              </a:rPr>
              <a:t/>
            </a:r>
            <a:br>
              <a:rPr lang="ru-RU" sz="2400" smtClean="0">
                <a:solidFill>
                  <a:srgbClr val="CC0000"/>
                </a:solidFill>
              </a:rPr>
            </a:br>
            <a:r>
              <a:rPr lang="ru-RU" sz="2400" b="1" smtClean="0">
                <a:solidFill>
                  <a:srgbClr val="CC0000"/>
                </a:solidFill>
                <a:latin typeface="Times New Roman" pitchFamily="18" charset="0"/>
                <a:cs typeface="Times New Roman" pitchFamily="18" charset="0"/>
              </a:rPr>
              <a:t>Использование слов, создающие впечатление о преимуществе товаров перед товарами других продавцов </a:t>
            </a:r>
            <a:br>
              <a:rPr lang="ru-RU" sz="2400" b="1" smtClean="0">
                <a:solidFill>
                  <a:srgbClr val="CC0000"/>
                </a:solidFill>
                <a:latin typeface="Times New Roman" pitchFamily="18" charset="0"/>
                <a:cs typeface="Times New Roman" pitchFamily="18" charset="0"/>
              </a:rPr>
            </a:br>
            <a:r>
              <a:rPr lang="ru-RU" sz="2400" b="1" smtClean="0">
                <a:solidFill>
                  <a:srgbClr val="0070C0"/>
                </a:solidFill>
                <a:latin typeface="Times New Roman" pitchFamily="18" charset="0"/>
                <a:cs typeface="Times New Roman" pitchFamily="18" charset="0"/>
              </a:rPr>
              <a:t>(абзац 9 пункта 1 статьи 26 Закона «О рекламе»)</a:t>
            </a:r>
            <a:endParaRPr lang="ru-RU" sz="2400" smtClean="0">
              <a:solidFill>
                <a:srgbClr val="CC0000"/>
              </a:solidFill>
            </a:endParaRPr>
          </a:p>
        </p:txBody>
      </p:sp>
      <p:pic>
        <p:nvPicPr>
          <p:cNvPr id="71682" name="Picture 2"/>
          <p:cNvPicPr>
            <a:picLocks noChangeAspect="1" noChangeArrowheads="1"/>
          </p:cNvPicPr>
          <p:nvPr/>
        </p:nvPicPr>
        <p:blipFill>
          <a:blip r:embed="rId3"/>
          <a:srcRect/>
          <a:stretch>
            <a:fillRect/>
          </a:stretch>
        </p:blipFill>
        <p:spPr bwMode="auto">
          <a:xfrm>
            <a:off x="838200" y="2382838"/>
            <a:ext cx="7620000" cy="3933825"/>
          </a:xfrm>
          <a:prstGeom prst="rect">
            <a:avLst/>
          </a:prstGeom>
          <a:noFill/>
          <a:ln w="9525">
            <a:noFill/>
            <a:miter lim="800000"/>
            <a:headEnd/>
            <a:tailEnd/>
          </a:ln>
        </p:spPr>
      </p:pic>
      <p:sp>
        <p:nvSpPr>
          <p:cNvPr id="6" name="Овальная выноска 5"/>
          <p:cNvSpPr/>
          <p:nvPr/>
        </p:nvSpPr>
        <p:spPr>
          <a:xfrm>
            <a:off x="5791200" y="2438400"/>
            <a:ext cx="3200400" cy="1828800"/>
          </a:xfrm>
          <a:prstGeom prst="wedgeEllipse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i="1" dirty="0">
                <a:solidFill>
                  <a:srgbClr val="CC0000"/>
                </a:solidFill>
                <a:latin typeface="Times New Roman" pitchFamily="18" charset="0"/>
                <a:cs typeface="Times New Roman" pitchFamily="18" charset="0"/>
              </a:rPr>
              <a:t>«сотни интернет магазинов с лучшими предложениями… более низкая цена на товар»</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algn="just" eaLnBrk="1" hangingPunct="1"/>
            <a:r>
              <a:rPr lang="ru-RU" sz="2400" b="1" smtClean="0">
                <a:solidFill>
                  <a:srgbClr val="CC0000"/>
                </a:solidFill>
                <a:latin typeface="Times New Roman" pitchFamily="18" charset="0"/>
                <a:cs typeface="Times New Roman" pitchFamily="18" charset="0"/>
              </a:rPr>
              <a:t>Использование слов, создающих впечатление о преимуществе товаров перед товарами других продавцов</a:t>
            </a:r>
            <a:r>
              <a:rPr lang="ru-RU" sz="2400" smtClean="0">
                <a:solidFill>
                  <a:srgbClr val="CC0000"/>
                </a:solidFill>
              </a:rPr>
              <a:t/>
            </a:r>
            <a:br>
              <a:rPr lang="ru-RU" sz="2400" smtClean="0">
                <a:solidFill>
                  <a:srgbClr val="CC0000"/>
                </a:solidFill>
              </a:rPr>
            </a:br>
            <a:r>
              <a:rPr lang="ru-RU" sz="2400" b="1" smtClean="0">
                <a:solidFill>
                  <a:srgbClr val="0070C0"/>
                </a:solidFill>
                <a:latin typeface="Times New Roman" pitchFamily="18" charset="0"/>
                <a:cs typeface="Times New Roman" pitchFamily="18" charset="0"/>
              </a:rPr>
              <a:t>(абзац  9 пункта 1 статьи 26 Закона «О рекламе»)</a:t>
            </a:r>
            <a:endParaRPr lang="ru-RU" sz="2400" smtClean="0">
              <a:solidFill>
                <a:srgbClr val="CC0000"/>
              </a:solidFill>
            </a:endParaRPr>
          </a:p>
        </p:txBody>
      </p:sp>
      <p:pic>
        <p:nvPicPr>
          <p:cNvPr id="72706" name="Picture 2"/>
          <p:cNvPicPr>
            <a:picLocks noChangeAspect="1" noChangeArrowheads="1"/>
          </p:cNvPicPr>
          <p:nvPr/>
        </p:nvPicPr>
        <p:blipFill>
          <a:blip r:embed="rId3"/>
          <a:srcRect/>
          <a:stretch>
            <a:fillRect/>
          </a:stretch>
        </p:blipFill>
        <p:spPr bwMode="auto">
          <a:xfrm>
            <a:off x="1066800" y="1981200"/>
            <a:ext cx="7239000" cy="4637088"/>
          </a:xfrm>
          <a:prstGeom prst="rect">
            <a:avLst/>
          </a:prstGeom>
          <a:noFill/>
          <a:ln w="9525">
            <a:noFill/>
            <a:miter lim="800000"/>
            <a:headEnd/>
            <a:tailEnd/>
          </a:ln>
        </p:spPr>
      </p:pic>
      <p:sp>
        <p:nvSpPr>
          <p:cNvPr id="6" name="Овальная выноска 5"/>
          <p:cNvSpPr/>
          <p:nvPr/>
        </p:nvSpPr>
        <p:spPr>
          <a:xfrm>
            <a:off x="5943600" y="3505200"/>
            <a:ext cx="2209800" cy="1219200"/>
          </a:xfrm>
          <a:prstGeom prst="wedgeEllipse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i="1" dirty="0">
                <a:solidFill>
                  <a:srgbClr val="CC0000"/>
                </a:solidFill>
                <a:latin typeface="Times New Roman" pitchFamily="18" charset="0"/>
                <a:cs typeface="Times New Roman" pitchFamily="18" charset="0"/>
              </a:rPr>
              <a:t>«ваши лучшие покупки»</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algn="just" eaLnBrk="1" hangingPunct="1"/>
            <a:r>
              <a:rPr lang="ru-RU" sz="2400" smtClean="0">
                <a:solidFill>
                  <a:srgbClr val="CC0000"/>
                </a:solidFill>
              </a:rPr>
              <a:t/>
            </a:r>
            <a:br>
              <a:rPr lang="ru-RU" sz="2400" smtClean="0">
                <a:solidFill>
                  <a:srgbClr val="CC0000"/>
                </a:solidFill>
              </a:rPr>
            </a:br>
            <a:r>
              <a:rPr lang="ru-RU" sz="2400" b="1" smtClean="0">
                <a:solidFill>
                  <a:srgbClr val="CC0000"/>
                </a:solidFill>
                <a:latin typeface="Times New Roman" pitchFamily="18" charset="0"/>
                <a:cs typeface="Times New Roman" pitchFamily="18" charset="0"/>
              </a:rPr>
              <a:t>Нарушение Указа Президента Республики Беларусь «О проведении рекламных игр в Республике  Беларусь»  </a:t>
            </a:r>
            <a:br>
              <a:rPr lang="ru-RU" sz="2400" b="1" smtClean="0">
                <a:solidFill>
                  <a:srgbClr val="CC0000"/>
                </a:solidFill>
                <a:latin typeface="Times New Roman" pitchFamily="18" charset="0"/>
                <a:cs typeface="Times New Roman" pitchFamily="18" charset="0"/>
              </a:rPr>
            </a:br>
            <a:r>
              <a:rPr lang="ru-RU" sz="2400" b="1" smtClean="0">
                <a:solidFill>
                  <a:srgbClr val="0070C0"/>
                </a:solidFill>
                <a:latin typeface="Times New Roman" pitchFamily="18" charset="0"/>
                <a:cs typeface="Times New Roman" pitchFamily="18" charset="0"/>
              </a:rPr>
              <a:t>(</a:t>
            </a:r>
            <a:r>
              <a:rPr lang="ru-RU" sz="2000" b="1" i="1" smtClean="0">
                <a:solidFill>
                  <a:srgbClr val="0070C0"/>
                </a:solidFill>
                <a:latin typeface="Times New Roman" pitchFamily="18" charset="0"/>
                <a:cs typeface="Times New Roman" pitchFamily="18" charset="0"/>
              </a:rPr>
              <a:t>проведение рекламных игр без государственной регистрации)</a:t>
            </a:r>
            <a:endParaRPr lang="ru-RU" sz="2400" b="1" smtClean="0">
              <a:solidFill>
                <a:srgbClr val="0070C0"/>
              </a:solidFill>
              <a:latin typeface="Times New Roman" pitchFamily="18" charset="0"/>
              <a:cs typeface="Times New Roman" pitchFamily="18" charset="0"/>
            </a:endParaRPr>
          </a:p>
        </p:txBody>
      </p:sp>
      <p:pic>
        <p:nvPicPr>
          <p:cNvPr id="73730" name="Picture 2"/>
          <p:cNvPicPr>
            <a:picLocks noChangeAspect="1" noChangeArrowheads="1"/>
          </p:cNvPicPr>
          <p:nvPr/>
        </p:nvPicPr>
        <p:blipFill>
          <a:blip r:embed="rId3"/>
          <a:srcRect/>
          <a:stretch>
            <a:fillRect/>
          </a:stretch>
        </p:blipFill>
        <p:spPr bwMode="auto">
          <a:xfrm>
            <a:off x="1066800" y="1905000"/>
            <a:ext cx="7431088" cy="428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ru-RU" sz="2400" b="1" smtClean="0">
                <a:solidFill>
                  <a:srgbClr val="CC0000"/>
                </a:solidFill>
                <a:latin typeface="Times New Roman" pitchFamily="18" charset="0"/>
                <a:cs typeface="Times New Roman" pitchFamily="18" charset="0"/>
              </a:rPr>
              <a:t>Нарушение Указа Президента Республики Беларусь «О проведении рекламных игр в Республике Беларусь»  </a:t>
            </a:r>
            <a:br>
              <a:rPr lang="ru-RU" sz="2400" b="1" smtClean="0">
                <a:solidFill>
                  <a:srgbClr val="CC0000"/>
                </a:solidFill>
                <a:latin typeface="Times New Roman" pitchFamily="18" charset="0"/>
                <a:cs typeface="Times New Roman" pitchFamily="18" charset="0"/>
              </a:rPr>
            </a:br>
            <a:r>
              <a:rPr lang="ru-RU" sz="2400" b="1" smtClean="0">
                <a:solidFill>
                  <a:srgbClr val="0070C0"/>
                </a:solidFill>
                <a:latin typeface="Times New Roman" pitchFamily="18" charset="0"/>
                <a:cs typeface="Times New Roman" pitchFamily="18" charset="0"/>
              </a:rPr>
              <a:t>(</a:t>
            </a:r>
            <a:r>
              <a:rPr lang="ru-RU" sz="2000" b="1" i="1" smtClean="0">
                <a:solidFill>
                  <a:srgbClr val="0070C0"/>
                </a:solidFill>
                <a:latin typeface="Times New Roman" pitchFamily="18" charset="0"/>
                <a:cs typeface="Times New Roman" pitchFamily="18" charset="0"/>
              </a:rPr>
              <a:t>проведение рекламных игр без государственной регистрации)</a:t>
            </a:r>
            <a:endParaRPr lang="ru-RU" sz="2400" b="1" smtClean="0">
              <a:solidFill>
                <a:srgbClr val="0070C0"/>
              </a:solidFill>
              <a:latin typeface="Times New Roman" pitchFamily="18" charset="0"/>
              <a:cs typeface="Times New Roman" pitchFamily="18" charset="0"/>
            </a:endParaRPr>
          </a:p>
        </p:txBody>
      </p:sp>
      <p:pic>
        <p:nvPicPr>
          <p:cNvPr id="74754" name="Picture 5"/>
          <p:cNvPicPr>
            <a:picLocks noChangeAspect="1" noChangeArrowheads="1"/>
          </p:cNvPicPr>
          <p:nvPr/>
        </p:nvPicPr>
        <p:blipFill>
          <a:blip r:embed="rId3"/>
          <a:srcRect/>
          <a:stretch>
            <a:fillRect/>
          </a:stretch>
        </p:blipFill>
        <p:spPr bwMode="auto">
          <a:xfrm>
            <a:off x="685800" y="2209800"/>
            <a:ext cx="8013700" cy="4343400"/>
          </a:xfrm>
          <a:prstGeom prst="rect">
            <a:avLst/>
          </a:prstGeom>
          <a:noFill/>
          <a:ln w="22225">
            <a:solidFill>
              <a:srgbClr val="0000FF"/>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1143000" y="381000"/>
            <a:ext cx="7793038" cy="1462088"/>
          </a:xfrm>
        </p:spPr>
        <p:txBody>
          <a:bodyPr/>
          <a:lstStyle/>
          <a:p>
            <a:pPr algn="just"/>
            <a:r>
              <a:rPr lang="ru-RU" sz="3000" b="1" smtClean="0">
                <a:solidFill>
                  <a:srgbClr val="FF0000"/>
                </a:solidFill>
                <a:latin typeface="Times New Roman" pitchFamily="18" charset="0"/>
                <a:cs typeface="Times New Roman" pitchFamily="18" charset="0"/>
              </a:rPr>
              <a:t>Закон Республики Беларусь </a:t>
            </a:r>
            <a:br>
              <a:rPr lang="ru-RU" sz="3000" b="1" smtClean="0">
                <a:solidFill>
                  <a:srgbClr val="FF0000"/>
                </a:solidFill>
                <a:latin typeface="Times New Roman" pitchFamily="18" charset="0"/>
                <a:cs typeface="Times New Roman" pitchFamily="18" charset="0"/>
              </a:rPr>
            </a:br>
            <a:r>
              <a:rPr lang="ru-RU" sz="3000" b="1" smtClean="0">
                <a:solidFill>
                  <a:srgbClr val="FF0000"/>
                </a:solidFill>
                <a:latin typeface="Times New Roman" pitchFamily="18" charset="0"/>
                <a:cs typeface="Times New Roman" pitchFamily="18" charset="0"/>
              </a:rPr>
              <a:t>«О государственном регулировании торговли и общественного питания в Республике Беларусь »</a:t>
            </a:r>
          </a:p>
        </p:txBody>
      </p:sp>
      <p:sp>
        <p:nvSpPr>
          <p:cNvPr id="18434" name="Содержимое 2"/>
          <p:cNvSpPr>
            <a:spLocks noGrp="1"/>
          </p:cNvSpPr>
          <p:nvPr>
            <p:ph idx="1"/>
          </p:nvPr>
        </p:nvSpPr>
        <p:spPr>
          <a:xfrm>
            <a:off x="228600" y="2017713"/>
            <a:ext cx="8726488" cy="4114800"/>
          </a:xfrm>
        </p:spPr>
        <p:txBody>
          <a:bodyPr/>
          <a:lstStyle/>
          <a:p>
            <a:pPr algn="ctr">
              <a:buFont typeface="Wingdings" pitchFamily="2" charset="2"/>
              <a:buNone/>
            </a:pPr>
            <a:r>
              <a:rPr lang="ru-RU" sz="2200" b="1" smtClean="0">
                <a:solidFill>
                  <a:srgbClr val="0070C0"/>
                </a:solidFill>
                <a:latin typeface="Times New Roman" pitchFamily="18" charset="0"/>
                <a:cs typeface="Times New Roman" pitchFamily="18" charset="0"/>
              </a:rPr>
              <a:t>собственники (владельцы) информационных ресурсов, на которых размещаются интернет-магазины:</a:t>
            </a:r>
          </a:p>
          <a:p>
            <a:pPr algn="just"/>
            <a:r>
              <a:rPr lang="ru-RU" sz="2400" smtClean="0">
                <a:latin typeface="Times New Roman" pitchFamily="18" charset="0"/>
                <a:cs typeface="Times New Roman" pitchFamily="18" charset="0"/>
              </a:rPr>
              <a:t>предусматривают при заключении договора представление субъектом торговли сведений, подтверждающих регистрацию интернет-магазина в Торговом реестре;</a:t>
            </a:r>
          </a:p>
          <a:p>
            <a:pPr algn="just"/>
            <a:r>
              <a:rPr lang="ru-RU" sz="2400" smtClean="0">
                <a:latin typeface="Times New Roman" pitchFamily="18" charset="0"/>
                <a:cs typeface="Times New Roman" pitchFamily="18" charset="0"/>
              </a:rPr>
              <a:t>направляют субъекту торговли, с которым заключен договор об оказании услуг, поступающие владельцу информационного ресурса замечания и предложения о работе такого субъекта торговли для рассмотрения;</a:t>
            </a:r>
          </a:p>
          <a:p>
            <a:pPr algn="just"/>
            <a:r>
              <a:rPr lang="ru-RU" sz="2400" smtClean="0">
                <a:latin typeface="Times New Roman" pitchFamily="18" charset="0"/>
                <a:cs typeface="Times New Roman" pitchFamily="18" charset="0"/>
              </a:rPr>
              <a:t>принимают меры по соблюдению продавцами требований законодательства о защите прав потребителей.</a:t>
            </a:r>
          </a:p>
          <a:p>
            <a:endParaRPr lang="ru-RU"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ChangeArrowheads="1"/>
          </p:cNvSpPr>
          <p:nvPr/>
        </p:nvSpPr>
        <p:spPr bwMode="auto">
          <a:xfrm>
            <a:off x="304800" y="381000"/>
            <a:ext cx="8610600" cy="1600200"/>
          </a:xfrm>
          <a:prstGeom prst="rect">
            <a:avLst/>
          </a:prstGeom>
          <a:noFill/>
          <a:ln w="9525">
            <a:noFill/>
            <a:miter lim="800000"/>
            <a:headEnd/>
            <a:tailEnd/>
          </a:ln>
        </p:spPr>
        <p:txBody>
          <a:bodyPr anchor="b"/>
          <a:lstStyle/>
          <a:p>
            <a:pPr algn="ctr" eaLnBrk="0" hangingPunct="0">
              <a:lnSpc>
                <a:spcPts val="1700"/>
              </a:lnSpc>
            </a:pPr>
            <a:r>
              <a:rPr lang="ru-RU" sz="2400">
                <a:solidFill>
                  <a:srgbClr val="CC0000"/>
                </a:solidFill>
              </a:rPr>
              <a:t/>
            </a:r>
            <a:br>
              <a:rPr lang="ru-RU" sz="2400">
                <a:solidFill>
                  <a:srgbClr val="CC0000"/>
                </a:solidFill>
              </a:rPr>
            </a:br>
            <a:r>
              <a:rPr lang="ru-RU" sz="2400">
                <a:solidFill>
                  <a:srgbClr val="CC0000"/>
                </a:solidFill>
              </a:rPr>
              <a:t/>
            </a:r>
            <a:br>
              <a:rPr lang="ru-RU" sz="2400">
                <a:solidFill>
                  <a:srgbClr val="CC0000"/>
                </a:solidFill>
              </a:rPr>
            </a:br>
            <a:r>
              <a:rPr lang="ru-RU" sz="2400">
                <a:solidFill>
                  <a:srgbClr val="CC0000"/>
                </a:solidFill>
              </a:rPr>
              <a:t/>
            </a:r>
            <a:br>
              <a:rPr lang="ru-RU" sz="2400">
                <a:solidFill>
                  <a:srgbClr val="CC0000"/>
                </a:solidFill>
              </a:rPr>
            </a:br>
            <a:r>
              <a:rPr lang="ru-RU" sz="2400">
                <a:solidFill>
                  <a:srgbClr val="CC0000"/>
                </a:solidFill>
              </a:rPr>
              <a:t/>
            </a:r>
            <a:br>
              <a:rPr lang="ru-RU" sz="2400">
                <a:solidFill>
                  <a:srgbClr val="CC0000"/>
                </a:solidFill>
              </a:rPr>
            </a:br>
            <a:r>
              <a:rPr lang="ru-RU" sz="2400">
                <a:solidFill>
                  <a:srgbClr val="CC0000"/>
                </a:solidFill>
              </a:rPr>
              <a:t/>
            </a:r>
            <a:br>
              <a:rPr lang="ru-RU" sz="2400">
                <a:solidFill>
                  <a:srgbClr val="CC0000"/>
                </a:solidFill>
              </a:rPr>
            </a:br>
            <a:endParaRPr lang="ru-RU" sz="900">
              <a:solidFill>
                <a:srgbClr val="CC0000"/>
              </a:solidFill>
            </a:endParaRPr>
          </a:p>
          <a:p>
            <a:pPr algn="just" eaLnBrk="0" hangingPunct="0"/>
            <a:r>
              <a:rPr lang="ru-RU" sz="2000" b="1">
                <a:solidFill>
                  <a:srgbClr val="C00000"/>
                </a:solidFill>
                <a:latin typeface="Times New Roman" pitchFamily="18" charset="0"/>
                <a:cs typeface="Times New Roman" pitchFamily="18" charset="0"/>
              </a:rPr>
              <a:t>Ответственность за нарушения требований Указа Президента Республики Беларусь  от 1 февраля 2010 г. № 60  «О мерах по совершенствованию использования национального сегмента сети Интернет»  по статье 22.16 КоАП</a:t>
            </a:r>
          </a:p>
          <a:p>
            <a:pPr algn="just" eaLnBrk="0" hangingPunct="0">
              <a:lnSpc>
                <a:spcPts val="1700"/>
              </a:lnSpc>
            </a:pPr>
            <a:r>
              <a:rPr lang="ru-RU" sz="2000" b="1">
                <a:solidFill>
                  <a:srgbClr val="0070C0"/>
                </a:solidFill>
                <a:latin typeface="Times New Roman" pitchFamily="18" charset="0"/>
                <a:cs typeface="Times New Roman" pitchFamily="18" charset="0"/>
              </a:rPr>
              <a:t>(органы внутренних дел; органы Комитета государственного контроля; налоговые органы; органы государственной безопасности)</a:t>
            </a:r>
            <a:endParaRPr lang="ru-RU" sz="2000">
              <a:solidFill>
                <a:srgbClr val="0070C0"/>
              </a:solidFill>
              <a:latin typeface="Times New Roman" pitchFamily="18" charset="0"/>
              <a:cs typeface="Times New Roman" pitchFamily="18" charset="0"/>
            </a:endParaRPr>
          </a:p>
          <a:p>
            <a:pPr algn="ctr" eaLnBrk="0" hangingPunct="0">
              <a:lnSpc>
                <a:spcPts val="1700"/>
              </a:lnSpc>
            </a:pPr>
            <a:endParaRPr lang="ru-RU" sz="1200">
              <a:solidFill>
                <a:srgbClr val="CC0000"/>
              </a:solidFill>
            </a:endParaRPr>
          </a:p>
        </p:txBody>
      </p:sp>
      <p:graphicFrame>
        <p:nvGraphicFramePr>
          <p:cNvPr id="48189" name="Group 61"/>
          <p:cNvGraphicFramePr>
            <a:graphicFrameLocks noGrp="1"/>
          </p:cNvGraphicFramePr>
          <p:nvPr/>
        </p:nvGraphicFramePr>
        <p:xfrm>
          <a:off x="228600" y="1981200"/>
          <a:ext cx="8686800" cy="4641850"/>
        </p:xfrm>
        <a:graphic>
          <a:graphicData uri="http://schemas.openxmlformats.org/drawingml/2006/table">
            <a:tbl>
              <a:tblPr/>
              <a:tblGrid>
                <a:gridCol w="4773613"/>
                <a:gridCol w="3913187"/>
              </a:tblGrid>
              <a:tr h="31400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Нарушение</a:t>
                      </a:r>
                      <a:endParaRPr kumimoji="0" lang="ru-RU" sz="1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Ответственность</a:t>
                      </a:r>
                      <a:endParaRPr kumimoji="0" lang="ru-RU" sz="1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9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Осуществление деятельности по реализации товаров, выполнению работ, оказанию услуг на территории Республики Беларусь с использованием информационных сетей, систем и ресурсов, имеющих подключение к сети Интернет, не размещенных на территории Республики Беларусь и (или) не зарегистрированных в установленном порядке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Штраф на индивидуального предпринимателя или юридическое лицо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десяти до тридцати базовых величин</a:t>
                      </a:r>
                      <a:endParaRPr kumimoji="0" lang="ru-RU" sz="1400" b="0"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4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Нарушение требований законодательных актов по осуществлению идентификации абонентских устройств при оказании интернет-услуг и (или) пользователей интернет-услуг в пунктах коллективного пользования интернет-услугами, учету и хранению сведений об абонентских устройствах, персональных данных пользователей интернет-услуг, а также сведений об оказанных интернет-услугах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Штраф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пяти до пятнадцати базовых величин</a:t>
                      </a:r>
                      <a:endParaRPr kumimoji="0" lang="ru-RU" sz="1400" b="0"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Нарушение требований законодательства по ограничению доступа пользователей интернет-услуг к информации, запрещенной к распространению в соответствии с законодательными актами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Штраф на индивидуального предпринимателя или юридическое лицо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десяти до тридцати базовых величин</a:t>
                      </a:r>
                      <a:endParaRPr kumimoji="0" lang="ru-RU" sz="1400" b="0"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ChangeArrowheads="1"/>
          </p:cNvSpPr>
          <p:nvPr/>
        </p:nvSpPr>
        <p:spPr bwMode="auto">
          <a:xfrm>
            <a:off x="685800" y="1905000"/>
            <a:ext cx="8305800" cy="928688"/>
          </a:xfrm>
          <a:prstGeom prst="rect">
            <a:avLst/>
          </a:prstGeom>
          <a:noFill/>
          <a:ln w="9525">
            <a:noFill/>
            <a:miter lim="800000"/>
            <a:headEnd/>
            <a:tailEnd/>
          </a:ln>
        </p:spPr>
        <p:txBody>
          <a:bodyPr anchor="b"/>
          <a:lstStyle/>
          <a:p>
            <a:pPr algn="just" eaLnBrk="0" hangingPunct="0">
              <a:lnSpc>
                <a:spcPts val="1800"/>
              </a:lnSpc>
            </a:pPr>
            <a:r>
              <a:rPr lang="ru-RU" sz="2400" b="1">
                <a:solidFill>
                  <a:srgbClr val="CC0000"/>
                </a:solidFill>
                <a:latin typeface="Times New Roman" pitchFamily="18" charset="0"/>
                <a:cs typeface="Times New Roman" pitchFamily="18" charset="0"/>
              </a:rPr>
              <a:t>Ответственность за нарушение законодательства о защите прав потребителей, правил торговли и оказания</a:t>
            </a:r>
            <a:br>
              <a:rPr lang="ru-RU" sz="2400" b="1">
                <a:solidFill>
                  <a:srgbClr val="CC0000"/>
                </a:solidFill>
                <a:latin typeface="Times New Roman" pitchFamily="18" charset="0"/>
                <a:cs typeface="Times New Roman" pitchFamily="18" charset="0"/>
              </a:rPr>
            </a:br>
            <a:r>
              <a:rPr lang="ru-RU" sz="2400" b="1">
                <a:solidFill>
                  <a:srgbClr val="CC0000"/>
                </a:solidFill>
                <a:latin typeface="Times New Roman" pitchFamily="18" charset="0"/>
                <a:cs typeface="Times New Roman" pitchFamily="18" charset="0"/>
              </a:rPr>
              <a:t>услуг населению по статье 12.17 КоАП</a:t>
            </a:r>
          </a:p>
          <a:p>
            <a:pPr algn="ctr" eaLnBrk="0" hangingPunct="0"/>
            <a:endParaRPr lang="ru-RU" sz="1000" b="1">
              <a:solidFill>
                <a:srgbClr val="CC0000"/>
              </a:solidFill>
            </a:endParaRPr>
          </a:p>
          <a:p>
            <a:pPr algn="just" eaLnBrk="0" hangingPunct="0"/>
            <a:r>
              <a:rPr lang="ru-RU" sz="1600" b="1">
                <a:solidFill>
                  <a:srgbClr val="0070C0"/>
                </a:solidFill>
                <a:latin typeface="Times New Roman" pitchFamily="18" charset="0"/>
                <a:cs typeface="Times New Roman" pitchFamily="18" charset="0"/>
              </a:rPr>
              <a:t>(органы Комитета государственного контроля (по ч. 1-3,5 ст. 12.17 КоАП); органы государственного санитарного надзора  (по ч. 2 ст. 12.17 КоАП); органы внутренних дел (по ч. 1,3,4,6-7 ст. 12.17 КоАП); органы Министерства торговли (по ч 1-3,5-7 ст. 12.17 КоАП); таможенные и налоговые органы  (по ч.4 ст.12.17 КоАП))</a:t>
            </a:r>
          </a:p>
          <a:p>
            <a:pPr algn="ctr" eaLnBrk="0" hangingPunct="0"/>
            <a:endParaRPr lang="ru-RU" sz="2400">
              <a:solidFill>
                <a:srgbClr val="CC0000"/>
              </a:solidFill>
            </a:endParaRPr>
          </a:p>
        </p:txBody>
      </p:sp>
      <p:graphicFrame>
        <p:nvGraphicFramePr>
          <p:cNvPr id="49281" name="Group 129"/>
          <p:cNvGraphicFramePr>
            <a:graphicFrameLocks noGrp="1"/>
          </p:cNvGraphicFramePr>
          <p:nvPr/>
        </p:nvGraphicFramePr>
        <p:xfrm>
          <a:off x="304800" y="2438400"/>
          <a:ext cx="8610600" cy="4237038"/>
        </p:xfrm>
        <a:graphic>
          <a:graphicData uri="http://schemas.openxmlformats.org/drawingml/2006/table">
            <a:tbl>
              <a:tblPr/>
              <a:tblGrid>
                <a:gridCol w="4511675"/>
                <a:gridCol w="4098925"/>
              </a:tblGrid>
              <a:tr h="24288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Нарушение</a:t>
                      </a:r>
                      <a:endParaRPr kumimoji="0" lang="ru-RU" sz="1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cs typeface="Times New Roman" pitchFamily="18" charset="0"/>
                        </a:rPr>
                        <a:t>Ответственность</a:t>
                      </a:r>
                      <a:endParaRPr kumimoji="0" lang="ru-RU" sz="1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53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 Нарушение правил торговли и оказания услуг населению</a:t>
                      </a:r>
                      <a:endParaRPr kumimoji="0" lang="ru-RU" sz="1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Штраф </a:t>
                      </a:r>
                      <a:r>
                        <a:rPr kumimoji="0" lang="ru-RU" sz="1000" b="1" i="0" u="none" strike="noStrike" cap="none" normalizeH="0" baseline="0" dirty="0" smtClean="0">
                          <a:ln>
                            <a:noFill/>
                          </a:ln>
                          <a:solidFill>
                            <a:srgbClr val="FF0000"/>
                          </a:solidFill>
                          <a:effectLst/>
                          <a:latin typeface="Times New Roman" pitchFamily="18" charset="0"/>
                          <a:cs typeface="Times New Roman" pitchFamily="18" charset="0"/>
                        </a:rPr>
                        <a:t>в размере до десяти базовых величин</a:t>
                      </a:r>
                      <a:endParaRPr kumimoji="0" lang="ru-RU" sz="10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2. Реализация товаров с истекшими сроками годности, хранения, реализации</a:t>
                      </a:r>
                      <a:endParaRPr kumimoji="0" lang="ru-RU" sz="1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Штраф  </a:t>
                      </a:r>
                      <a:r>
                        <a:rPr kumimoji="0" lang="ru-RU" sz="10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тридцати до пятидесяти базовых величин</a:t>
                      </a:r>
                      <a:endParaRPr kumimoji="0" lang="ru-RU" sz="10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3. Реализация товаров с истекшими сроками годности, хранения, реализации, совершенная повторно в течение одного года после наложения административного взыскания за такое же нарушение</a:t>
                      </a:r>
                      <a:endParaRPr kumimoji="0" lang="ru-RU" sz="1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Штраф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десяти до тридцати базовых величин</a:t>
                      </a:r>
                      <a:endParaRPr kumimoji="0" lang="ru-RU" sz="10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343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4. Приобретение, хранение, использование в производстве, транспортировка, реализация товаров в нарушение установленного законодательством порядка либо отпуск товаров для реализации, или при наличии не соответствующих действительности документов),</a:t>
                      </a:r>
                      <a:endParaRPr kumimoji="0" lang="ru-RU" sz="1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Штраф на индивидуального предпринимателя или юридическое лицо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0000"/>
                          </a:solidFill>
                          <a:effectLst/>
                          <a:latin typeface="Times New Roman" pitchFamily="18" charset="0"/>
                          <a:cs typeface="Times New Roman" pitchFamily="18" charset="0"/>
                        </a:rPr>
                        <a:t>в размере до пятидесяти базовых величин с конфискацией </a:t>
                      </a: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товаров независимо от того, в чьей собственности они находятся, выручки, полученной от реализации товаров, выполнения работ, оказания услуг, или без конфискации</a:t>
                      </a:r>
                      <a:endParaRPr kumimoji="0" lang="ru-RU" sz="1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5. Продажа товаров или лекарственных средств со складов, баз, из подсобных помещений государственных организаций бытового обслуживания, торговли, общественного питания, здравоохранения или при доставке их к месту хранения (реализации) либо сокрытие товаров или лекарственных средств от покупателей (нарушение правил торговли)</a:t>
                      </a:r>
                      <a:endParaRPr kumimoji="0" lang="ru-RU" sz="1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Штраф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двадцати до пятидесяти базовых величин</a:t>
                      </a:r>
                      <a:endParaRPr kumimoji="0" lang="ru-RU" sz="10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6. Нарушение правил торговли, выразившееся в продаже алкогольных, слабоалкогольных напитков или пива несовершеннолетним</a:t>
                      </a:r>
                      <a:endParaRPr kumimoji="0" lang="ru-RU" sz="1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Штраф</a:t>
                      </a:r>
                      <a:endParaRPr kumimoji="0" lang="ru-RU" sz="10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двадцати до пятидесяти базовых величин</a:t>
                      </a:r>
                      <a:endParaRPr kumimoji="0" lang="ru-RU" sz="10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7. </a:t>
                      </a:r>
                      <a:r>
                        <a:rPr kumimoji="0" lang="ru-RU" sz="1000" b="0" i="0" u="none" strike="noStrike" cap="none" normalizeH="0" baseline="0" dirty="0" err="1" smtClean="0">
                          <a:ln>
                            <a:noFill/>
                          </a:ln>
                          <a:solidFill>
                            <a:schemeClr val="tx1"/>
                          </a:solidFill>
                          <a:effectLst/>
                          <a:latin typeface="Times New Roman" pitchFamily="18" charset="0"/>
                          <a:cs typeface="Times New Roman" pitchFamily="18" charset="0"/>
                        </a:rPr>
                        <a:t>Необеспечение</a:t>
                      </a: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 должностным лицом юридического лица или индивидуальным предпринимателем, осуществляющим реализацию алкогольных, слабоалкогольных напитков или пива, контроля за их продажей, повлекшее повторное нарушение правил торговли, выразившееся в продаже алкогольных, слабоалкогольных напитков или пива несовершеннолетним</a:t>
                      </a:r>
                      <a:endParaRPr kumimoji="0" lang="ru-RU" sz="1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Штраф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тридцати до пятидесяти базовых величин</a:t>
                      </a:r>
                      <a:endParaRPr kumimoji="0" lang="ru-RU" sz="10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ChangeArrowheads="1"/>
          </p:cNvSpPr>
          <p:nvPr/>
        </p:nvSpPr>
        <p:spPr bwMode="auto">
          <a:xfrm>
            <a:off x="304800" y="838200"/>
            <a:ext cx="8839200" cy="1462088"/>
          </a:xfrm>
          <a:prstGeom prst="rect">
            <a:avLst/>
          </a:prstGeom>
          <a:noFill/>
          <a:ln w="9525">
            <a:noFill/>
            <a:miter lim="800000"/>
            <a:headEnd/>
            <a:tailEnd/>
          </a:ln>
        </p:spPr>
        <p:txBody>
          <a:bodyPr anchor="b"/>
          <a:lstStyle/>
          <a:p>
            <a:pPr algn="just" eaLnBrk="0" hangingPunct="0">
              <a:lnSpc>
                <a:spcPts val="1900"/>
              </a:lnSpc>
              <a:defRPr/>
            </a:pPr>
            <a:r>
              <a:rPr lang="ru-RU" sz="2400" b="1" dirty="0">
                <a:solidFill>
                  <a:srgbClr val="CC0000"/>
                </a:solidFill>
                <a:latin typeface="Times New Roman" pitchFamily="18" charset="0"/>
                <a:cs typeface="Times New Roman" pitchFamily="18" charset="0"/>
              </a:rPr>
              <a:t>Ответственность </a:t>
            </a:r>
            <a:r>
              <a:rPr lang="ru-RU" sz="2400" b="1" dirty="0">
                <a:solidFill>
                  <a:srgbClr val="CC0000"/>
                </a:solidFill>
                <a:latin typeface="Times New Roman" pitchFamily="18" charset="0"/>
                <a:cs typeface="Times New Roman" pitchFamily="18" charset="0"/>
              </a:rPr>
              <a:t>за </a:t>
            </a:r>
            <a:r>
              <a:rPr lang="ru-RU" sz="2400" b="1" dirty="0">
                <a:solidFill>
                  <a:srgbClr val="CC0000"/>
                </a:solidFill>
                <a:latin typeface="Times New Roman" pitchFamily="18" charset="0"/>
                <a:cs typeface="Times New Roman" pitchFamily="18" charset="0"/>
              </a:rPr>
              <a:t>нарушение правил торговли и оказания</a:t>
            </a:r>
            <a:br>
              <a:rPr lang="ru-RU" sz="2400" b="1" dirty="0">
                <a:solidFill>
                  <a:srgbClr val="CC0000"/>
                </a:solidFill>
                <a:latin typeface="Times New Roman" pitchFamily="18" charset="0"/>
                <a:cs typeface="Times New Roman" pitchFamily="18" charset="0"/>
              </a:rPr>
            </a:br>
            <a:r>
              <a:rPr lang="ru-RU" sz="2400" b="1" dirty="0">
                <a:solidFill>
                  <a:srgbClr val="CC0000"/>
                </a:solidFill>
                <a:latin typeface="Times New Roman" pitchFamily="18" charset="0"/>
                <a:cs typeface="Times New Roman" pitchFamily="18" charset="0"/>
              </a:rPr>
              <a:t>услуг населению </a:t>
            </a:r>
            <a:r>
              <a:rPr lang="ru-RU" sz="2400" b="1" dirty="0">
                <a:solidFill>
                  <a:srgbClr val="CC0000"/>
                </a:solidFill>
                <a:latin typeface="Times New Roman" pitchFamily="18" charset="0"/>
                <a:cs typeface="Times New Roman" pitchFamily="18" charset="0"/>
              </a:rPr>
              <a:t>по части </a:t>
            </a:r>
            <a:r>
              <a:rPr lang="ru-RU" sz="2400" b="1" dirty="0">
                <a:solidFill>
                  <a:srgbClr val="CC0000"/>
                </a:solidFill>
                <a:latin typeface="Times New Roman" pitchFamily="18" charset="0"/>
                <a:cs typeface="Times New Roman" pitchFamily="18" charset="0"/>
              </a:rPr>
              <a:t>4 – 6 статьи 12.26 </a:t>
            </a:r>
            <a:r>
              <a:rPr lang="ru-RU" sz="2400" b="1" dirty="0" err="1">
                <a:solidFill>
                  <a:srgbClr val="CC0000"/>
                </a:solidFill>
                <a:latin typeface="Times New Roman" pitchFamily="18" charset="0"/>
                <a:cs typeface="Times New Roman" pitchFamily="18" charset="0"/>
              </a:rPr>
              <a:t>КоАП</a:t>
            </a:r>
            <a:endParaRPr lang="ru-RU" sz="2400" b="1" dirty="0">
              <a:solidFill>
                <a:srgbClr val="CC0000"/>
              </a:solidFill>
              <a:latin typeface="Times New Roman" pitchFamily="18" charset="0"/>
              <a:cs typeface="Times New Roman" pitchFamily="18" charset="0"/>
            </a:endParaRPr>
          </a:p>
          <a:p>
            <a:pPr algn="ctr" eaLnBrk="0" hangingPunct="0">
              <a:lnSpc>
                <a:spcPts val="1700"/>
              </a:lnSpc>
              <a:defRPr/>
            </a:pPr>
            <a:endParaRPr lang="ru-RU" sz="1400" b="1" dirty="0">
              <a:solidFill>
                <a:schemeClr val="tx2">
                  <a:lumMod val="60000"/>
                  <a:lumOff val="40000"/>
                </a:schemeClr>
              </a:solidFill>
              <a:cs typeface="+mn-cs"/>
            </a:endParaRPr>
          </a:p>
          <a:p>
            <a:pPr algn="just" eaLnBrk="0" hangingPunct="0">
              <a:lnSpc>
                <a:spcPts val="1700"/>
              </a:lnSpc>
              <a:defRPr/>
            </a:pPr>
            <a:r>
              <a:rPr lang="ru-RU" b="1" dirty="0">
                <a:solidFill>
                  <a:srgbClr val="0070C0"/>
                </a:solidFill>
                <a:latin typeface="Times New Roman" pitchFamily="18" charset="0"/>
                <a:cs typeface="Times New Roman" pitchFamily="18" charset="0"/>
              </a:rPr>
              <a:t>(органы </a:t>
            </a:r>
            <a:r>
              <a:rPr lang="ru-RU" b="1" dirty="0">
                <a:solidFill>
                  <a:srgbClr val="0070C0"/>
                </a:solidFill>
                <a:latin typeface="Times New Roman" pitchFamily="18" charset="0"/>
                <a:cs typeface="Times New Roman" pitchFamily="18" charset="0"/>
              </a:rPr>
              <a:t>Комитета государственного контроля (по ч. 4,5 ст. 12.26 </a:t>
            </a:r>
            <a:r>
              <a:rPr lang="ru-RU" b="1" dirty="0" err="1">
                <a:solidFill>
                  <a:srgbClr val="0070C0"/>
                </a:solidFill>
                <a:latin typeface="Times New Roman" pitchFamily="18" charset="0"/>
                <a:cs typeface="Times New Roman" pitchFamily="18" charset="0"/>
              </a:rPr>
              <a:t>КоАП</a:t>
            </a:r>
            <a:r>
              <a:rPr lang="ru-RU" b="1" dirty="0">
                <a:solidFill>
                  <a:srgbClr val="0070C0"/>
                </a:solidFill>
                <a:latin typeface="Times New Roman" pitchFamily="18" charset="0"/>
                <a:cs typeface="Times New Roman" pitchFamily="18" charset="0"/>
              </a:rPr>
              <a:t>); налоговые </a:t>
            </a:r>
            <a:r>
              <a:rPr lang="ru-RU" b="1" dirty="0">
                <a:solidFill>
                  <a:srgbClr val="0070C0"/>
                </a:solidFill>
                <a:latin typeface="Times New Roman" pitchFamily="18" charset="0"/>
                <a:cs typeface="Times New Roman" pitchFamily="18" charset="0"/>
              </a:rPr>
              <a:t>органы (по ч. 4,5 ст. 12.267 </a:t>
            </a:r>
            <a:r>
              <a:rPr lang="ru-RU" b="1" dirty="0" err="1">
                <a:solidFill>
                  <a:srgbClr val="0070C0"/>
                </a:solidFill>
                <a:latin typeface="Times New Roman" pitchFamily="18" charset="0"/>
                <a:cs typeface="Times New Roman" pitchFamily="18" charset="0"/>
              </a:rPr>
              <a:t>КоАП</a:t>
            </a:r>
            <a:r>
              <a:rPr lang="ru-RU" b="1" dirty="0">
                <a:solidFill>
                  <a:srgbClr val="0070C0"/>
                </a:solidFill>
                <a:latin typeface="Times New Roman" pitchFamily="18" charset="0"/>
                <a:cs typeface="Times New Roman" pitchFamily="18" charset="0"/>
              </a:rPr>
              <a:t>); органы </a:t>
            </a:r>
            <a:r>
              <a:rPr lang="ru-RU" b="1" dirty="0">
                <a:solidFill>
                  <a:srgbClr val="0070C0"/>
                </a:solidFill>
                <a:latin typeface="Times New Roman" pitchFamily="18" charset="0"/>
                <a:cs typeface="Times New Roman" pitchFamily="18" charset="0"/>
              </a:rPr>
              <a:t>внутренних дел и Министерства торговли (по ч 4-6 ст. 12.26 </a:t>
            </a:r>
            <a:r>
              <a:rPr lang="ru-RU" b="1" dirty="0" err="1">
                <a:solidFill>
                  <a:srgbClr val="0070C0"/>
                </a:solidFill>
                <a:latin typeface="Times New Roman" pitchFamily="18" charset="0"/>
                <a:cs typeface="Times New Roman" pitchFamily="18" charset="0"/>
              </a:rPr>
              <a:t>КоАП</a:t>
            </a:r>
            <a:r>
              <a:rPr lang="ru-RU" b="1" dirty="0">
                <a:solidFill>
                  <a:srgbClr val="0070C0"/>
                </a:solidFill>
                <a:latin typeface="Times New Roman" pitchFamily="18" charset="0"/>
                <a:cs typeface="Times New Roman" pitchFamily="18" charset="0"/>
              </a:rPr>
              <a:t>))</a:t>
            </a:r>
            <a:endParaRPr lang="ru-RU" b="1" dirty="0">
              <a:solidFill>
                <a:srgbClr val="0070C0"/>
              </a:solidFill>
              <a:latin typeface="Times New Roman" pitchFamily="18" charset="0"/>
              <a:cs typeface="Times New Roman" pitchFamily="18" charset="0"/>
            </a:endParaRPr>
          </a:p>
          <a:p>
            <a:pPr algn="ctr" eaLnBrk="0" hangingPunct="0">
              <a:lnSpc>
                <a:spcPts val="1900"/>
              </a:lnSpc>
              <a:defRPr/>
            </a:pPr>
            <a:endParaRPr lang="ru-RU" sz="2400" dirty="0">
              <a:solidFill>
                <a:srgbClr val="CC0000"/>
              </a:solidFill>
              <a:cs typeface="+mn-cs"/>
            </a:endParaRPr>
          </a:p>
        </p:txBody>
      </p:sp>
      <p:graphicFrame>
        <p:nvGraphicFramePr>
          <p:cNvPr id="50234" name="Group 58"/>
          <p:cNvGraphicFramePr>
            <a:graphicFrameLocks noGrp="1"/>
          </p:cNvGraphicFramePr>
          <p:nvPr/>
        </p:nvGraphicFramePr>
        <p:xfrm>
          <a:off x="228600" y="2819400"/>
          <a:ext cx="8382000" cy="4019550"/>
        </p:xfrm>
        <a:graphic>
          <a:graphicData uri="http://schemas.openxmlformats.org/drawingml/2006/table">
            <a:tbl>
              <a:tblPr/>
              <a:tblGrid>
                <a:gridCol w="4702175"/>
                <a:gridCol w="3679825"/>
              </a:tblGrid>
              <a:tr h="12192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Нарушение</a:t>
                      </a:r>
                      <a:endParaRPr kumimoji="0" lang="ru-RU" sz="12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Ответственность</a:t>
                      </a:r>
                      <a:endParaRPr kumimoji="0" lang="ru-RU" sz="12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0587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 Нарушение индивидуальным предпринимателем или должностным лицом юридического лица установленного порядка реализации табачных изделий, выразившееся в розничной торговле индивидуальным предпринимателем или юридическим лицом табачными изделиями в местах и формах, в которых в соответствии с законодательными актами она запрещена, а также в продаже табачных изделий несовершеннолетним</a:t>
                      </a:r>
                      <a:endParaRPr kumimoji="0" lang="ru-RU" sz="12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Штраф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двадцати до пятидесяти базовых величин</a:t>
                      </a:r>
                      <a:endParaRPr kumimoji="0" lang="ru-RU" sz="12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8366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 Нарушение индивидуальным предпринимателем или должностным лицом юридического лица установленного порядка реализации алкогольных напитков, выразившееся в розничной торговле индивидуальным предпринимателем или юридическим лицом алкогольными напитками с использованием торговых автоматов, иных электронных устройств, а также в автолавках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автомагазинах</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не относящихся к системе потребкооперации</a:t>
                      </a:r>
                      <a:endParaRPr kumimoji="0" lang="ru-RU" sz="12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Штраф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ста пятидесяти  до двухсот базовых величин,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для индивидуального предпринимателя или юридическое лицо </a:t>
                      </a:r>
                      <a:r>
                        <a:rPr kumimoji="0" lang="ru-RU" sz="1200" b="1" i="0" u="none" strike="noStrike" cap="none" normalizeH="0" baseline="0" dirty="0" smtClean="0">
                          <a:ln>
                            <a:noFill/>
                          </a:ln>
                          <a:solidFill>
                            <a:srgbClr val="FF0000"/>
                          </a:solidFill>
                          <a:effectLst/>
                          <a:latin typeface="Times New Roman" pitchFamily="18" charset="0"/>
                          <a:cs typeface="Times New Roman" pitchFamily="18" charset="0"/>
                        </a:rPr>
                        <a:t>от двухсот до пятисот базовых величин</a:t>
                      </a:r>
                      <a:endParaRPr kumimoji="0" lang="ru-RU" sz="12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9647">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 Розничная торговля этиловым спиртом, а также этиловым спиртом, относящимся к алкогольной продукции</a:t>
                      </a:r>
                      <a:endParaRPr kumimoji="0" lang="ru-RU" sz="12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Штраф </a:t>
                      </a:r>
                      <a:r>
                        <a:rPr kumimoji="0" lang="ru-RU" sz="12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пятидесяти  до ста базовых величин,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а на юридическое лицо - </a:t>
                      </a:r>
                      <a:r>
                        <a:rPr kumimoji="0" lang="ru-RU" sz="1200" b="1" i="0" u="none" strike="noStrike" cap="none" normalizeH="0" baseline="0" dirty="0" smtClean="0">
                          <a:ln>
                            <a:noFill/>
                          </a:ln>
                          <a:solidFill>
                            <a:srgbClr val="FF0000"/>
                          </a:solidFill>
                          <a:effectLst/>
                          <a:latin typeface="Times New Roman" pitchFamily="18" charset="0"/>
                          <a:cs typeface="Times New Roman" pitchFamily="18" charset="0"/>
                        </a:rPr>
                        <a:t>от ста пятидесяти до двухсот базовых величин с конфискацией указанного спирта</a:t>
                      </a:r>
                      <a:endParaRPr kumimoji="0" lang="ru-RU" sz="12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ChangeArrowheads="1"/>
          </p:cNvSpPr>
          <p:nvPr/>
        </p:nvSpPr>
        <p:spPr bwMode="auto">
          <a:xfrm>
            <a:off x="304800" y="762000"/>
            <a:ext cx="8631238" cy="2133600"/>
          </a:xfrm>
          <a:prstGeom prst="rect">
            <a:avLst/>
          </a:prstGeom>
          <a:noFill/>
          <a:ln w="9525">
            <a:noFill/>
            <a:miter lim="800000"/>
            <a:headEnd/>
            <a:tailEnd/>
          </a:ln>
        </p:spPr>
        <p:txBody>
          <a:bodyPr anchor="b"/>
          <a:lstStyle/>
          <a:p>
            <a:pPr algn="ctr" eaLnBrk="0" hangingPunct="0">
              <a:defRPr/>
            </a:pPr>
            <a:r>
              <a:rPr lang="ru-RU" sz="2400" b="1" dirty="0">
                <a:solidFill>
                  <a:srgbClr val="CC0000"/>
                </a:solidFill>
                <a:latin typeface="Times New Roman" pitchFamily="18" charset="0"/>
                <a:cs typeface="Times New Roman" pitchFamily="18" charset="0"/>
              </a:rPr>
              <a:t>Ответственность </a:t>
            </a:r>
            <a:r>
              <a:rPr lang="ru-RU" sz="2400" b="1" dirty="0">
                <a:solidFill>
                  <a:srgbClr val="CC0000"/>
                </a:solidFill>
                <a:latin typeface="Times New Roman" pitchFamily="18" charset="0"/>
                <a:cs typeface="Times New Roman" pitchFamily="18" charset="0"/>
              </a:rPr>
              <a:t>за нарушение законодательства </a:t>
            </a:r>
            <a:br>
              <a:rPr lang="ru-RU" sz="2400" b="1" dirty="0">
                <a:solidFill>
                  <a:srgbClr val="CC0000"/>
                </a:solidFill>
                <a:latin typeface="Times New Roman" pitchFamily="18" charset="0"/>
                <a:cs typeface="Times New Roman" pitchFamily="18" charset="0"/>
              </a:rPr>
            </a:br>
            <a:r>
              <a:rPr lang="ru-RU" sz="2400" b="1" dirty="0">
                <a:solidFill>
                  <a:srgbClr val="CC0000"/>
                </a:solidFill>
                <a:latin typeface="Times New Roman" pitchFamily="18" charset="0"/>
                <a:cs typeface="Times New Roman" pitchFamily="18" charset="0"/>
              </a:rPr>
              <a:t>по статье 12.16. </a:t>
            </a:r>
            <a:r>
              <a:rPr lang="ru-RU" sz="2400" b="1" dirty="0" err="1">
                <a:solidFill>
                  <a:srgbClr val="CC0000"/>
                </a:solidFill>
                <a:latin typeface="Times New Roman" pitchFamily="18" charset="0"/>
                <a:cs typeface="Times New Roman" pitchFamily="18" charset="0"/>
              </a:rPr>
              <a:t>КоАП</a:t>
            </a:r>
            <a:endParaRPr lang="ru-RU" sz="2400" b="1" dirty="0">
              <a:solidFill>
                <a:srgbClr val="CC0000"/>
              </a:solidFill>
              <a:latin typeface="Times New Roman" pitchFamily="18" charset="0"/>
              <a:cs typeface="Times New Roman" pitchFamily="18" charset="0"/>
            </a:endParaRPr>
          </a:p>
          <a:p>
            <a:pPr algn="ctr" eaLnBrk="0" hangingPunct="0">
              <a:defRPr/>
            </a:pPr>
            <a:endParaRPr lang="ru-RU" sz="2400" b="1" dirty="0">
              <a:solidFill>
                <a:srgbClr val="CC0000"/>
              </a:solidFill>
              <a:cs typeface="+mn-cs"/>
            </a:endParaRPr>
          </a:p>
          <a:p>
            <a:pPr indent="720000" algn="just" eaLnBrk="0" hangingPunct="0">
              <a:defRPr/>
            </a:pPr>
            <a:r>
              <a:rPr lang="ru-RU" sz="2000" b="1" dirty="0">
                <a:solidFill>
                  <a:srgbClr val="0070C0"/>
                </a:solidFill>
                <a:latin typeface="Times New Roman" pitchFamily="18" charset="0"/>
                <a:cs typeface="Times New Roman" pitchFamily="18" charset="0"/>
              </a:rPr>
              <a:t>(органы внутренних дел; </a:t>
            </a:r>
            <a:r>
              <a:rPr lang="ru-RU" sz="2000" b="1" dirty="0">
                <a:solidFill>
                  <a:srgbClr val="0070C0"/>
                </a:solidFill>
                <a:latin typeface="Times New Roman" pitchFamily="18" charset="0"/>
                <a:cs typeface="Times New Roman" pitchFamily="18" charset="0"/>
              </a:rPr>
              <a:t> органы </a:t>
            </a:r>
            <a:r>
              <a:rPr lang="ru-RU" sz="2000" b="1" dirty="0">
                <a:solidFill>
                  <a:srgbClr val="0070C0"/>
                </a:solidFill>
                <a:latin typeface="Times New Roman" pitchFamily="18" charset="0"/>
                <a:cs typeface="Times New Roman" pitchFamily="18" charset="0"/>
              </a:rPr>
              <a:t>Комитета государственного контроля;  </a:t>
            </a:r>
            <a:r>
              <a:rPr lang="ru-RU" sz="2000" b="1" dirty="0">
                <a:solidFill>
                  <a:srgbClr val="0070C0"/>
                </a:solidFill>
                <a:latin typeface="Times New Roman" pitchFamily="18" charset="0"/>
                <a:cs typeface="Times New Roman" pitchFamily="18" charset="0"/>
              </a:rPr>
              <a:t> органы </a:t>
            </a:r>
            <a:r>
              <a:rPr lang="ru-RU" sz="2000" b="1" dirty="0">
                <a:solidFill>
                  <a:srgbClr val="0070C0"/>
                </a:solidFill>
                <a:latin typeface="Times New Roman" pitchFamily="18" charset="0"/>
                <a:cs typeface="Times New Roman" pitchFamily="18" charset="0"/>
              </a:rPr>
              <a:t>Министерства </a:t>
            </a:r>
            <a:r>
              <a:rPr lang="ru-RU" sz="2000" b="1" dirty="0">
                <a:solidFill>
                  <a:srgbClr val="0070C0"/>
                </a:solidFill>
                <a:latin typeface="Times New Roman" pitchFamily="18" charset="0"/>
                <a:cs typeface="Times New Roman" pitchFamily="18" charset="0"/>
              </a:rPr>
              <a:t>торговли)</a:t>
            </a:r>
            <a:endParaRPr lang="ru-RU" sz="2000" dirty="0">
              <a:solidFill>
                <a:srgbClr val="0070C0"/>
              </a:solidFill>
              <a:latin typeface="Times New Roman" pitchFamily="18" charset="0"/>
              <a:cs typeface="Times New Roman" pitchFamily="18" charset="0"/>
            </a:endParaRPr>
          </a:p>
          <a:p>
            <a:pPr algn="ctr" eaLnBrk="0" hangingPunct="0">
              <a:defRPr/>
            </a:pPr>
            <a:endParaRPr lang="ru-RU" sz="2000" dirty="0">
              <a:solidFill>
                <a:srgbClr val="CC0000"/>
              </a:solidFill>
              <a:cs typeface="+mn-cs"/>
            </a:endParaRPr>
          </a:p>
        </p:txBody>
      </p:sp>
      <p:graphicFrame>
        <p:nvGraphicFramePr>
          <p:cNvPr id="52256" name="Group 32"/>
          <p:cNvGraphicFramePr>
            <a:graphicFrameLocks noGrp="1"/>
          </p:cNvGraphicFramePr>
          <p:nvPr/>
        </p:nvGraphicFramePr>
        <p:xfrm>
          <a:off x="304800" y="3810000"/>
          <a:ext cx="8305800" cy="2239963"/>
        </p:xfrm>
        <a:graphic>
          <a:graphicData uri="http://schemas.openxmlformats.org/drawingml/2006/table">
            <a:tbl>
              <a:tblPr/>
              <a:tblGrid>
                <a:gridCol w="4659313"/>
                <a:gridCol w="3646487"/>
              </a:tblGrid>
              <a:tr h="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1" i="0" u="none" strike="noStrike" cap="none" normalizeH="0" baseline="0" dirty="0" smtClean="0">
                          <a:ln>
                            <a:noFill/>
                          </a:ln>
                          <a:solidFill>
                            <a:schemeClr val="tx1"/>
                          </a:solidFill>
                          <a:effectLst/>
                          <a:latin typeface="Times New Roman" pitchFamily="18" charset="0"/>
                          <a:cs typeface="Times New Roman" pitchFamily="18" charset="0"/>
                        </a:rPr>
                        <a:t>Нарушение</a:t>
                      </a:r>
                      <a:endParaRPr kumimoji="0" lang="ru-RU" sz="1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Ответственность</a:t>
                      </a:r>
                      <a:endParaRPr kumimoji="0" lang="ru-RU"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64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Обман покупателей, заказчиков или иных потребителей работником индивидуального предпринимателя или юридического лица, осуществляющих реализацию товаров, выполнение работ или оказание услуг, либо обман потребителей индивидуальным предпринимателем, осуществляющим такую же деятельность (обман потребителей)</a:t>
                      </a:r>
                      <a:endParaRPr kumimoji="0" lang="ru-RU" sz="1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Штраф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двух до двадцати пяти базовых величин с лишением права заниматься определенной деятельностью или без лишения</a:t>
                      </a:r>
                      <a:endParaRPr kumimoji="0" lang="ru-RU" sz="18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ChangeArrowheads="1"/>
          </p:cNvSpPr>
          <p:nvPr/>
        </p:nvSpPr>
        <p:spPr bwMode="auto">
          <a:xfrm>
            <a:off x="990600" y="457200"/>
            <a:ext cx="7793038" cy="1600200"/>
          </a:xfrm>
          <a:prstGeom prst="rect">
            <a:avLst/>
          </a:prstGeom>
          <a:noFill/>
          <a:ln w="9525">
            <a:noFill/>
            <a:miter lim="800000"/>
            <a:headEnd/>
            <a:tailEnd/>
          </a:ln>
        </p:spPr>
        <p:txBody>
          <a:bodyPr anchor="b"/>
          <a:lstStyle/>
          <a:p>
            <a:pPr algn="just" eaLnBrk="0" hangingPunct="0"/>
            <a:r>
              <a:rPr lang="ru-RU" sz="2400" b="1">
                <a:solidFill>
                  <a:srgbClr val="CC0000"/>
                </a:solidFill>
                <a:latin typeface="Times New Roman" pitchFamily="18" charset="0"/>
                <a:cs typeface="Times New Roman" pitchFamily="18" charset="0"/>
              </a:rPr>
              <a:t>Ответственность  за нарушение законодательства о рекламе по статье 12.15 КоАП</a:t>
            </a:r>
          </a:p>
          <a:p>
            <a:pPr algn="just" eaLnBrk="0" hangingPunct="0"/>
            <a:endParaRPr lang="ru-RU" b="1">
              <a:solidFill>
                <a:srgbClr val="0070C0"/>
              </a:solidFill>
              <a:latin typeface="Times New Roman" pitchFamily="18" charset="0"/>
              <a:cs typeface="Times New Roman" pitchFamily="18" charset="0"/>
            </a:endParaRPr>
          </a:p>
          <a:p>
            <a:pPr algn="just" eaLnBrk="0" hangingPunct="0"/>
            <a:r>
              <a:rPr lang="ru-RU" b="1">
                <a:solidFill>
                  <a:srgbClr val="0070C0"/>
                </a:solidFill>
                <a:latin typeface="Times New Roman" pitchFamily="18" charset="0"/>
                <a:cs typeface="Times New Roman" pitchFamily="18" charset="0"/>
              </a:rPr>
              <a:t>(органы Комитета государственного контроля (по ч. 2 ст. 12.15 КоАП); Министерства торговли (по ст. 12.15 КоАП); облисполкомы, Минский горисполком (поч.1 ст. 12.15 КоАП)</a:t>
            </a:r>
            <a:endParaRPr lang="ru-RU" sz="2400">
              <a:solidFill>
                <a:srgbClr val="0070C0"/>
              </a:solidFill>
            </a:endParaRPr>
          </a:p>
        </p:txBody>
      </p:sp>
      <p:graphicFrame>
        <p:nvGraphicFramePr>
          <p:cNvPr id="51247" name="Group 47"/>
          <p:cNvGraphicFramePr>
            <a:graphicFrameLocks noGrp="1"/>
          </p:cNvGraphicFramePr>
          <p:nvPr/>
        </p:nvGraphicFramePr>
        <p:xfrm>
          <a:off x="609600" y="2667000"/>
          <a:ext cx="8305800" cy="4135438"/>
        </p:xfrm>
        <a:graphic>
          <a:graphicData uri="http://schemas.openxmlformats.org/drawingml/2006/table">
            <a:tbl>
              <a:tblPr/>
              <a:tblGrid>
                <a:gridCol w="4659313"/>
                <a:gridCol w="3646487"/>
              </a:tblGrid>
              <a:tr h="243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1" i="0" u="none" strike="noStrike" cap="none" normalizeH="0" baseline="0" dirty="0" smtClean="0">
                          <a:ln>
                            <a:noFill/>
                          </a:ln>
                          <a:solidFill>
                            <a:schemeClr val="tx1"/>
                          </a:solidFill>
                          <a:effectLst/>
                          <a:latin typeface="Times New Roman" pitchFamily="18" charset="0"/>
                          <a:cs typeface="Times New Roman" pitchFamily="18" charset="0"/>
                        </a:rPr>
                        <a:t>Нарушение</a:t>
                      </a:r>
                      <a:endParaRPr kumimoji="0" lang="ru-RU" sz="1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Ответственность</a:t>
                      </a:r>
                      <a:endParaRPr kumimoji="0" lang="ru-RU"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75">
                <a:tc>
                  <a:txBody>
                    <a:bodyPr/>
                    <a:lstStyle/>
                    <a:p>
                      <a:pPr marL="0" marR="0" lvl="0" indent="0" algn="just" defTabSz="914400" rtl="0" eaLnBrk="0" fontAlgn="base" latinLnBrk="0" hangingPunct="0">
                        <a:lnSpc>
                          <a:spcPts val="14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Нарушение рекламодателем, </a:t>
                      </a:r>
                      <a:r>
                        <a:rPr kumimoji="0" lang="ru-RU" sz="1300" b="0" i="0" u="none" strike="noStrike" cap="none" normalizeH="0" baseline="0" dirty="0" err="1" smtClean="0">
                          <a:ln>
                            <a:noFill/>
                          </a:ln>
                          <a:solidFill>
                            <a:schemeClr val="tx1"/>
                          </a:solidFill>
                          <a:effectLst/>
                          <a:latin typeface="Times New Roman" pitchFamily="18" charset="0"/>
                          <a:cs typeface="Times New Roman" pitchFamily="18" charset="0"/>
                        </a:rPr>
                        <a:t>рекламопроизводителем</a:t>
                      </a: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cs typeface="Times New Roman" pitchFamily="18" charset="0"/>
                        </a:rPr>
                        <a:t>рекламораспространителем</a:t>
                      </a: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 или должностным лицом государственного органа законодательства о рекламе, в том числе размещение (распространение) </a:t>
                      </a:r>
                      <a:r>
                        <a:rPr kumimoji="0" lang="ru-RU" sz="1300" b="0" i="0" u="none" strike="noStrike" cap="none" normalizeH="0" baseline="0" dirty="0" err="1" smtClean="0">
                          <a:ln>
                            <a:noFill/>
                          </a:ln>
                          <a:solidFill>
                            <a:schemeClr val="tx1"/>
                          </a:solidFill>
                          <a:effectLst/>
                          <a:latin typeface="Times New Roman" pitchFamily="18" charset="0"/>
                          <a:cs typeface="Times New Roman" pitchFamily="18" charset="0"/>
                        </a:rPr>
                        <a:t>рекламораспространителем</a:t>
                      </a: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 на территории Республики Беларусь рекламы, подлежащей согласованию с уполномоченным государственным органом, без такого согласования или рекламы продукции, товаров (работ, услуг), производимых на этой территории, изготовленной с привлечением иностранных или международных юридических лиц (организаций, не являющихся юридическими лицами), иностранных граждан или лиц без гражданства, кроме случаев, когда законодательными актами разрешено такое изготовление</a:t>
                      </a:r>
                      <a:endParaRPr kumimoji="0" lang="ru-RU" sz="13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Штраф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5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пяти до тридцати базовых величин, а на индивидуального предпринимателя – от десяти до сорока базовых величин,  на юридическое лицо –  от двадцати до пятидесяти базовых величин</a:t>
                      </a:r>
                      <a:endParaRPr kumimoji="0" lang="ru-RU" sz="18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smtClean="0">
                          <a:ln>
                            <a:noFill/>
                          </a:ln>
                          <a:solidFill>
                            <a:schemeClr val="tx1"/>
                          </a:solidFill>
                          <a:effectLst/>
                          <a:latin typeface="Times New Roman" pitchFamily="18" charset="0"/>
                          <a:cs typeface="Times New Roman" pitchFamily="18" charset="0"/>
                        </a:rPr>
                        <a:t>Проведение рекламной игры ее организатором с нарушением требований, предусмотренных законодательными актами, и (или) правил проведения данной игры</a:t>
                      </a:r>
                      <a:endParaRPr kumimoji="0" lang="ru-RU"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Штраф на индивидуального предпринимателя </a:t>
                      </a:r>
                      <a:r>
                        <a:rPr kumimoji="0" lang="ru-RU" sz="1500" b="1" i="0" u="none" strike="noStrike" cap="none" normalizeH="0" baseline="0" dirty="0" smtClean="0">
                          <a:ln>
                            <a:noFill/>
                          </a:ln>
                          <a:solidFill>
                            <a:srgbClr val="FF0000"/>
                          </a:solidFill>
                          <a:effectLst/>
                          <a:latin typeface="Times New Roman" pitchFamily="18" charset="0"/>
                          <a:cs typeface="Times New Roman" pitchFamily="18" charset="0"/>
                        </a:rPr>
                        <a:t>от десяти до двухсот базовых величин</a:t>
                      </a: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 а на юридическое лицо </a:t>
                      </a:r>
                      <a:r>
                        <a:rPr kumimoji="0" lang="ru-RU" sz="1500" b="1" i="0" u="none" strike="noStrike" cap="none" normalizeH="0" baseline="0" dirty="0" smtClean="0">
                          <a:ln>
                            <a:noFill/>
                          </a:ln>
                          <a:solidFill>
                            <a:srgbClr val="FF0000"/>
                          </a:solidFill>
                          <a:effectLst/>
                          <a:latin typeface="Times New Roman" pitchFamily="18" charset="0"/>
                          <a:cs typeface="Times New Roman" pitchFamily="18" charset="0"/>
                        </a:rPr>
                        <a:t>от двадцати до пятисот базовых величин</a:t>
                      </a:r>
                      <a:endParaRPr kumimoji="0" lang="ru-RU" sz="18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ChangeArrowheads="1"/>
          </p:cNvSpPr>
          <p:nvPr/>
        </p:nvSpPr>
        <p:spPr bwMode="auto">
          <a:xfrm>
            <a:off x="228600" y="381000"/>
            <a:ext cx="8763000" cy="1462088"/>
          </a:xfrm>
          <a:prstGeom prst="rect">
            <a:avLst/>
          </a:prstGeom>
          <a:noFill/>
          <a:ln w="9525">
            <a:noFill/>
            <a:miter lim="800000"/>
            <a:headEnd/>
            <a:tailEnd/>
          </a:ln>
        </p:spPr>
        <p:txBody>
          <a:bodyPr anchor="b"/>
          <a:lstStyle/>
          <a:p>
            <a:pPr algn="ctr" eaLnBrk="0" hangingPunct="0">
              <a:lnSpc>
                <a:spcPts val="1900"/>
              </a:lnSpc>
              <a:defRPr/>
            </a:pPr>
            <a:r>
              <a:rPr lang="ru-RU" sz="2400" b="1" dirty="0">
                <a:solidFill>
                  <a:srgbClr val="CC0000"/>
                </a:solidFill>
                <a:latin typeface="Times New Roman" pitchFamily="18" charset="0"/>
                <a:cs typeface="Times New Roman" pitchFamily="18" charset="0"/>
              </a:rPr>
              <a:t>Ответственность </a:t>
            </a:r>
            <a:r>
              <a:rPr lang="ru-RU" sz="2400" b="1" dirty="0">
                <a:solidFill>
                  <a:srgbClr val="CC0000"/>
                </a:solidFill>
                <a:latin typeface="Times New Roman" pitchFamily="18" charset="0"/>
                <a:cs typeface="Times New Roman" pitchFamily="18" charset="0"/>
              </a:rPr>
              <a:t>за нарушение законодательства о рекламе по </a:t>
            </a:r>
            <a:r>
              <a:rPr lang="ru-RU" sz="2400" b="1" dirty="0">
                <a:solidFill>
                  <a:srgbClr val="CC0000"/>
                </a:solidFill>
                <a:latin typeface="Times New Roman" pitchFamily="18" charset="0"/>
                <a:cs typeface="Times New Roman" pitchFamily="18" charset="0"/>
              </a:rPr>
              <a:t>части 1 – 3 статьи 12.26 </a:t>
            </a:r>
            <a:r>
              <a:rPr lang="ru-RU" sz="2400" b="1" dirty="0" err="1">
                <a:solidFill>
                  <a:srgbClr val="CC0000"/>
                </a:solidFill>
                <a:latin typeface="Times New Roman" pitchFamily="18" charset="0"/>
                <a:cs typeface="Times New Roman" pitchFamily="18" charset="0"/>
              </a:rPr>
              <a:t>КоАП</a:t>
            </a:r>
            <a:endParaRPr lang="ru-RU" sz="2400" b="1" dirty="0">
              <a:solidFill>
                <a:srgbClr val="CC0000"/>
              </a:solidFill>
              <a:latin typeface="Times New Roman" pitchFamily="18" charset="0"/>
              <a:cs typeface="Times New Roman" pitchFamily="18" charset="0"/>
            </a:endParaRPr>
          </a:p>
          <a:p>
            <a:pPr algn="ctr" eaLnBrk="0" hangingPunct="0">
              <a:lnSpc>
                <a:spcPts val="1700"/>
              </a:lnSpc>
              <a:defRPr/>
            </a:pPr>
            <a:endParaRPr lang="ru-RU" sz="1600" b="1" dirty="0">
              <a:solidFill>
                <a:schemeClr val="tx2">
                  <a:lumMod val="60000"/>
                  <a:lumOff val="40000"/>
                </a:schemeClr>
              </a:solidFill>
              <a:cs typeface="+mn-cs"/>
            </a:endParaRPr>
          </a:p>
          <a:p>
            <a:pPr indent="720000" algn="just" eaLnBrk="0" hangingPunct="0">
              <a:lnSpc>
                <a:spcPts val="1400"/>
              </a:lnSpc>
              <a:defRPr/>
            </a:pPr>
            <a:r>
              <a:rPr lang="ru-RU" b="1" dirty="0">
                <a:solidFill>
                  <a:srgbClr val="0070C0"/>
                </a:solidFill>
                <a:latin typeface="Times New Roman" pitchFamily="18" charset="0"/>
                <a:cs typeface="Times New Roman" pitchFamily="18" charset="0"/>
              </a:rPr>
              <a:t>(органы </a:t>
            </a:r>
            <a:r>
              <a:rPr lang="ru-RU" b="1" dirty="0">
                <a:solidFill>
                  <a:srgbClr val="0070C0"/>
                </a:solidFill>
                <a:latin typeface="Times New Roman" pitchFamily="18" charset="0"/>
                <a:cs typeface="Times New Roman" pitchFamily="18" charset="0"/>
              </a:rPr>
              <a:t>Комитета государственного контроля</a:t>
            </a:r>
            <a:r>
              <a:rPr lang="ru-RU" b="1" dirty="0">
                <a:solidFill>
                  <a:srgbClr val="0070C0"/>
                </a:solidFill>
                <a:latin typeface="Times New Roman" pitchFamily="18" charset="0"/>
                <a:cs typeface="Times New Roman" pitchFamily="18" charset="0"/>
              </a:rPr>
              <a:t>; налоговые </a:t>
            </a:r>
            <a:r>
              <a:rPr lang="ru-RU" b="1" dirty="0">
                <a:solidFill>
                  <a:srgbClr val="0070C0"/>
                </a:solidFill>
                <a:latin typeface="Times New Roman" pitchFamily="18" charset="0"/>
                <a:cs typeface="Times New Roman" pitchFamily="18" charset="0"/>
              </a:rPr>
              <a:t>органы</a:t>
            </a:r>
            <a:r>
              <a:rPr lang="ru-RU" b="1" dirty="0">
                <a:solidFill>
                  <a:srgbClr val="0070C0"/>
                </a:solidFill>
                <a:latin typeface="Times New Roman" pitchFamily="18" charset="0"/>
                <a:cs typeface="Times New Roman" pitchFamily="18" charset="0"/>
              </a:rPr>
              <a:t>; </a:t>
            </a:r>
            <a:endParaRPr lang="ru-RU" b="1" dirty="0">
              <a:solidFill>
                <a:srgbClr val="0070C0"/>
              </a:solidFill>
              <a:latin typeface="Times New Roman" pitchFamily="18" charset="0"/>
              <a:cs typeface="Times New Roman" pitchFamily="18" charset="0"/>
            </a:endParaRPr>
          </a:p>
          <a:p>
            <a:pPr indent="720000" algn="just" eaLnBrk="0" hangingPunct="0">
              <a:lnSpc>
                <a:spcPts val="1400"/>
              </a:lnSpc>
              <a:defRPr/>
            </a:pPr>
            <a:r>
              <a:rPr lang="ru-RU" b="1" dirty="0">
                <a:solidFill>
                  <a:srgbClr val="0070C0"/>
                </a:solidFill>
                <a:latin typeface="Times New Roman" pitchFamily="18" charset="0"/>
                <a:cs typeface="Times New Roman" pitchFamily="18" charset="0"/>
              </a:rPr>
              <a:t> </a:t>
            </a:r>
            <a:r>
              <a:rPr lang="ru-RU" b="1" dirty="0">
                <a:solidFill>
                  <a:srgbClr val="0070C0"/>
                </a:solidFill>
                <a:latin typeface="Times New Roman" pitchFamily="18" charset="0"/>
                <a:cs typeface="Times New Roman" pitchFamily="18" charset="0"/>
              </a:rPr>
              <a:t>органы внутренних дел и Министерства </a:t>
            </a:r>
            <a:r>
              <a:rPr lang="ru-RU" b="1" dirty="0">
                <a:solidFill>
                  <a:srgbClr val="0070C0"/>
                </a:solidFill>
                <a:latin typeface="Times New Roman" pitchFamily="18" charset="0"/>
                <a:cs typeface="Times New Roman" pitchFamily="18" charset="0"/>
              </a:rPr>
              <a:t>торговли)</a:t>
            </a:r>
            <a:endParaRPr lang="ru-RU" b="1" dirty="0">
              <a:solidFill>
                <a:srgbClr val="0070C0"/>
              </a:solidFill>
              <a:latin typeface="Times New Roman" pitchFamily="18" charset="0"/>
              <a:cs typeface="Times New Roman" pitchFamily="18" charset="0"/>
            </a:endParaRPr>
          </a:p>
        </p:txBody>
      </p:sp>
      <p:graphicFrame>
        <p:nvGraphicFramePr>
          <p:cNvPr id="53312" name="Group 64"/>
          <p:cNvGraphicFramePr>
            <a:graphicFrameLocks noGrp="1"/>
          </p:cNvGraphicFramePr>
          <p:nvPr/>
        </p:nvGraphicFramePr>
        <p:xfrm>
          <a:off x="304800" y="2362200"/>
          <a:ext cx="8458200" cy="4229100"/>
        </p:xfrm>
        <a:graphic>
          <a:graphicData uri="http://schemas.openxmlformats.org/drawingml/2006/table">
            <a:tbl>
              <a:tblPr/>
              <a:tblGrid>
                <a:gridCol w="6543675"/>
                <a:gridCol w="1914525"/>
              </a:tblGrid>
              <a:tr h="12192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Нарушение</a:t>
                      </a:r>
                      <a:endParaRPr kumimoji="0" lang="ru-RU" sz="12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Ответственность</a:t>
                      </a:r>
                      <a:endParaRPr kumimoji="0" lang="ru-RU" sz="12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2975">
                <a:tc>
                  <a:txBody>
                    <a:bodyPr/>
                    <a:lstStyle/>
                    <a:p>
                      <a:pPr marL="0" marR="0" lvl="0" indent="0" algn="just" defTabSz="914400" rtl="0" eaLnBrk="0" fontAlgn="base" latinLnBrk="0" hangingPunct="0">
                        <a:lnSpc>
                          <a:spcPts val="12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Нарушение индивидуальным предпринимателем или должностным лицом юридического лица установленного порядка рекламы алкогольных напитков, пива и слабоалкогольных напитков, выразившееся в ее размещении (распространении) в местах, где оно запрещено, либо с нарушением предусмотренных законодательными актами требований к содержанию рекламы этих напитков и пива</a:t>
                      </a:r>
                      <a:endParaRPr kumimoji="0" lang="ru-RU" sz="12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Штраф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пятидесяти до ста базовых величин</a:t>
                      </a:r>
                      <a:endParaRPr kumimoji="0" lang="ru-RU" sz="18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75">
                <a:tc>
                  <a:txBody>
                    <a:bodyPr/>
                    <a:lstStyle/>
                    <a:p>
                      <a:pPr marL="0" marR="0" lvl="0" indent="0" algn="just" defTabSz="914400" rtl="0" eaLnBrk="0" fontAlgn="base" latinLnBrk="0" hangingPunct="0">
                        <a:lnSpc>
                          <a:spcPts val="12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 Нарушение индивидуальным предпринимателем или должностным лицом юридического лица установленного порядка рекламы алкогольных напитков, пива и слабоалкогольных напитков, выразившееся в использовании при организации и проведении гуманитарных мероприятий наименований видов и торговых марок алкогольных напитков, бесплатном (безвозмездном) распространении алкогольных напитков, пива, слабоалкогольных напитков (за исключением дегустаций, осуществляемых в маркетинговых целях), в том числе в предоставлении более пяти литров таких напитков в качестве призов (подарков) при проведении конкурсов, лотерей, игр, иных игровых, рекламных, культурных, образовательных и спортивных мероприятий, пари, либо в организации и проведении таких мероприятий в целях стимулирования реализации алкогольных напитков, пива, слабоалкогольных напитков</a:t>
                      </a:r>
                      <a:endParaRPr kumimoji="0" lang="ru-RU" sz="12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Штраф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5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пятидесяти до ста базовых величин</a:t>
                      </a:r>
                      <a:endParaRPr kumimoji="0" lang="ru-RU" sz="18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55700">
                <a:tc>
                  <a:txBody>
                    <a:bodyPr/>
                    <a:lstStyle/>
                    <a:p>
                      <a:pPr marL="0" marR="0" lvl="0" indent="0" algn="just" defTabSz="914400" rtl="0" eaLnBrk="0" fontAlgn="base" latinLnBrk="0" hangingPunct="0">
                        <a:lnSpc>
                          <a:spcPts val="12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 Нарушение индивидуальным предпринимателем или должностным лицом юридического лица установленных запретов в отношении рекламы табачных изделий, выразившееся в размещении (распространении) рекламы табачных изделий, бесплатном (безвозмездном) распространении табачных изделий, а равно предложении гражданам, покупающим табачные изделия или представляющим доказательства такой покупки, товаров или прав на участие в конкурсах, лотереях, играх, иных игровых и рекламных мероприятиях, пари</a:t>
                      </a:r>
                      <a:endParaRPr kumimoji="0" lang="ru-RU" sz="12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Штраф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b="1" i="0" u="none" strike="noStrike" cap="none" normalizeH="0" baseline="0" dirty="0" smtClean="0">
                          <a:ln>
                            <a:noFill/>
                          </a:ln>
                          <a:solidFill>
                            <a:srgbClr val="FF0000"/>
                          </a:solidFill>
                          <a:effectLst/>
                          <a:latin typeface="Times New Roman" pitchFamily="18" charset="0"/>
                          <a:cs typeface="Times New Roman" pitchFamily="18" charset="0"/>
                        </a:rPr>
                        <a:t>в размере от пятидесяти до ста базовых величин</a:t>
                      </a:r>
                      <a:endParaRPr kumimoji="0" lang="ru-RU" sz="18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ChangeArrowheads="1"/>
          </p:cNvSpPr>
          <p:nvPr/>
        </p:nvSpPr>
        <p:spPr bwMode="auto">
          <a:xfrm>
            <a:off x="685800" y="3733800"/>
            <a:ext cx="7793038" cy="457200"/>
          </a:xfrm>
          <a:prstGeom prst="rect">
            <a:avLst/>
          </a:prstGeom>
          <a:noFill/>
          <a:ln w="9525">
            <a:noFill/>
            <a:miter lim="800000"/>
            <a:headEnd/>
            <a:tailEnd/>
          </a:ln>
        </p:spPr>
        <p:txBody>
          <a:bodyPr anchor="b"/>
          <a:lstStyle/>
          <a:p>
            <a:pPr algn="ctr"/>
            <a:r>
              <a:rPr lang="ru-RU" sz="5400" i="1">
                <a:solidFill>
                  <a:srgbClr val="CC0000"/>
                </a:solidFill>
                <a:latin typeface="Arial" charset="0"/>
              </a:rPr>
              <a:t>Спасибо</a:t>
            </a:r>
            <a:r>
              <a:rPr lang="ru-RU" sz="5400" i="1">
                <a:solidFill>
                  <a:srgbClr val="CC0000"/>
                </a:solidFill>
                <a:latin typeface="Script MT Bold" pitchFamily="66" charset="0"/>
              </a:rPr>
              <a:t> за внимание</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a:xfrm>
            <a:off x="1143000" y="1066800"/>
            <a:ext cx="7800975" cy="1600200"/>
          </a:xfrm>
        </p:spPr>
        <p:txBody>
          <a:bodyPr/>
          <a:lstStyle/>
          <a:p>
            <a:pPr algn="just"/>
            <a:r>
              <a:rPr lang="ru-RU" sz="2400" b="1" smtClean="0">
                <a:solidFill>
                  <a:srgbClr val="FF0000"/>
                </a:solidFill>
                <a:latin typeface="Times New Roman" pitchFamily="18" charset="0"/>
                <a:cs typeface="Times New Roman" pitchFamily="18" charset="0"/>
              </a:rPr>
              <a:t>На интернет торговлю распространяются все общие требования Закона Республики Беларусь  «О защите прав потребителей» и Правил продажи отдельных видов товаров и осуществления общественного питания. </a:t>
            </a:r>
            <a:r>
              <a:rPr lang="ru-RU" sz="2600" b="1" smtClean="0">
                <a:latin typeface="Times New Roman" pitchFamily="18" charset="0"/>
                <a:cs typeface="Times New Roman" pitchFamily="18" charset="0"/>
              </a:rPr>
              <a:t/>
            </a:r>
            <a:br>
              <a:rPr lang="ru-RU" sz="2600" b="1" smtClean="0">
                <a:latin typeface="Times New Roman" pitchFamily="18" charset="0"/>
                <a:cs typeface="Times New Roman" pitchFamily="18" charset="0"/>
              </a:rPr>
            </a:br>
            <a:r>
              <a:rPr lang="ru-RU" sz="3400" b="1" i="1" smtClean="0">
                <a:latin typeface="Times New Roman" pitchFamily="18" charset="0"/>
                <a:cs typeface="Times New Roman" pitchFamily="18" charset="0"/>
              </a:rPr>
              <a:t>потребитель имеет право на:</a:t>
            </a:r>
          </a:p>
        </p:txBody>
      </p:sp>
      <p:sp>
        <p:nvSpPr>
          <p:cNvPr id="19458" name="Содержимое 2"/>
          <p:cNvSpPr>
            <a:spLocks noGrp="1"/>
          </p:cNvSpPr>
          <p:nvPr>
            <p:ph idx="1"/>
          </p:nvPr>
        </p:nvSpPr>
        <p:spPr>
          <a:xfrm>
            <a:off x="304800" y="2017713"/>
            <a:ext cx="8650288" cy="4114800"/>
          </a:xfrm>
        </p:spPr>
        <p:txBody>
          <a:bodyPr/>
          <a:lstStyle/>
          <a:p>
            <a:pPr algn="just"/>
            <a:endParaRPr lang="ru-RU" b="1" smtClean="0">
              <a:latin typeface="Times New Roman" pitchFamily="18" charset="0"/>
              <a:cs typeface="Times New Roman" pitchFamily="18" charset="0"/>
            </a:endParaRPr>
          </a:p>
          <a:p>
            <a:pPr algn="just"/>
            <a:r>
              <a:rPr lang="ru-RU" b="1" smtClean="0">
                <a:latin typeface="Times New Roman" pitchFamily="18" charset="0"/>
                <a:cs typeface="Times New Roman" pitchFamily="18" charset="0"/>
              </a:rPr>
              <a:t>надлежащее качество товаров, в том числе безопасность товаров;</a:t>
            </a:r>
          </a:p>
          <a:p>
            <a:pPr algn="just"/>
            <a:r>
              <a:rPr lang="ru-RU" b="1" smtClean="0">
                <a:latin typeface="Times New Roman" pitchFamily="18" charset="0"/>
                <a:cs typeface="Times New Roman" pitchFamily="18" charset="0"/>
              </a:rPr>
              <a:t>возмещение в полном объеме убытков, вреда, причиненных вследствие недостатков товара;</a:t>
            </a:r>
          </a:p>
          <a:p>
            <a:pPr algn="just"/>
            <a:r>
              <a:rPr lang="ru-RU" b="1" smtClean="0">
                <a:latin typeface="Times New Roman" pitchFamily="18" charset="0"/>
                <a:cs typeface="Times New Roman" pitchFamily="18" charset="0"/>
              </a:rPr>
              <a:t> государственную защиту своих прав;</a:t>
            </a:r>
          </a:p>
          <a:p>
            <a:pPr algn="just"/>
            <a:r>
              <a:rPr lang="ru-RU" b="1" smtClean="0">
                <a:latin typeface="Times New Roman" pitchFamily="18" charset="0"/>
                <a:cs typeface="Times New Roman" pitchFamily="18" charset="0"/>
              </a:rPr>
              <a:t>замену недоброкачественного товара и др.</a:t>
            </a:r>
          </a:p>
          <a:p>
            <a:pPr algn="just">
              <a:buFont typeface="Wingdings" pitchFamily="2" charset="2"/>
              <a:buChar char="q"/>
            </a:pPr>
            <a:endParaRPr lang="ru-RU"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a:xfrm>
            <a:off x="1066800" y="609600"/>
            <a:ext cx="7793038" cy="1995488"/>
          </a:xfrm>
        </p:spPr>
        <p:txBody>
          <a:bodyPr/>
          <a:lstStyle/>
          <a:p>
            <a:pPr algn="just"/>
            <a:r>
              <a:rPr lang="ru-RU" sz="3000" b="1" smtClean="0">
                <a:solidFill>
                  <a:srgbClr val="FF0000"/>
                </a:solidFill>
                <a:latin typeface="Times New Roman" pitchFamily="18" charset="0"/>
                <a:cs typeface="Times New Roman" pitchFamily="18" charset="0"/>
              </a:rPr>
              <a:t>Закон Республики Беларусь </a:t>
            </a:r>
            <a:br>
              <a:rPr lang="ru-RU" sz="3000" b="1" smtClean="0">
                <a:solidFill>
                  <a:srgbClr val="FF0000"/>
                </a:solidFill>
                <a:latin typeface="Times New Roman" pitchFamily="18" charset="0"/>
                <a:cs typeface="Times New Roman" pitchFamily="18" charset="0"/>
              </a:rPr>
            </a:br>
            <a:r>
              <a:rPr lang="ru-RU" sz="3000" b="1" smtClean="0">
                <a:solidFill>
                  <a:srgbClr val="FF0000"/>
                </a:solidFill>
                <a:latin typeface="Times New Roman" pitchFamily="18" charset="0"/>
                <a:cs typeface="Times New Roman" pitchFamily="18" charset="0"/>
              </a:rPr>
              <a:t>«О защите прав потребителей»</a:t>
            </a:r>
            <a:br>
              <a:rPr lang="ru-RU" sz="3000" b="1" smtClean="0">
                <a:solidFill>
                  <a:srgbClr val="FF0000"/>
                </a:solidFill>
                <a:latin typeface="Times New Roman" pitchFamily="18" charset="0"/>
                <a:cs typeface="Times New Roman" pitchFamily="18" charset="0"/>
              </a:rPr>
            </a:br>
            <a:r>
              <a:rPr lang="ru-RU" sz="2400" b="1" i="1" smtClean="0">
                <a:solidFill>
                  <a:srgbClr val="FF0000"/>
                </a:solidFill>
                <a:latin typeface="Times New Roman" pitchFamily="18" charset="0"/>
                <a:cs typeface="Times New Roman" pitchFamily="18" charset="0"/>
              </a:rPr>
              <a:t>(специальные нормы по интернет-торговле)</a:t>
            </a:r>
            <a:r>
              <a:rPr lang="ru-RU" sz="2400" b="1" i="1" smtClean="0">
                <a:latin typeface="Times New Roman" pitchFamily="18" charset="0"/>
                <a:cs typeface="Times New Roman" pitchFamily="18" charset="0"/>
              </a:rPr>
              <a:t/>
            </a:r>
            <a:br>
              <a:rPr lang="ru-RU" sz="2400" b="1" i="1" smtClean="0">
                <a:latin typeface="Times New Roman" pitchFamily="18" charset="0"/>
                <a:cs typeface="Times New Roman" pitchFamily="18" charset="0"/>
              </a:rPr>
            </a:br>
            <a:r>
              <a:rPr lang="ru-RU" sz="2400" b="1" smtClean="0">
                <a:latin typeface="Times New Roman" pitchFamily="18" charset="0"/>
                <a:cs typeface="Times New Roman" pitchFamily="18" charset="0"/>
              </a:rPr>
              <a:t>с 16  января 2008 года при реализации потребителю товаров  через Интернет продавец должен предоставить потребителю:</a:t>
            </a:r>
          </a:p>
        </p:txBody>
      </p:sp>
      <p:sp>
        <p:nvSpPr>
          <p:cNvPr id="20482" name="Содержимое 2"/>
          <p:cNvSpPr>
            <a:spLocks noGrp="1"/>
          </p:cNvSpPr>
          <p:nvPr>
            <p:ph idx="1"/>
          </p:nvPr>
        </p:nvSpPr>
        <p:spPr>
          <a:xfrm>
            <a:off x="381000" y="2017713"/>
            <a:ext cx="8574088" cy="4114800"/>
          </a:xfrm>
        </p:spPr>
        <p:txBody>
          <a:bodyPr/>
          <a:lstStyle/>
          <a:p>
            <a:pPr algn="just"/>
            <a:endParaRPr lang="ru-RU" sz="2400" smtClean="0">
              <a:latin typeface="Times New Roman" pitchFamily="18" charset="0"/>
              <a:cs typeface="Times New Roman" pitchFamily="18" charset="0"/>
            </a:endParaRPr>
          </a:p>
          <a:p>
            <a:pPr algn="just">
              <a:lnSpc>
                <a:spcPts val="1400"/>
              </a:lnSpc>
            </a:pPr>
            <a:endParaRPr lang="ru-RU" sz="2400" smtClean="0">
              <a:latin typeface="Times New Roman" pitchFamily="18" charset="0"/>
              <a:cs typeface="Times New Roman" pitchFamily="18" charset="0"/>
            </a:endParaRPr>
          </a:p>
          <a:p>
            <a:pPr algn="just"/>
            <a:r>
              <a:rPr lang="ru-RU" sz="2200" smtClean="0">
                <a:latin typeface="Times New Roman" pitchFamily="18" charset="0"/>
                <a:cs typeface="Times New Roman" pitchFamily="18" charset="0"/>
              </a:rPr>
              <a:t>до момента заключения договора – информацию о наименовании товара (на сайте), их особенностях, специфике, основных потребительских свойствах, гарантийном сроке (на сайте), дате изготовления, сроке годности, хранения, сроке службы, количестве и комплектности товара, наименовании и месте нахождения продавца, исполнителя, изготовителя, импортера (при наличии) (на сайте), организации, уполномоченной принимать претензии (при наличии) (на сайте), ремонтной организации (на сайте), сведения о сертификации (обязательном декларировании), цене и условиях оплаты товара (на сайте), сроке, цене и условиях оплаты доставки товара (на сайте);</a:t>
            </a:r>
          </a:p>
          <a:p>
            <a:endParaRPr lang="ru-RU"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1143000" y="1447800"/>
            <a:ext cx="7793038" cy="1462088"/>
          </a:xfrm>
        </p:spPr>
        <p:txBody>
          <a:bodyPr/>
          <a:lstStyle/>
          <a:p>
            <a:pPr algn="just"/>
            <a:r>
              <a:rPr lang="ru-RU" sz="3000" b="1" smtClean="0">
                <a:solidFill>
                  <a:srgbClr val="FF0000"/>
                </a:solidFill>
                <a:latin typeface="Times New Roman" pitchFamily="18" charset="0"/>
                <a:cs typeface="Times New Roman" pitchFamily="18" charset="0"/>
              </a:rPr>
              <a:t>Закон Республики Беларусь </a:t>
            </a:r>
            <a:br>
              <a:rPr lang="ru-RU" sz="3000" b="1" smtClean="0">
                <a:solidFill>
                  <a:srgbClr val="FF0000"/>
                </a:solidFill>
                <a:latin typeface="Times New Roman" pitchFamily="18" charset="0"/>
                <a:cs typeface="Times New Roman" pitchFamily="18" charset="0"/>
              </a:rPr>
            </a:br>
            <a:r>
              <a:rPr lang="ru-RU" sz="3000" b="1" smtClean="0">
                <a:solidFill>
                  <a:srgbClr val="FF0000"/>
                </a:solidFill>
                <a:latin typeface="Times New Roman" pitchFamily="18" charset="0"/>
                <a:cs typeface="Times New Roman" pitchFamily="18" charset="0"/>
              </a:rPr>
              <a:t>«О защите прав потребителей»</a:t>
            </a:r>
            <a:br>
              <a:rPr lang="ru-RU" sz="3000" b="1" smtClean="0">
                <a:solidFill>
                  <a:srgbClr val="FF0000"/>
                </a:solidFill>
                <a:latin typeface="Times New Roman" pitchFamily="18" charset="0"/>
                <a:cs typeface="Times New Roman" pitchFamily="18" charset="0"/>
              </a:rPr>
            </a:br>
            <a:r>
              <a:rPr lang="ru-RU" sz="2400" b="1" i="1" smtClean="0">
                <a:solidFill>
                  <a:srgbClr val="FF0000"/>
                </a:solidFill>
                <a:latin typeface="Times New Roman" pitchFamily="18" charset="0"/>
                <a:cs typeface="Times New Roman" pitchFamily="18" charset="0"/>
              </a:rPr>
              <a:t>(специальные нормы по интернет-торговле)</a:t>
            </a:r>
            <a:r>
              <a:rPr lang="ru-RU" sz="3000" b="1" i="1" smtClean="0">
                <a:latin typeface="Times New Roman" pitchFamily="18" charset="0"/>
                <a:cs typeface="Times New Roman" pitchFamily="18" charset="0"/>
              </a:rPr>
              <a:t/>
            </a:r>
            <a:br>
              <a:rPr lang="ru-RU" sz="3000" b="1" i="1" smtClean="0">
                <a:latin typeface="Times New Roman" pitchFamily="18" charset="0"/>
                <a:cs typeface="Times New Roman" pitchFamily="18" charset="0"/>
              </a:rPr>
            </a:br>
            <a:r>
              <a:rPr lang="ru-RU" sz="2400" b="1" smtClean="0">
                <a:latin typeface="Times New Roman" pitchFamily="18" charset="0"/>
                <a:cs typeface="Times New Roman" pitchFamily="18" charset="0"/>
              </a:rPr>
              <a:t>с 16  января 2008 года при реализации потребителю товаров  через Интернет продавец должен предоставить потребителю:</a:t>
            </a:r>
            <a:endParaRPr lang="ru-RU" sz="2400" smtClean="0">
              <a:latin typeface="Times New Roman" pitchFamily="18" charset="0"/>
              <a:cs typeface="Times New Roman" pitchFamily="18" charset="0"/>
            </a:endParaRPr>
          </a:p>
        </p:txBody>
      </p:sp>
      <p:sp>
        <p:nvSpPr>
          <p:cNvPr id="21506" name="Содержимое 2"/>
          <p:cNvSpPr>
            <a:spLocks noGrp="1"/>
          </p:cNvSpPr>
          <p:nvPr>
            <p:ph idx="1"/>
          </p:nvPr>
        </p:nvSpPr>
        <p:spPr>
          <a:xfrm>
            <a:off x="990600" y="2971800"/>
            <a:ext cx="7772400" cy="4114800"/>
          </a:xfrm>
        </p:spPr>
        <p:txBody>
          <a:bodyPr/>
          <a:lstStyle/>
          <a:p>
            <a:pPr algn="just"/>
            <a:r>
              <a:rPr lang="ru-RU" sz="2400" smtClean="0">
                <a:latin typeface="Times New Roman" pitchFamily="18" charset="0"/>
                <a:cs typeface="Times New Roman" pitchFamily="18" charset="0"/>
              </a:rPr>
              <a:t>при доставке товара – также информацию об условиях эффективного и безопасного использования.</a:t>
            </a:r>
          </a:p>
          <a:p>
            <a:pPr algn="just"/>
            <a:r>
              <a:rPr lang="ru-RU" sz="2400" smtClean="0">
                <a:latin typeface="Times New Roman" pitchFamily="18" charset="0"/>
                <a:cs typeface="Times New Roman" pitchFamily="18" charset="0"/>
              </a:rPr>
              <a:t>в момент доставки товара потребитель вправе отказаться от приобретения товара без возмещения продавцу расходов, если потребителю не была предоставлена вся необходимая информация о товаре;</a:t>
            </a:r>
          </a:p>
          <a:p>
            <a:pPr algn="just"/>
            <a:r>
              <a:rPr lang="ru-RU" sz="2400" smtClean="0">
                <a:latin typeface="Times New Roman" pitchFamily="18" charset="0"/>
                <a:cs typeface="Times New Roman" pitchFamily="18" charset="0"/>
              </a:rPr>
              <a:t>гарантийный срок исчисляется со дня доставки товара потребителю.</a:t>
            </a:r>
          </a:p>
          <a:p>
            <a:endParaRPr lang="ru-RU"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1143000" y="990600"/>
            <a:ext cx="7793038" cy="1462088"/>
          </a:xfrm>
        </p:spPr>
        <p:txBody>
          <a:bodyPr/>
          <a:lstStyle/>
          <a:p>
            <a:pPr algn="just"/>
            <a:r>
              <a:rPr lang="ru-RU" sz="3000" b="1" smtClean="0">
                <a:solidFill>
                  <a:srgbClr val="FF0000"/>
                </a:solidFill>
                <a:latin typeface="Times New Roman" pitchFamily="18" charset="0"/>
                <a:cs typeface="Times New Roman" pitchFamily="18" charset="0"/>
              </a:rPr>
              <a:t>Правила продажи товаров при осуществлении розничной торговли по образцам, </a:t>
            </a:r>
            <a:r>
              <a:rPr lang="ru-RU" sz="2400" b="1" smtClean="0">
                <a:solidFill>
                  <a:srgbClr val="FF0000"/>
                </a:solidFill>
                <a:latin typeface="Times New Roman" pitchFamily="18" charset="0"/>
                <a:cs typeface="Times New Roman" pitchFamily="18" charset="0"/>
              </a:rPr>
              <a:t>утвержденные постановлением Совета Министров Республики Беларусь от 15 января 2009 г. №31 </a:t>
            </a:r>
          </a:p>
        </p:txBody>
      </p:sp>
      <p:sp>
        <p:nvSpPr>
          <p:cNvPr id="3" name="Содержимое 2"/>
          <p:cNvSpPr>
            <a:spLocks noGrp="1"/>
          </p:cNvSpPr>
          <p:nvPr>
            <p:ph idx="1"/>
          </p:nvPr>
        </p:nvSpPr>
        <p:spPr>
          <a:xfrm>
            <a:off x="228600" y="2438400"/>
            <a:ext cx="8763000" cy="4114800"/>
          </a:xfrm>
        </p:spPr>
        <p:txBody>
          <a:bodyPr/>
          <a:lstStyle/>
          <a:p>
            <a:pPr marL="0" indent="0" algn="just">
              <a:spcBef>
                <a:spcPts val="0"/>
              </a:spcBef>
              <a:buFont typeface="Wingdings" pitchFamily="2" charset="2"/>
              <a:buNone/>
              <a:defRPr/>
            </a:pPr>
            <a:r>
              <a:rPr lang="ru-RU" sz="2400" b="1" dirty="0" smtClean="0">
                <a:solidFill>
                  <a:srgbClr val="0070C0"/>
                </a:solidFill>
                <a:latin typeface="Times New Roman" pitchFamily="18" charset="0"/>
                <a:cs typeface="Times New Roman" pitchFamily="18" charset="0"/>
              </a:rPr>
              <a:t>С 10 июля 2012 года</a:t>
            </a:r>
            <a:r>
              <a:rPr lang="ru-RU" sz="2400" dirty="0" smtClean="0">
                <a:solidFill>
                  <a:srgbClr val="0070C0"/>
                </a:solidFill>
                <a:latin typeface="Times New Roman" pitchFamily="18" charset="0"/>
                <a:cs typeface="Times New Roman" pitchFamily="18" charset="0"/>
              </a:rPr>
              <a:t> </a:t>
            </a:r>
            <a:r>
              <a:rPr lang="ru-RU" sz="2400" b="1" i="1" dirty="0" smtClean="0">
                <a:solidFill>
                  <a:srgbClr val="0070C0"/>
                </a:solidFill>
                <a:latin typeface="Times New Roman" pitchFamily="18" charset="0"/>
                <a:cs typeface="Times New Roman" pitchFamily="18" charset="0"/>
              </a:rPr>
              <a:t>Правила продажи товаров при осуществлении розничной торговли по образцам</a:t>
            </a:r>
            <a:r>
              <a:rPr lang="ru-RU" sz="2400" dirty="0" smtClean="0">
                <a:latin typeface="Times New Roman" pitchFamily="18" charset="0"/>
                <a:cs typeface="Times New Roman" pitchFamily="18" charset="0"/>
              </a:rPr>
              <a:t>, дополнены требованиями:</a:t>
            </a:r>
          </a:p>
          <a:p>
            <a:pPr marL="0" indent="0" algn="just">
              <a:spcBef>
                <a:spcPts val="0"/>
              </a:spcBef>
              <a:defRPr/>
            </a:pPr>
            <a:r>
              <a:rPr lang="ru-RU" sz="2400" b="1" dirty="0" smtClean="0">
                <a:latin typeface="Times New Roman" pitchFamily="18" charset="0"/>
                <a:cs typeface="Times New Roman" pitchFamily="18" charset="0"/>
              </a:rPr>
              <a:t>на главной странице сайта </a:t>
            </a:r>
            <a:r>
              <a:rPr lang="ru-RU" sz="2400" b="1" dirty="0" err="1" smtClean="0">
                <a:latin typeface="Times New Roman" pitchFamily="18" charset="0"/>
                <a:cs typeface="Times New Roman" pitchFamily="18" charset="0"/>
              </a:rPr>
              <a:t>интернет-магазина</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должна размещаться информация о наименовании продавца, а если им является индивидуальный предприниматель, – его фамилия, имя, отчество, информация о государственной регистрации индивидуального предпринимателя, наименовании торгового объекта, режиме работы, а также дата регистрации </a:t>
            </a:r>
            <a:r>
              <a:rPr lang="ru-RU" sz="2400" dirty="0" err="1" smtClean="0">
                <a:latin typeface="Times New Roman" pitchFamily="18" charset="0"/>
                <a:cs typeface="Times New Roman" pitchFamily="18" charset="0"/>
              </a:rPr>
              <a:t>интернет-магазина</a:t>
            </a:r>
            <a:r>
              <a:rPr lang="ru-RU" sz="2400" dirty="0" smtClean="0">
                <a:latin typeface="Times New Roman" pitchFamily="18" charset="0"/>
                <a:cs typeface="Times New Roman" pitchFamily="18" charset="0"/>
              </a:rPr>
              <a:t> в Торговом реестре;</a:t>
            </a:r>
          </a:p>
          <a:p>
            <a:pPr marL="0" indent="0" algn="just">
              <a:spcBef>
                <a:spcPts val="0"/>
              </a:spcBef>
              <a:defRPr/>
            </a:pPr>
            <a:endParaRPr lang="ru-RU" sz="2400" dirty="0" smtClean="0">
              <a:latin typeface="Times New Roman" pitchFamily="18" charset="0"/>
              <a:cs typeface="Times New Roman" pitchFamily="18" charset="0"/>
            </a:endParaRPr>
          </a:p>
          <a:p>
            <a:pPr>
              <a:defRPr/>
            </a:pP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Палитра">
  <a:themeElements>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Палит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литра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Палитра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Палитра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Палитра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Палитра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1084</TotalTime>
  <Words>3138</Words>
  <Application>Microsoft Office PowerPoint</Application>
  <PresentationFormat>On-screen Show (4:3)</PresentationFormat>
  <Paragraphs>266</Paragraphs>
  <Slides>56</Slides>
  <Notes>56</Notes>
  <HiddenSlides>0</HiddenSlides>
  <MMClips>0</MMClips>
  <ScaleCrop>false</ScaleCrop>
  <HeadingPairs>
    <vt:vector size="8" baseType="variant">
      <vt:variant>
        <vt:lpstr>Использованные шрифты</vt:lpstr>
      </vt:variant>
      <vt:variant>
        <vt:i4>7</vt:i4>
      </vt:variant>
      <vt:variant>
        <vt:lpstr>Шаблон оформления</vt:lpstr>
      </vt:variant>
      <vt:variant>
        <vt:i4>2</vt:i4>
      </vt:variant>
      <vt:variant>
        <vt:lpstr>Внедренные серверы OLE</vt:lpstr>
      </vt:variant>
      <vt:variant>
        <vt:i4>1</vt:i4>
      </vt:variant>
      <vt:variant>
        <vt:lpstr>Заголовки слайдов</vt:lpstr>
      </vt:variant>
      <vt:variant>
        <vt:i4>56</vt:i4>
      </vt:variant>
    </vt:vector>
  </HeadingPairs>
  <TitlesOfParts>
    <vt:vector size="66" baseType="lpstr">
      <vt:lpstr>Tahoma</vt:lpstr>
      <vt:lpstr>Arial</vt:lpstr>
      <vt:lpstr>Wingdings</vt:lpstr>
      <vt:lpstr>Calibri</vt:lpstr>
      <vt:lpstr>Script MT Bold</vt:lpstr>
      <vt:lpstr>Times New Roman</vt:lpstr>
      <vt:lpstr>Gill Sans MT</vt:lpstr>
      <vt:lpstr>Палитра</vt:lpstr>
      <vt:lpstr>Палитра</vt:lpstr>
      <vt:lpstr>Диаграмма</vt:lpstr>
      <vt:lpstr>Слайд 1</vt:lpstr>
      <vt:lpstr>Слайд 2</vt:lpstr>
      <vt:lpstr>Закон Республики Беларусь  «О государственном регулировании торговли и общественного питания в Республике Беларусь»</vt:lpstr>
      <vt:lpstr>Закон Республики Беларусь  «О государственном регулировании торговли и общественного питания в Республике Беларусь »</vt:lpstr>
      <vt:lpstr>Закон Республики Беларусь  «О государственном регулировании торговли и общественного питания в Республике Беларусь »</vt:lpstr>
      <vt:lpstr>На интернет торговлю распространяются все общие требования Закона Республики Беларусь  «О защите прав потребителей» и Правил продажи отдельных видов товаров и осуществления общественного питания.  потребитель имеет право на:</vt:lpstr>
      <vt:lpstr>Закон Республики Беларусь  «О защите прав потребителей» (специальные нормы по интернет-торговле) с 16  января 2008 года при реализации потребителю товаров  через Интернет продавец должен предоставить потребителю:</vt:lpstr>
      <vt:lpstr>Закон Республики Беларусь  «О защите прав потребителей» (специальные нормы по интернет-торговле) с 16  января 2008 года при реализации потребителю товаров  через Интернет продавец должен предоставить потребителю:</vt:lpstr>
      <vt:lpstr>Правила продажи товаров при осуществлении розничной торговли по образцам, утвержденные постановлением Совета Министров Республики Беларусь от 15 января 2009 г. №31 </vt:lpstr>
      <vt:lpstr>Правила продажи товаров при осуществлении розничной торговли по образцам, утвержденные постановлением Совета Министров Республики Беларусь от 15 января 2009 г. №31 </vt:lpstr>
      <vt:lpstr>Правила продажи товаров при осуществлении розничной торговли по образцам, утвержденные постановлением Совета Министров Республики Беларусь от 15 января 2009 г. №31 </vt:lpstr>
      <vt:lpstr>Правила продажи товаров при осуществлении розничной торговли по образцам, утвержденные постановлением Совета Министров Республики Беларусь от 15 января 2009 г. №31 </vt:lpstr>
      <vt:lpstr>Правила продажи товаров при осуществлении розничной торговли по образцам, утвержденные постановлением Совета Министров Республики Беларусь от 15 января 2009 г. №31 </vt:lpstr>
      <vt:lpstr>Правила продажи товаров при осуществлении розничной торговли по образцам, утвержденные постановлением Совета Министров Республики Беларусь от 15 января 2009 г. №31 </vt:lpstr>
      <vt:lpstr>Слайд 15</vt:lpstr>
      <vt:lpstr>Указ Президента Республики Беларусь от 1 февраля 2010 г. «О мерах по совершенствованию использования национального сегмента сети Интернет»</vt:lpstr>
      <vt:lpstr>Указ Президента Республики Беларусь от 1 февраля 2010 г. «О мерах по совершенствованию использования национального сегмента сети Интернет»</vt:lpstr>
      <vt:lpstr>Постановление Совета Министров Республики Беларусь от 17 марта 2005 г. №292 «О Торговом реестре Республики Беларусь»</vt:lpstr>
      <vt:lpstr>Постановление Совета Министров Республики Беларусь от 29 апреля 2010 г. №649 «О регистрации интернет-магазинов в торговом реестре Республики Беларусь, механизме контроля за их функционированием и внесении дополнений и изменений в некоторые постановления Совета Министров Республики Беларусь »</vt:lpstr>
      <vt:lpstr>Слайд 20</vt:lpstr>
      <vt:lpstr>Тенденция роста интернет-магазинов по данным  Торгового реестра</vt:lpstr>
      <vt:lpstr>Слайд 22</vt:lpstr>
      <vt:lpstr>Товарооборот интернет-магазинов в млрд.руб</vt:lpstr>
      <vt:lpstr>Количество интернет-магазинов по наиболее распространенным группам товаров (по состоянию на 08.08.2014 г.)</vt:lpstr>
      <vt:lpstr>Удельный вес количества интернет-магазинов в разрезе товарных групп </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Также встречаются нарушения, выраженные в отсутствие информации о:  </vt:lpstr>
      <vt:lpstr>Наиболее часто встречающиеся нарушения    Закона Республики Беларусь  «О рекламе»  </vt:lpstr>
      <vt:lpstr>Использование слов, создающих впечатление о преимуществе товаров перед товарами других продавцов  (пункт 1 статьи 26 Закона «О рекламе»)</vt:lpstr>
      <vt:lpstr> Использование слов, создающих впечатление о преимуществе товаров перед товарами других продавцов по цене  (абзац 9 пункта 1 статьи 26 Закона «О рекламе»)</vt:lpstr>
      <vt:lpstr> Использование слов, создающих впечатление о преимуществе товаров перед товарами других продавцов:  (абзац  9 пункта 1 статьи 26 Закона «О рекламе») </vt:lpstr>
      <vt:lpstr>Сравнение положения организации с положением других организаций (абзаца 7 пункта 2 статьи 26 Закона «О рекламе») </vt:lpstr>
      <vt:lpstr>Сравнение положения организации с положением других организаций (абзац 7 пункта 2 статьи 26 Закона «О рекламе»)</vt:lpstr>
      <vt:lpstr>      Использование слов, создающие впечатление о преимуществе товаров перед товарами других продавцов  (абзац 9 пункта 1 статьи 26 Закона «О рекламе»)</vt:lpstr>
      <vt:lpstr>Использование слов, создающих впечатление о преимуществе товаров перед товарами других продавцов (абзац  9 пункта 1 статьи 26 Закона «О рекламе»)</vt:lpstr>
      <vt:lpstr> Нарушение Указа Президента Республики Беларусь «О проведении рекламных игр в Республике  Беларусь»   (проведение рекламных игр без государственной регистрации)</vt:lpstr>
      <vt:lpstr>Нарушение Указа Президента Республики Беларусь «О проведении рекламных игр в Республике Беларусь»   (проведение рекламных игр без государственной регистрации)</vt:lpstr>
      <vt:lpstr>Слайд 50</vt:lpstr>
      <vt:lpstr>Слайд 51</vt:lpstr>
      <vt:lpstr>Слайд 52</vt:lpstr>
      <vt:lpstr>Слайд 53</vt:lpstr>
      <vt:lpstr>Слайд 54</vt:lpstr>
      <vt:lpstr>Слайд 55</vt:lpstr>
      <vt:lpstr>Слайд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ka@is</dc:creator>
  <cp:lastModifiedBy>Радиванович</cp:lastModifiedBy>
  <cp:revision>113</cp:revision>
  <cp:lastPrinted>1601-01-01T00:00:00Z</cp:lastPrinted>
  <dcterms:created xsi:type="dcterms:W3CDTF">1601-01-01T00:00:00Z</dcterms:created>
  <dcterms:modified xsi:type="dcterms:W3CDTF">2014-08-22T12:04:04Z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