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375" r:id="rId3"/>
    <p:sldId id="373" r:id="rId4"/>
    <p:sldId id="259" r:id="rId5"/>
    <p:sldId id="270" r:id="rId6"/>
    <p:sldId id="283" r:id="rId7"/>
    <p:sldId id="288" r:id="rId8"/>
    <p:sldId id="284" r:id="rId9"/>
    <p:sldId id="289" r:id="rId10"/>
    <p:sldId id="285" r:id="rId11"/>
    <p:sldId id="290" r:id="rId12"/>
    <p:sldId id="286" r:id="rId13"/>
    <p:sldId id="291" r:id="rId14"/>
    <p:sldId id="287" r:id="rId15"/>
    <p:sldId id="292" r:id="rId16"/>
    <p:sldId id="271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274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275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342" r:id="rId49"/>
    <p:sldId id="276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269" r:id="rId61"/>
    <p:sldId id="374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EAC"/>
    <a:srgbClr val="00FF00"/>
    <a:srgbClr val="BDFC9E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E1EDC-CE6C-4B02-8882-701362B10465}" type="datetimeFigureOut">
              <a:rPr lang="ru-RU" smtClean="0"/>
              <a:pPr/>
              <a:t>вт 16.08.22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198B4-AA1B-4A4F-A915-4E89867DCC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75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198B4-AA1B-4A4F-A915-4E89867DCC40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07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02B8-811D-4FDF-A8E2-B65A7E7C4D90}" type="datetimeFigureOut">
              <a:rPr lang="ru-RU" smtClean="0"/>
              <a:pPr/>
              <a:t>вт 16.08.22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D81EE-3F37-4550-AB83-FA80DFB0E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02B8-811D-4FDF-A8E2-B65A7E7C4D90}" type="datetimeFigureOut">
              <a:rPr lang="ru-RU" smtClean="0"/>
              <a:pPr/>
              <a:t>вт 16.08.22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D81EE-3F37-4550-AB83-FA80DFB0E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02B8-811D-4FDF-A8E2-B65A7E7C4D90}" type="datetimeFigureOut">
              <a:rPr lang="ru-RU" smtClean="0"/>
              <a:pPr/>
              <a:t>вт 16.08.22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D81EE-3F37-4550-AB83-FA80DFB0E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02B8-811D-4FDF-A8E2-B65A7E7C4D90}" type="datetimeFigureOut">
              <a:rPr lang="ru-RU" smtClean="0"/>
              <a:pPr/>
              <a:t>вт 16.08.22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D81EE-3F37-4550-AB83-FA80DFB0E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02B8-811D-4FDF-A8E2-B65A7E7C4D90}" type="datetimeFigureOut">
              <a:rPr lang="ru-RU" smtClean="0"/>
              <a:pPr/>
              <a:t>вт 16.08.22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D81EE-3F37-4550-AB83-FA80DFB0E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02B8-811D-4FDF-A8E2-B65A7E7C4D90}" type="datetimeFigureOut">
              <a:rPr lang="ru-RU" smtClean="0"/>
              <a:pPr/>
              <a:t>вт 16.08.22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D81EE-3F37-4550-AB83-FA80DFB0E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02B8-811D-4FDF-A8E2-B65A7E7C4D90}" type="datetimeFigureOut">
              <a:rPr lang="ru-RU" smtClean="0"/>
              <a:pPr/>
              <a:t>вт 16.08.22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D81EE-3F37-4550-AB83-FA80DFB0E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02B8-811D-4FDF-A8E2-B65A7E7C4D90}" type="datetimeFigureOut">
              <a:rPr lang="ru-RU" smtClean="0"/>
              <a:pPr/>
              <a:t>вт 16.08.22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D81EE-3F37-4550-AB83-FA80DFB0E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02B8-811D-4FDF-A8E2-B65A7E7C4D90}" type="datetimeFigureOut">
              <a:rPr lang="ru-RU" smtClean="0"/>
              <a:pPr/>
              <a:t>вт 16.08.22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D81EE-3F37-4550-AB83-FA80DFB0E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02B8-811D-4FDF-A8E2-B65A7E7C4D90}" type="datetimeFigureOut">
              <a:rPr lang="ru-RU" smtClean="0"/>
              <a:pPr/>
              <a:t>вт 16.08.22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D81EE-3F37-4550-AB83-FA80DFB0E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02B8-811D-4FDF-A8E2-B65A7E7C4D90}" type="datetimeFigureOut">
              <a:rPr lang="ru-RU" smtClean="0"/>
              <a:pPr/>
              <a:t>вт 16.08.22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D81EE-3F37-4550-AB83-FA80DFB0E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F02B8-811D-4FDF-A8E2-B65A7E7C4D90}" type="datetimeFigureOut">
              <a:rPr lang="ru-RU" smtClean="0"/>
              <a:pPr/>
              <a:t>вт 16.08.22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D81EE-3F37-4550-AB83-FA80DFB0E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8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2.jpg"/><Relationship Id="rId7" Type="http://schemas.openxmlformats.org/officeDocument/2006/relationships/slide" Target="slide2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slide" Target="slide19.xml"/><Relationship Id="rId5" Type="http://schemas.openxmlformats.org/officeDocument/2006/relationships/slide" Target="slide17.xml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slide" Target="slide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23.png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29.jpg"/><Relationship Id="rId7" Type="http://schemas.openxmlformats.org/officeDocument/2006/relationships/slide" Target="slide3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6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slide" Target="slide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30.jpeg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32.jpeg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34.jpe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35.png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36.png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5" Type="http://schemas.openxmlformats.org/officeDocument/2006/relationships/slide" Target="slide4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38.jpeg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39.png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image" Target="../media/image40.jpg"/><Relationship Id="rId7" Type="http://schemas.openxmlformats.org/officeDocument/2006/relationships/slide" Target="slide4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7.xml"/><Relationship Id="rId6" Type="http://schemas.openxmlformats.org/officeDocument/2006/relationships/slide" Target="slide41.xml"/><Relationship Id="rId5" Type="http://schemas.openxmlformats.org/officeDocument/2006/relationships/slide" Target="slide39.xml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slide" Target="slide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8.xml"/><Relationship Id="rId5" Type="http://schemas.openxmlformats.org/officeDocument/2006/relationships/slide" Target="slide40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audio" Target="../media/audio1.wav"/><Relationship Id="rId7" Type="http://schemas.openxmlformats.org/officeDocument/2006/relationships/slide" Target="slide2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slide" Target="slide16.xml"/><Relationship Id="rId11" Type="http://schemas.openxmlformats.org/officeDocument/2006/relationships/slide" Target="slide60.xml"/><Relationship Id="rId5" Type="http://schemas.openxmlformats.org/officeDocument/2006/relationships/slide" Target="slide5.xml"/><Relationship Id="rId10" Type="http://schemas.openxmlformats.org/officeDocument/2006/relationships/slide" Target="slide3.xml"/><Relationship Id="rId4" Type="http://schemas.openxmlformats.org/officeDocument/2006/relationships/image" Target="../media/image4.jpg"/><Relationship Id="rId9" Type="http://schemas.openxmlformats.org/officeDocument/2006/relationships/slide" Target="slide4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Relationship Id="rId5" Type="http://schemas.openxmlformats.org/officeDocument/2006/relationships/slide" Target="slide4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0.xml"/><Relationship Id="rId5" Type="http://schemas.openxmlformats.org/officeDocument/2006/relationships/image" Target="../media/image43.jpg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Relationship Id="rId5" Type="http://schemas.openxmlformats.org/officeDocument/2006/relationships/slide" Target="slide4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2.xml"/><Relationship Id="rId5" Type="http://schemas.openxmlformats.org/officeDocument/2006/relationships/slide" Target="slide44.xml"/><Relationship Id="rId4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3.xml"/><Relationship Id="rId5" Type="http://schemas.openxmlformats.org/officeDocument/2006/relationships/image" Target="../media/image46.gif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4.xml"/><Relationship Id="rId5" Type="http://schemas.openxmlformats.org/officeDocument/2006/relationships/image" Target="../media/image47.jpg"/><Relationship Id="rId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Relationship Id="rId5" Type="http://schemas.openxmlformats.org/officeDocument/2006/relationships/image" Target="../media/image48.png"/><Relationship Id="rId4" Type="http://schemas.openxmlformats.org/officeDocument/2006/relationships/slide" Target="sl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6.xml"/><Relationship Id="rId5" Type="http://schemas.openxmlformats.org/officeDocument/2006/relationships/image" Target="../media/image49.jpg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7.xml"/><Relationship Id="rId5" Type="http://schemas.openxmlformats.org/officeDocument/2006/relationships/slide" Target="slide4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1.jpeg"/><Relationship Id="rId7" Type="http://schemas.openxmlformats.org/officeDocument/2006/relationships/slide" Target="slide5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8.xml"/><Relationship Id="rId6" Type="http://schemas.openxmlformats.org/officeDocument/2006/relationships/slide" Target="slide52.xml"/><Relationship Id="rId5" Type="http://schemas.openxmlformats.org/officeDocument/2006/relationships/slide" Target="slide50.xml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slide" Target="slide5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5.jpg"/><Relationship Id="rId7" Type="http://schemas.openxmlformats.org/officeDocument/2006/relationships/slide" Target="slide10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slide" Target="slide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9.xml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Relationship Id="rId5" Type="http://schemas.openxmlformats.org/officeDocument/2006/relationships/slide" Target="slide4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1.xml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2.xml"/><Relationship Id="rId5" Type="http://schemas.openxmlformats.org/officeDocument/2006/relationships/slide" Target="slide4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3.xml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4.xml"/><Relationship Id="rId5" Type="http://schemas.openxmlformats.org/officeDocument/2006/relationships/slide" Target="slide4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5.xml"/><Relationship Id="rId4" Type="http://schemas.openxmlformats.org/officeDocument/2006/relationships/slide" Target="slide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6.xml"/><Relationship Id="rId5" Type="http://schemas.openxmlformats.org/officeDocument/2006/relationships/slide" Target="slide4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7.xml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8.xml"/><Relationship Id="rId5" Type="http://schemas.openxmlformats.org/officeDocument/2006/relationships/slide" Target="slide4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" Target="slide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9.xml"/><Relationship Id="rId6" Type="http://schemas.openxmlformats.org/officeDocument/2006/relationships/slide" Target="slide61.xml"/><Relationship Id="rId5" Type="http://schemas.openxmlformats.org/officeDocument/2006/relationships/image" Target="../media/image57.gif"/><Relationship Id="rId4" Type="http://schemas.openxmlformats.org/officeDocument/2006/relationships/image" Target="../media/image1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pravo.by/pravovaya-informatsiya/normativnye-dokumenty/konstitutsiya-respubliki-belarus/" TargetMode="External"/><Relationship Id="rId3" Type="http://schemas.openxmlformats.org/officeDocument/2006/relationships/image" Target="../media/image1.jpg"/><Relationship Id="rId7" Type="http://schemas.openxmlformats.org/officeDocument/2006/relationships/hyperlink" Target="https://mir.pravo.by/library/labirint/chilldrenrights/pravanesoverchennolet/" TargetMode="Externa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0.xml"/><Relationship Id="rId6" Type="http://schemas.openxmlformats.org/officeDocument/2006/relationships/hyperlink" Target="https://prokuratura.gov.by/ru/activity/zashchita-prav-detey/" TargetMode="External"/><Relationship Id="rId5" Type="http://schemas.openxmlformats.org/officeDocument/2006/relationships/hyperlink" Target="https://pravo.by/" TargetMode="External"/><Relationship Id="rId4" Type="http://schemas.openxmlformats.org/officeDocument/2006/relationships/hyperlink" Target="https://president.gov.by/ru/president/detjam/prav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0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490929"/>
            <a:ext cx="8316416" cy="1147700"/>
          </a:xfrm>
          <a:noFill/>
        </p:spPr>
        <p:txBody>
          <a:bodyPr>
            <a:normAutofit/>
          </a:bodyPr>
          <a:lstStyle/>
          <a:p>
            <a:pPr algn="l"/>
            <a:r>
              <a:rPr lang="ru-RU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Автор: Тишкевич Ольга Владимировна,</a:t>
            </a:r>
          </a:p>
          <a:p>
            <a:pPr algn="l"/>
            <a:r>
              <a:rPr lang="ru-RU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ГУО «СШ № 18 г. Барановичи Брестской области»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2071678"/>
            <a:ext cx="60007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11946"/>
            <a:ext cx="8604448" cy="21359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3000"/>
              </a:lnSpc>
            </a:pPr>
            <a:r>
              <a:rPr lang="ru-RU" sz="72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Интерактивная игра</a:t>
            </a:r>
            <a:r>
              <a:rPr lang="ru-RU" sz="72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72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lnSpc>
                <a:spcPct val="83000"/>
              </a:lnSpc>
            </a:pPr>
            <a:r>
              <a:rPr lang="ru-RU" sz="8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88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Правознайка</a:t>
            </a:r>
            <a:r>
              <a:rPr lang="ru-RU" sz="8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8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2" name="Picture 32">
            <a:extLst>
              <a:ext uri="{FF2B5EF4-FFF2-40B4-BE49-F238E27FC236}">
                <a16:creationId xmlns="" xmlns:a16="http://schemas.microsoft.com/office/drawing/2014/main" id="{DD4F72B6-7546-4C58-940F-36650F3B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20068"/>
            <a:ext cx="5652120" cy="32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Ребусы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балла</a:t>
            </a:r>
          </a:p>
        </p:txBody>
      </p:sp>
      <p:sp>
        <p:nvSpPr>
          <p:cNvPr id="8" name="Блок-схема: альтернативный процесс 7">
            <a:hlinkClick r:id="rId4" action="ppaction://hlinksldjump"/>
          </p:cNvPr>
          <p:cNvSpPr/>
          <p:nvPr/>
        </p:nvSpPr>
        <p:spPr>
          <a:xfrm>
            <a:off x="3140370" y="5407878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pic>
        <p:nvPicPr>
          <p:cNvPr id="3074" name="Picture 2" descr="https://i5.stat01.com/1/9952/99511468/afacdb/rog-pitejnyj-0-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88125">
            <a:off x="249850" y="2799715"/>
            <a:ext cx="2245291" cy="224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27425" y="1883719"/>
            <a:ext cx="64152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endParaRPr lang="ru-RU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88" name="Picture 16" descr="https://purepng.com/public/uploads/large/purepng.com-cd-dvdcompact-discdvdcddvd-storage-1701528345752pcut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16" y="1369618"/>
            <a:ext cx="2679347" cy="221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510067" y="-315417"/>
            <a:ext cx="64152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endParaRPr lang="ru-RU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96" name="Picture 24" descr="https://lit.na5bal.ru/pars_docs/refs/7/6359/6359_html_5e912c6d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744" y="2732700"/>
            <a:ext cx="3568767" cy="27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858804" y="-315416"/>
            <a:ext cx="64152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endParaRPr lang="ru-RU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38775" y="1573726"/>
            <a:ext cx="111120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endParaRPr lang="ru-RU" sz="1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476310" y="1573726"/>
            <a:ext cx="111120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endParaRPr lang="ru-RU" sz="1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47330" y="745404"/>
            <a:ext cx="351621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 какой обязанности </a:t>
            </a:r>
          </a:p>
          <a:p>
            <a:pPr algn="ctr"/>
            <a:r>
              <a:rPr lang="ru-RU" sz="28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относится это слово?</a:t>
            </a:r>
            <a:endParaRPr lang="ru-RU" sz="2800" b="1" dirty="0">
              <a:ln w="13462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9467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РОДИНА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6792" y="1242467"/>
            <a:ext cx="76683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Ребенок обязан уважать традиции и культурные ценности белорусского народа, беречь историко-культурное, духовное наследие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s://www.clipartmax.com/png/full/174-1745335_reading-child-royalty-free-illustration-desenho-le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49080"/>
            <a:ext cx="4968552" cy="24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D807BD2-4301-4450-9819-E80886CB7F3D}"/>
              </a:ext>
            </a:extLst>
          </p:cNvPr>
          <p:cNvSpPr/>
          <p:nvPr/>
        </p:nvSpPr>
        <p:spPr>
          <a:xfrm>
            <a:off x="0" y="0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Ребусы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балла</a:t>
            </a:r>
          </a:p>
        </p:txBody>
      </p:sp>
      <p:sp>
        <p:nvSpPr>
          <p:cNvPr id="6" name="Блок-схема: альтернативный процесс 5">
            <a:hlinkClick r:id="rId4" action="ppaction://hlinksldjump"/>
          </p:cNvPr>
          <p:cNvSpPr/>
          <p:nvPr/>
        </p:nvSpPr>
        <p:spPr>
          <a:xfrm>
            <a:off x="2915816" y="5445224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pic>
        <p:nvPicPr>
          <p:cNvPr id="4100" name="Picture 4" descr="https://i.pinimg.com/originals/e7/34/ae/e734ae5d1d0457651c6264afed28c0b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3024336" cy="23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05998" y="4302224"/>
            <a:ext cx="26516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,3,1,5,4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102" name="Picture 6" descr="https://i.pinimg.com/originals/96/fc/7a/96fc7a9cebadf1d19c2781bbcc3c031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62670"/>
            <a:ext cx="2486770" cy="3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684776" y="4625273"/>
            <a:ext cx="1648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Ь    И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674074" y="4767628"/>
            <a:ext cx="677447" cy="720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6659254" y="4803098"/>
            <a:ext cx="627081" cy="567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547330" y="745404"/>
            <a:ext cx="351621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 какой обязанности </a:t>
            </a:r>
          </a:p>
          <a:p>
            <a:pPr algn="ctr"/>
            <a:r>
              <a:rPr lang="ru-RU" sz="28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относится это слово?</a:t>
            </a:r>
            <a:endParaRPr lang="ru-RU" sz="2800" b="1" dirty="0">
              <a:ln w="13462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РОДИТЕЛИ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1340768"/>
            <a:ext cx="8316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обязан заботиться о родителях</a:t>
            </a: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5124" name="Picture 4" descr="https://fsd.multiurok.ru/html/2020/11/19/s_5fb6b3a976f24/1571114_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10002"/>
            <a:ext cx="4141589" cy="338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C049C92-82C3-48F9-AB06-88DF2169B488}"/>
              </a:ext>
            </a:extLst>
          </p:cNvPr>
          <p:cNvSpPr/>
          <p:nvPr/>
        </p:nvSpPr>
        <p:spPr>
          <a:xfrm>
            <a:off x="0" y="0"/>
            <a:ext cx="20517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Ребусы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</a:t>
            </a:r>
          </a:p>
        </p:txBody>
      </p:sp>
      <p:sp>
        <p:nvSpPr>
          <p:cNvPr id="8" name="Блок-схема: альтернативный процесс 7">
            <a:hlinkClick r:id="rId4" action="ppaction://hlinksldjump"/>
          </p:cNvPr>
          <p:cNvSpPr/>
          <p:nvPr/>
        </p:nvSpPr>
        <p:spPr>
          <a:xfrm>
            <a:off x="2843808" y="5312769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pic>
        <p:nvPicPr>
          <p:cNvPr id="6148" name="Picture 4" descr="https://catherineasquithgallery.com/uploads/posts/2021-02/1614523959_10-p-tsifri-na-belom-fone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2924577" cy="292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13826" y="3811265"/>
            <a:ext cx="14334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Т=П</a:t>
            </a:r>
            <a:endParaRPr lang="ru-RU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60" name="Picture 16" descr="https://i.pinimg.com/736x/fb/27/3c/fb273cd21f4babb16fe65da291b273e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6944"/>
            <a:ext cx="2174780" cy="294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6196167" y="3605062"/>
            <a:ext cx="1800200" cy="913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064913" y="1507421"/>
            <a:ext cx="111120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endParaRPr lang="ru-RU" sz="1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47330" y="745404"/>
            <a:ext cx="351621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 какой обязанности </a:t>
            </a:r>
          </a:p>
          <a:p>
            <a:pPr algn="ctr"/>
            <a:r>
              <a:rPr lang="ru-RU" sz="28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относится это слово?</a:t>
            </a:r>
            <a:endParaRPr lang="ru-RU" sz="2800" b="1" dirty="0">
              <a:ln w="13462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ПРИРОДА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668" y="1484784"/>
            <a:ext cx="8316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обязан охранять природу</a:t>
            </a: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s://www.pinclipart.com/picdir/big/527-5270542_green-planet-clip-art-png-downloa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88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E2FC2C-1B07-4B94-AD6E-BEC7B3FAAF31}"/>
              </a:ext>
            </a:extLst>
          </p:cNvPr>
          <p:cNvSpPr/>
          <p:nvPr/>
        </p:nvSpPr>
        <p:spPr>
          <a:xfrm>
            <a:off x="0" y="0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285860"/>
            <a:ext cx="2143140" cy="2143140"/>
          </a:xfrm>
          <a:prstGeom prst="rect">
            <a:avLst/>
          </a:prstGeom>
          <a:noFill/>
        </p:spPr>
      </p:pic>
      <p:pic>
        <p:nvPicPr>
          <p:cNvPr id="4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214422"/>
            <a:ext cx="2143140" cy="2143140"/>
          </a:xfrm>
          <a:prstGeom prst="rect">
            <a:avLst/>
          </a:prstGeom>
          <a:noFill/>
        </p:spPr>
      </p:pic>
      <p:pic>
        <p:nvPicPr>
          <p:cNvPr id="5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214422"/>
            <a:ext cx="2143140" cy="2143140"/>
          </a:xfrm>
          <a:prstGeom prst="rect">
            <a:avLst/>
          </a:prstGeom>
          <a:noFill/>
        </p:spPr>
      </p:pic>
      <p:pic>
        <p:nvPicPr>
          <p:cNvPr id="6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786190"/>
            <a:ext cx="2143140" cy="2143140"/>
          </a:xfrm>
          <a:prstGeom prst="rect">
            <a:avLst/>
          </a:prstGeom>
          <a:noFill/>
        </p:spPr>
      </p:pic>
      <p:pic>
        <p:nvPicPr>
          <p:cNvPr id="7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857628"/>
            <a:ext cx="2143140" cy="21431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8596" y="1285860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5" action="ppaction://hlinksldjump"/>
              </a:rPr>
              <a:t>5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0430" y="1214422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6" action="ppaction://hlinksldjump"/>
              </a:rPr>
              <a:t>4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388" y="1214422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7" action="ppaction://hlinksldjump"/>
              </a:rPr>
              <a:t>3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1670" y="3786190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8" action="ppaction://hlinksldjump"/>
              </a:rPr>
              <a:t>2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628" y="3857628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9" action="ppaction://hlinksldjump"/>
              </a:rPr>
              <a:t>1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8000" b="1" dirty="0">
                <a:solidFill>
                  <a:srgbClr val="C00000"/>
                </a:solidFill>
              </a:rPr>
              <a:t>Загадки</a:t>
            </a:r>
          </a:p>
        </p:txBody>
      </p:sp>
      <p:sp>
        <p:nvSpPr>
          <p:cNvPr id="20" name="Блок-схема: альтернативный процесс 19">
            <a:hlinkClick r:id="rId10" action="ppaction://hlinksldjump"/>
          </p:cNvPr>
          <p:cNvSpPr/>
          <p:nvPr/>
        </p:nvSpPr>
        <p:spPr>
          <a:xfrm>
            <a:off x="6857984" y="6215058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Загадки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баллов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1455" y="1052736"/>
            <a:ext cx="871540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Сказка учит нас, друзья</a:t>
            </a:r>
            <a:b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Жить без домика нельзя.</a:t>
            </a:r>
            <a:b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Лисе, зайке, поросенку</a:t>
            </a:r>
            <a:b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Даже глупому мышонку. </a:t>
            </a:r>
            <a:b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Ох, как нужно нам оно</a:t>
            </a:r>
            <a:b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Это </a:t>
            </a:r>
            <a:r>
              <a:rPr lang="ru-RU" sz="44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ПРАВО НА…</a:t>
            </a:r>
            <a:endParaRPr lang="ru-RU" sz="4400" b="1" dirty="0">
              <a:ln w="13462">
                <a:solidFill>
                  <a:srgbClr val="7030A0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Блок-схема: альтернативный процесс 7">
            <a:hlinkClick r:id="rId4" action="ppaction://hlinksldjump"/>
          </p:cNvPr>
          <p:cNvSpPr/>
          <p:nvPr/>
        </p:nvSpPr>
        <p:spPr>
          <a:xfrm>
            <a:off x="2857488" y="5337126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7030A0"/>
                </a:solidFill>
              </a:rPr>
              <a:t>ЖИЛЬЁ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1340768"/>
            <a:ext cx="8316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 право на жильё</a:t>
            </a: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15382" name="Picture 22" descr="https://aandlfinancial.com/wp-content/uploads/2018/06/family-at-hom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276872"/>
            <a:ext cx="5208491" cy="436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7AE222F-45C9-4309-B1A5-910E03450DEC}"/>
              </a:ext>
            </a:extLst>
          </p:cNvPr>
          <p:cNvSpPr/>
          <p:nvPr/>
        </p:nvSpPr>
        <p:spPr>
          <a:xfrm>
            <a:off x="0" y="-1"/>
            <a:ext cx="24117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баллов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6000" b="1" dirty="0">
                <a:solidFill>
                  <a:srgbClr val="0070C0"/>
                </a:solidFill>
              </a:rPr>
              <a:t>Загадки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4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балла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1439" y="1619321"/>
            <a:ext cx="871543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Жить без мамы не могу</a:t>
            </a:r>
            <a:b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без папы пропаду,</a:t>
            </a:r>
            <a:b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Обниму их вновь и вновь,</a:t>
            </a:r>
            <a:b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Знаешь, что это?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2857488" y="4929198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95191" y="728780"/>
            <a:ext cx="3956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Право на …?</a:t>
            </a:r>
            <a:endParaRPr lang="ru-RU" sz="5400" b="1" dirty="0">
              <a:ln w="13462">
                <a:solidFill>
                  <a:srgbClr val="7030A0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04664"/>
            <a:ext cx="856895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Цели:</a:t>
            </a:r>
          </a:p>
          <a:p>
            <a:pPr algn="just"/>
            <a:r>
              <a:rPr lang="ru-RU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Обучающие:</a:t>
            </a:r>
            <a:r>
              <a:rPr lang="ru-RU" sz="2600" dirty="0"/>
              <a:t> </a:t>
            </a:r>
          </a:p>
          <a:p>
            <a:pPr algn="just">
              <a:buFont typeface="Arial" pitchFamily="34" charset="0"/>
              <a:buChar char="•"/>
            </a:pPr>
            <a:r>
              <a:rPr lang="ru-RU" sz="2600" dirty="0"/>
              <a:t> создать условия для формирования у учащихся представления о правах и обязанностях;</a:t>
            </a:r>
          </a:p>
          <a:p>
            <a:pPr algn="just">
              <a:buFont typeface="Arial" pitchFamily="34" charset="0"/>
              <a:buChar char="•"/>
            </a:pPr>
            <a:r>
              <a:rPr lang="ru-RU" sz="2600" dirty="0"/>
              <a:t> создать условия для формирования правовых знаний; </a:t>
            </a:r>
          </a:p>
          <a:p>
            <a:pPr algn="just"/>
            <a:r>
              <a:rPr lang="ru-RU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Развивающие:</a:t>
            </a:r>
            <a:r>
              <a:rPr lang="ru-RU" sz="2600" dirty="0"/>
              <a:t> </a:t>
            </a:r>
          </a:p>
          <a:p>
            <a:pPr algn="just">
              <a:buFont typeface="Arial" pitchFamily="34" charset="0"/>
              <a:buChar char="•"/>
            </a:pPr>
            <a:r>
              <a:rPr lang="ru-RU" sz="2600" dirty="0"/>
              <a:t> создать условия для развития способностей, которые дали бы детям возможность правильно оценивать различные ситуации; </a:t>
            </a:r>
          </a:p>
          <a:p>
            <a:pPr algn="just">
              <a:buFont typeface="Arial" pitchFamily="34" charset="0"/>
              <a:buChar char="•"/>
            </a:pPr>
            <a:r>
              <a:rPr lang="ru-RU" sz="2600" dirty="0"/>
              <a:t> создать условия для совершенствования навыков наблюдательности;</a:t>
            </a:r>
          </a:p>
          <a:p>
            <a:pPr algn="just"/>
            <a:r>
              <a:rPr lang="ru-RU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Воспитательные:</a:t>
            </a:r>
            <a:r>
              <a:rPr lang="ru-RU" sz="2600" dirty="0"/>
              <a:t> </a:t>
            </a:r>
          </a:p>
          <a:p>
            <a:pPr algn="just">
              <a:buFont typeface="Arial" pitchFamily="34" charset="0"/>
              <a:buChar char="•"/>
            </a:pPr>
            <a:r>
              <a:rPr lang="ru-RU" sz="2600" dirty="0"/>
              <a:t> создать условия для формирования навыка коллективного общения и активности, воспитания положительных эмоций, связанных с правовой культурой.</a:t>
            </a: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358214" y="6357958"/>
            <a:ext cx="785786" cy="500042"/>
          </a:xfrm>
          <a:prstGeom prst="actionButtonForwardNext">
            <a:avLst/>
          </a:prstGeom>
          <a:solidFill>
            <a:srgbClr val="00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ЛЮБОВЬ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1340768"/>
            <a:ext cx="8316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 право на любовь</a:t>
            </a: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13324" name="Picture 12" descr="https://catherineasquithgallery.com/uploads/posts/2021-02/1613441832_75-p-fon-dlya-prezentatsii-pro-semyu-8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2" b="28126"/>
          <a:stretch/>
        </p:blipFill>
        <p:spPr bwMode="auto">
          <a:xfrm>
            <a:off x="-108520" y="2139769"/>
            <a:ext cx="6048672" cy="474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AFB482D-77AB-4502-9BE9-382DDA72392E}"/>
              </a:ext>
            </a:extLst>
          </p:cNvPr>
          <p:cNvSpPr/>
          <p:nvPr/>
        </p:nvSpPr>
        <p:spPr>
          <a:xfrm>
            <a:off x="0" y="-24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6000" b="1" dirty="0">
                <a:solidFill>
                  <a:srgbClr val="0070C0"/>
                </a:solidFill>
              </a:rPr>
              <a:t>Загадки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балла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550412"/>
            <a:ext cx="7961667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Папа, мама, старший брат, </a:t>
            </a:r>
          </a:p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Таня, дедушка Игнат </a:t>
            </a:r>
          </a:p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— Много разной тут родни.</a:t>
            </a:r>
          </a:p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А все вместе кто они?</a:t>
            </a:r>
            <a:b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Блок-схема: альтернативный процесс 5">
            <a:hlinkClick r:id="rId4" action="ppaction://hlinksldjump"/>
          </p:cNvPr>
          <p:cNvSpPr/>
          <p:nvPr/>
        </p:nvSpPr>
        <p:spPr>
          <a:xfrm>
            <a:off x="2857488" y="4929198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777348"/>
            <a:ext cx="3956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Право на …?</a:t>
            </a:r>
            <a:endParaRPr lang="ru-RU" sz="5400" b="1" dirty="0">
              <a:ln w="13462">
                <a:solidFill>
                  <a:srgbClr val="7030A0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СЕМЬЯ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1340768"/>
            <a:ext cx="8316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 право на семью</a:t>
            </a: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11274" name="Picture 10" descr="https://1.bp.blogspot.com/-P6ZpnsAjzYQ/YEiTYiaj1WI/AAAAAAAABdg/-XlZtcJcc3g8GS4EOmL_uODvr4bbpbiZgCLcBGAsYHQ/w1200-h630-p-k-no-nu/%25D0%25A0%25D0%25B8%25D1%2581%25D1%2583%25D0%25BD%25D0%25BE%25D0%25BA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58118"/>
            <a:ext cx="6423143" cy="405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91767A2-DD38-41E6-8A8D-E7B983377B57}"/>
              </a:ext>
            </a:extLst>
          </p:cNvPr>
          <p:cNvSpPr/>
          <p:nvPr/>
        </p:nvSpPr>
        <p:spPr>
          <a:xfrm>
            <a:off x="0" y="0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6000" b="1" dirty="0">
                <a:solidFill>
                  <a:srgbClr val="0070C0"/>
                </a:solidFill>
              </a:rPr>
              <a:t>Загадки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224932"/>
            <a:ext cx="88582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Всех по-разному зовут:</a:t>
            </a:r>
            <a:b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Кот - Мурлыка, Пес - Барбос, </a:t>
            </a:r>
            <a:b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Даже нашу козочку </a:t>
            </a:r>
            <a:b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Зовут красиво – Розочка</a:t>
            </a:r>
            <a:b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Настя, Вика и Данила</a:t>
            </a:r>
            <a:b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Все имеют своё …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2915816" y="5364901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20694" y="586109"/>
            <a:ext cx="3956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Право на …?</a:t>
            </a:r>
            <a:endParaRPr lang="ru-RU" sz="5400" b="1" dirty="0">
              <a:ln w="13462">
                <a:solidFill>
                  <a:srgbClr val="7030A0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ИМЯ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1340768"/>
            <a:ext cx="8316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 право на имя</a:t>
            </a: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10244" name="Picture 4" descr="https://catherineasquithgallery.com/uploads/posts/2021-03/1614565703_92-p-kartinka-devochki-na-belom-fone-1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57088"/>
            <a:ext cx="425690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avatanplus.com/files/resources/original/57ffad4693f01157bebcdbc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389556"/>
            <a:ext cx="910200" cy="6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95F5B21-7798-4051-A1DB-5D615492C7E4}"/>
              </a:ext>
            </a:extLst>
          </p:cNvPr>
          <p:cNvSpPr/>
          <p:nvPr/>
        </p:nvSpPr>
        <p:spPr>
          <a:xfrm>
            <a:off x="0" y="0"/>
            <a:ext cx="20517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6000" b="1" dirty="0">
                <a:solidFill>
                  <a:srgbClr val="0070C0"/>
                </a:solidFill>
              </a:rPr>
              <a:t>Загадки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1729" y="1343208"/>
            <a:ext cx="8286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Мама работала,</a:t>
            </a:r>
            <a:b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Папа трудился,</a:t>
            </a:r>
            <a:b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 я в детском садике все находился.</a:t>
            </a:r>
            <a:b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Все кто устал от работы нелегкой</a:t>
            </a:r>
            <a:b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Имеют полное </a:t>
            </a:r>
            <a:r>
              <a:rPr lang="ru-RU" sz="3600" b="1" dirty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ПРАВО НА…</a:t>
            </a:r>
          </a:p>
        </p:txBody>
      </p:sp>
      <p:sp>
        <p:nvSpPr>
          <p:cNvPr id="6" name="Блок-схема: альтернативный процесс 5">
            <a:hlinkClick r:id="rId4" action="ppaction://hlinksldjump"/>
          </p:cNvPr>
          <p:cNvSpPr/>
          <p:nvPr/>
        </p:nvSpPr>
        <p:spPr>
          <a:xfrm>
            <a:off x="2915816" y="5207070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ОТДЫХ</a:t>
            </a:r>
          </a:p>
        </p:txBody>
      </p:sp>
      <p:sp>
        <p:nvSpPr>
          <p:cNvPr id="6" name="Блок-схема: альтернативный процесс 5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1340768"/>
            <a:ext cx="8316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 право на отдых </a:t>
            </a: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https://freepngclipart.com/download/cartoon/44573-dancing-children-illustration-cartoon-61-hand-drawn-chil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58" y="3501008"/>
            <a:ext cx="744241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E04B1D3-719D-4D56-ABA3-CCCC4EABE979}"/>
              </a:ext>
            </a:extLst>
          </p:cNvPr>
          <p:cNvSpPr/>
          <p:nvPr/>
        </p:nvSpPr>
        <p:spPr>
          <a:xfrm>
            <a:off x="0" y="0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285860"/>
            <a:ext cx="2143140" cy="2143140"/>
          </a:xfrm>
          <a:prstGeom prst="rect">
            <a:avLst/>
          </a:prstGeom>
          <a:noFill/>
        </p:spPr>
      </p:pic>
      <p:pic>
        <p:nvPicPr>
          <p:cNvPr id="4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214422"/>
            <a:ext cx="2143140" cy="2143140"/>
          </a:xfrm>
          <a:prstGeom prst="rect">
            <a:avLst/>
          </a:prstGeom>
          <a:noFill/>
        </p:spPr>
      </p:pic>
      <p:pic>
        <p:nvPicPr>
          <p:cNvPr id="5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214422"/>
            <a:ext cx="2143140" cy="2143140"/>
          </a:xfrm>
          <a:prstGeom prst="rect">
            <a:avLst/>
          </a:prstGeom>
          <a:noFill/>
        </p:spPr>
      </p:pic>
      <p:pic>
        <p:nvPicPr>
          <p:cNvPr id="6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071942"/>
            <a:ext cx="2143140" cy="2143140"/>
          </a:xfrm>
          <a:prstGeom prst="rect">
            <a:avLst/>
          </a:prstGeom>
          <a:noFill/>
        </p:spPr>
      </p:pic>
      <p:pic>
        <p:nvPicPr>
          <p:cNvPr id="7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143380"/>
            <a:ext cx="2143140" cy="21431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8596" y="1285860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5" action="ppaction://hlinksldjump"/>
              </a:rPr>
              <a:t>5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0430" y="1214422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6" action="ppaction://hlinksldjump"/>
              </a:rPr>
              <a:t>4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388" y="1214422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7" action="ppaction://hlinksldjump"/>
              </a:rPr>
              <a:t>3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14546" y="4071942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8" action="ppaction://hlinksldjump"/>
              </a:rPr>
              <a:t>2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3438" y="4143380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9" action="ppaction://hlinksldjump"/>
              </a:rPr>
              <a:t>1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>
                <a:solidFill>
                  <a:srgbClr val="7030A0"/>
                </a:solidFill>
              </a:rPr>
              <a:t>Сказки</a:t>
            </a:r>
          </a:p>
        </p:txBody>
      </p:sp>
      <p:sp>
        <p:nvSpPr>
          <p:cNvPr id="21" name="Блок-схема: альтернативный процесс 20">
            <a:hlinkClick r:id="rId10" action="ppaction://hlinksldjump"/>
          </p:cNvPr>
          <p:cNvSpPr/>
          <p:nvPr/>
        </p:nvSpPr>
        <p:spPr>
          <a:xfrm>
            <a:off x="6857984" y="6215058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Сказки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баллов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6731" y="975597"/>
            <a:ext cx="88204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Какое право ребёнка является главной идеей в сказке «РЕПКА»?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2906012" y="5517232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pic>
        <p:nvPicPr>
          <p:cNvPr id="16388" name="Picture 4" descr="https://userpic.fishki.net/2021/07/16/461729/a5aaee661326dec3ca33b5ad8c92b0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/>
          <a:stretch/>
        </p:blipFill>
        <p:spPr bwMode="auto">
          <a:xfrm flipH="1">
            <a:off x="1815713" y="2367163"/>
            <a:ext cx="5823936" cy="3013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556" y="1342234"/>
            <a:ext cx="8229600" cy="1143000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7030A0"/>
                </a:solidFill>
              </a:rPr>
              <a:t>ПРАВО НА ПОМОЩЬ</a:t>
            </a:r>
          </a:p>
        </p:txBody>
      </p:sp>
      <p:sp>
        <p:nvSpPr>
          <p:cNvPr id="6" name="Блок-схема: альтернативный процесс 5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4605" y="394224"/>
            <a:ext cx="8316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</a:t>
            </a: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17414" name="Picture 6" descr="https://www.pngmart.com/files/21/Childre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33921"/>
            <a:ext cx="5328592" cy="324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39E8203-C2B2-430A-B56E-3C3F6673802C}"/>
              </a:ext>
            </a:extLst>
          </p:cNvPr>
          <p:cNvSpPr/>
          <p:nvPr/>
        </p:nvSpPr>
        <p:spPr>
          <a:xfrm>
            <a:off x="0" y="-1"/>
            <a:ext cx="24117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баллов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6" y="2643182"/>
            <a:ext cx="61203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Правила работы с презентацией: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115" y="3214686"/>
            <a:ext cx="9085885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1. На следующем слайде  выбирается категория вопроса. Далее на открывшемся слайде – выбирается сложность вопроса. Вопрос, который уже был выбран, окрашивается в  фиолетовый цвет.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2. После ответа команды нажимается кнопка                                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3. После просмотра ответа для возврата к категориям нажимается кнопка 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4. Для  перехода к слайду для подведения итогов игры на слайде с категориями нажимается кнопка        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7554" y="142852"/>
            <a:ext cx="28087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Правила игры: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714356"/>
            <a:ext cx="871543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Играют две команды. Каждая команда выбирает по очереди категорию вопроса, затем сложность вопроса. Вопросы распределены по сложности: самый сложный – 5 баллов, самый легкий – 1 балл. Команда самостоятельно выбирает стретегию игры. Если команда не дает правильного ответа, может ответить другая. Жюри фиксирует правильные ответы и количество баллов.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292080" y="4165751"/>
            <a:ext cx="1571636" cy="357190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7694379" y="5084961"/>
            <a:ext cx="1357290" cy="357190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879965" y="5668819"/>
            <a:ext cx="714380" cy="357190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Итог</a:t>
            </a:r>
          </a:p>
        </p:txBody>
      </p:sp>
      <p:sp>
        <p:nvSpPr>
          <p:cNvPr id="11" name="Пятно 1 10">
            <a:hlinkClick r:id="rId4" action="ppaction://hlinksldjump"/>
          </p:cNvPr>
          <p:cNvSpPr/>
          <p:nvPr/>
        </p:nvSpPr>
        <p:spPr>
          <a:xfrm>
            <a:off x="5429256" y="5668819"/>
            <a:ext cx="2383104" cy="1189181"/>
          </a:xfrm>
          <a:prstGeom prst="irregularSeal1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Старт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6022853"/>
            <a:ext cx="50569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начала игры нажмите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214282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СКАЗКИ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-24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балла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2915816" y="5517232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6731" y="975597"/>
            <a:ext cx="88204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Какое право нарушено в сказке «</a:t>
            </a:r>
            <a:r>
              <a:rPr lang="ru-RU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ЧИПОЛлИНО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»?</a:t>
            </a:r>
          </a:p>
        </p:txBody>
      </p:sp>
      <p:pic>
        <p:nvPicPr>
          <p:cNvPr id="1026" name="Picture 2" descr="https://stihi.ru/pics/2019/11/18/22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197" y="2351327"/>
            <a:ext cx="5184576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556" y="1101972"/>
            <a:ext cx="8229600" cy="1143000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7030A0"/>
                </a:solidFill>
              </a:rPr>
              <a:t>ПРАВО НА СВОБОДУ</a:t>
            </a:r>
          </a:p>
        </p:txBody>
      </p:sp>
      <p:sp>
        <p:nvSpPr>
          <p:cNvPr id="6" name="Блок-схема: альтернативный процесс 5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037" y="197768"/>
            <a:ext cx="8316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</a:t>
            </a:r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s://phonoteka.org/uploads/posts/2021-04/1619299822_11-phonoteka_org-p-deti-bez-fona-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72206"/>
            <a:ext cx="634949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5A3399D-F054-4B75-828A-0F036657E928}"/>
              </a:ext>
            </a:extLst>
          </p:cNvPr>
          <p:cNvSpPr/>
          <p:nvPr/>
        </p:nvSpPr>
        <p:spPr>
          <a:xfrm>
            <a:off x="0" y="-24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6000" b="1" dirty="0">
                <a:solidFill>
                  <a:srgbClr val="0070C0"/>
                </a:solidFill>
              </a:rPr>
              <a:t>СКАЗКИ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балла</a:t>
            </a:r>
          </a:p>
        </p:txBody>
      </p:sp>
      <p:sp>
        <p:nvSpPr>
          <p:cNvPr id="8" name="Блок-схема: альтернативный процесс 7">
            <a:hlinkClick r:id="rId4" action="ppaction://hlinksldjump"/>
          </p:cNvPr>
          <p:cNvSpPr/>
          <p:nvPr/>
        </p:nvSpPr>
        <p:spPr>
          <a:xfrm>
            <a:off x="2915816" y="5445224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1546756"/>
            <a:ext cx="51480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Каким правом воспользовались звери в сказке, где есть слова: «Приходи к нему … и корова, и волчица»</a:t>
            </a:r>
          </a:p>
        </p:txBody>
      </p:sp>
      <p:pic>
        <p:nvPicPr>
          <p:cNvPr id="3074" name="Picture 2" descr="https://media.baamboozle.com/uploads/images/218793/1607941247_2786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47918"/>
            <a:ext cx="3840361" cy="2613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88840"/>
            <a:ext cx="8964488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7030A0"/>
                </a:solidFill>
              </a:rPr>
              <a:t>МЕДИЦИНСКОЙ ПОМОЩИ</a:t>
            </a:r>
          </a:p>
        </p:txBody>
      </p:sp>
      <p:sp>
        <p:nvSpPr>
          <p:cNvPr id="6" name="Блок-схема: альтернативный процесс 5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920" y="488735"/>
            <a:ext cx="8247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 право на получение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4102" name="Picture 6" descr="https://fsd.videouroki.net/html/2020/02/18/v_5e4ba8194f09f/99745521_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586" y="2717154"/>
            <a:ext cx="509225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1982C3D-5078-4294-B926-173120DF6BBD}"/>
              </a:ext>
            </a:extLst>
          </p:cNvPr>
          <p:cNvSpPr/>
          <p:nvPr/>
        </p:nvSpPr>
        <p:spPr>
          <a:xfrm>
            <a:off x="0" y="0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СКАЗКИ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балла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2987824" y="5517232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5575" y="1432962"/>
            <a:ext cx="475252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Каким правом воспользовался заяц в сказке, когда попросил петуха выгнать лису из его дома?</a:t>
            </a:r>
          </a:p>
        </p:txBody>
      </p:sp>
      <p:sp>
        <p:nvSpPr>
          <p:cNvPr id="4" name="AutoShape 2" descr="https://dialog1918.ru/wp-content/uploads/2018/11/k-premer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508"/>
          <a:stretch/>
        </p:blipFill>
        <p:spPr>
          <a:xfrm>
            <a:off x="5076056" y="1287463"/>
            <a:ext cx="3827854" cy="375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lipartpngfree.com/thumbnail/holidays/art_father_serviceman_chil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63"/>
          <a:stretch/>
        </p:blipFill>
        <p:spPr bwMode="auto">
          <a:xfrm>
            <a:off x="51373" y="1905537"/>
            <a:ext cx="9041254" cy="495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4" y="476672"/>
            <a:ext cx="831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 право на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23528" y="1430645"/>
            <a:ext cx="8964488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7030A0"/>
                </a:solidFill>
              </a:rPr>
              <a:t>ЗАЩИТУ</a:t>
            </a:r>
          </a:p>
        </p:txBody>
      </p:sp>
      <p:sp>
        <p:nvSpPr>
          <p:cNvPr id="6" name="Блок-схема: альтернативный процесс 5">
            <a:hlinkClick r:id="rId5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EC108EE-01D2-41F2-981B-8C1E0E95C47F}"/>
              </a:ext>
            </a:extLst>
          </p:cNvPr>
          <p:cNvSpPr/>
          <p:nvPr/>
        </p:nvSpPr>
        <p:spPr>
          <a:xfrm>
            <a:off x="0" y="0"/>
            <a:ext cx="20517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6000" b="1" dirty="0">
                <a:solidFill>
                  <a:srgbClr val="0070C0"/>
                </a:solidFill>
              </a:rPr>
              <a:t>СКАЗКИ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</a:t>
            </a:r>
          </a:p>
        </p:txBody>
      </p:sp>
      <p:sp>
        <p:nvSpPr>
          <p:cNvPr id="8" name="Блок-схема: альтернативный процесс 7">
            <a:hlinkClick r:id="rId4" action="ppaction://hlinksldjump"/>
          </p:cNvPr>
          <p:cNvSpPr/>
          <p:nvPr/>
        </p:nvSpPr>
        <p:spPr>
          <a:xfrm>
            <a:off x="2987824" y="5589240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6731" y="975597"/>
            <a:ext cx="882047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Какое право ребёнка нарушил волк, когда съел красную шапочку?</a:t>
            </a:r>
          </a:p>
        </p:txBody>
      </p:sp>
      <p:pic>
        <p:nvPicPr>
          <p:cNvPr id="7170" name="Picture 2" descr="https://catherineasquithgallery.com/uploads/posts/2021-02/1612854110_81-p-fon-dlya-skazki-krasnaya-shapochka-1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607" y="2143433"/>
            <a:ext cx="4751577" cy="3287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альтернативный процесс 5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476672"/>
            <a:ext cx="831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 право на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23528" y="1430645"/>
            <a:ext cx="8964488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7030A0"/>
                </a:solidFill>
              </a:rPr>
              <a:t>ЖИЗНЬ</a:t>
            </a:r>
          </a:p>
        </p:txBody>
      </p:sp>
      <p:pic>
        <p:nvPicPr>
          <p:cNvPr id="8196" name="Picture 4" descr="https://phonoteka.org/uploads/posts/2021-04/1619701446_23-phonoteka_org-p-detskie-risunki-bez-fona-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4893"/>
            <a:ext cx="6984776" cy="476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CA9406D-EB3A-471E-BBDB-BA4AE92120B0}"/>
              </a:ext>
            </a:extLst>
          </p:cNvPr>
          <p:cNvSpPr/>
          <p:nvPr/>
        </p:nvSpPr>
        <p:spPr>
          <a:xfrm>
            <a:off x="0" y="0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285860"/>
            <a:ext cx="2143140" cy="2143140"/>
          </a:xfrm>
          <a:prstGeom prst="rect">
            <a:avLst/>
          </a:prstGeom>
          <a:noFill/>
        </p:spPr>
      </p:pic>
      <p:pic>
        <p:nvPicPr>
          <p:cNvPr id="4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214422"/>
            <a:ext cx="2143140" cy="2143140"/>
          </a:xfrm>
          <a:prstGeom prst="rect">
            <a:avLst/>
          </a:prstGeom>
          <a:noFill/>
        </p:spPr>
      </p:pic>
      <p:pic>
        <p:nvPicPr>
          <p:cNvPr id="5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214422"/>
            <a:ext cx="2143140" cy="2143140"/>
          </a:xfrm>
          <a:prstGeom prst="rect">
            <a:avLst/>
          </a:prstGeom>
          <a:noFill/>
        </p:spPr>
      </p:pic>
      <p:pic>
        <p:nvPicPr>
          <p:cNvPr id="6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071942"/>
            <a:ext cx="2143140" cy="2143140"/>
          </a:xfrm>
          <a:prstGeom prst="rect">
            <a:avLst/>
          </a:prstGeom>
          <a:noFill/>
        </p:spPr>
      </p:pic>
      <p:pic>
        <p:nvPicPr>
          <p:cNvPr id="7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143380"/>
            <a:ext cx="2143140" cy="21431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8596" y="1285860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5" action="ppaction://hlinksldjump"/>
              </a:rPr>
              <a:t>5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0430" y="1214422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6" action="ppaction://hlinksldjump"/>
              </a:rPr>
              <a:t>4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388" y="1214422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7" action="ppaction://hlinksldjump"/>
              </a:rPr>
              <a:t>3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08" y="4071942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8" action="ppaction://hlinksldjump"/>
              </a:rPr>
              <a:t>2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2066" y="4143380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9" action="ppaction://hlinksldjump"/>
              </a:rPr>
              <a:t>1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>
                <a:solidFill>
                  <a:srgbClr val="7030A0"/>
                </a:solidFill>
              </a:rPr>
              <a:t>Мультики</a:t>
            </a:r>
          </a:p>
        </p:txBody>
      </p:sp>
      <p:sp>
        <p:nvSpPr>
          <p:cNvPr id="21" name="Блок-схема: альтернативный процесс 20">
            <a:hlinkClick r:id="rId10" action="ppaction://hlinksldjump"/>
          </p:cNvPr>
          <p:cNvSpPr/>
          <p:nvPr/>
        </p:nvSpPr>
        <p:spPr>
          <a:xfrm>
            <a:off x="6857984" y="6215058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7"/>
          <p:cNvSpPr txBox="1">
            <a:spLocks/>
          </p:cNvSpPr>
          <p:nvPr/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Мультики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баллов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535832"/>
            <a:ext cx="345638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Каким правом пользуется Барби?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79242"/>
            <a:ext cx="5170600" cy="387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Блок-схема: альтернативный процесс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11DEE208-4B49-4182-B78C-2A40DDCC4786}"/>
              </a:ext>
            </a:extLst>
          </p:cNvPr>
          <p:cNvSpPr/>
          <p:nvPr/>
        </p:nvSpPr>
        <p:spPr>
          <a:xfrm>
            <a:off x="2901747" y="5877272"/>
            <a:ext cx="3283298" cy="844130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1325857" y="214290"/>
            <a:ext cx="6484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Выберите категорию</a:t>
            </a:r>
          </a:p>
        </p:txBody>
      </p:sp>
      <p:sp>
        <p:nvSpPr>
          <p:cNvPr id="31" name="Скругленный прямоугольник 30">
            <a:hlinkClick r:id="rId5" action="ppaction://hlinksldjump"/>
          </p:cNvPr>
          <p:cNvSpPr/>
          <p:nvPr/>
        </p:nvSpPr>
        <p:spPr>
          <a:xfrm>
            <a:off x="5076056" y="4625041"/>
            <a:ext cx="3500462" cy="1402826"/>
          </a:xfrm>
          <a:prstGeom prst="roundRect">
            <a:avLst>
              <a:gd name="adj" fmla="val 47143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Ребусы</a:t>
            </a:r>
          </a:p>
        </p:txBody>
      </p:sp>
      <p:sp>
        <p:nvSpPr>
          <p:cNvPr id="33" name="Скругленный прямоугольник 32">
            <a:hlinkClick r:id="rId6" action="ppaction://hlinksldjump"/>
          </p:cNvPr>
          <p:cNvSpPr/>
          <p:nvPr/>
        </p:nvSpPr>
        <p:spPr>
          <a:xfrm>
            <a:off x="588854" y="4576355"/>
            <a:ext cx="3500462" cy="1500198"/>
          </a:xfrm>
          <a:prstGeom prst="roundRect">
            <a:avLst>
              <a:gd name="adj" fmla="val 47143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Загадки</a:t>
            </a:r>
          </a:p>
        </p:txBody>
      </p:sp>
      <p:sp>
        <p:nvSpPr>
          <p:cNvPr id="35" name="Скругленный прямоугольник 34">
            <a:hlinkClick r:id="rId7" action="ppaction://hlinksldjump"/>
          </p:cNvPr>
          <p:cNvSpPr/>
          <p:nvPr/>
        </p:nvSpPr>
        <p:spPr>
          <a:xfrm>
            <a:off x="5124652" y="1351909"/>
            <a:ext cx="3500462" cy="1422533"/>
          </a:xfrm>
          <a:prstGeom prst="roundRect">
            <a:avLst>
              <a:gd name="adj" fmla="val 47143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Сказки</a:t>
            </a:r>
          </a:p>
        </p:txBody>
      </p:sp>
      <p:sp>
        <p:nvSpPr>
          <p:cNvPr id="36" name="Скругленный прямоугольник 35">
            <a:hlinkClick r:id="rId8" action="ppaction://hlinksldjump"/>
          </p:cNvPr>
          <p:cNvSpPr/>
          <p:nvPr/>
        </p:nvSpPr>
        <p:spPr>
          <a:xfrm>
            <a:off x="611560" y="1351909"/>
            <a:ext cx="3500462" cy="1413084"/>
          </a:xfrm>
          <a:prstGeom prst="roundRect">
            <a:avLst>
              <a:gd name="adj" fmla="val 47143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Мульт</a:t>
            </a:r>
          </a:p>
        </p:txBody>
      </p:sp>
      <p:sp>
        <p:nvSpPr>
          <p:cNvPr id="37" name="Скругленный прямоугольник 36">
            <a:hlinkClick r:id="rId9" action="ppaction://hlinksldjump"/>
          </p:cNvPr>
          <p:cNvSpPr/>
          <p:nvPr/>
        </p:nvSpPr>
        <p:spPr>
          <a:xfrm>
            <a:off x="2635764" y="2920575"/>
            <a:ext cx="4304520" cy="1500198"/>
          </a:xfrm>
          <a:prstGeom prst="roundRect">
            <a:avLst>
              <a:gd name="adj" fmla="val 47143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Анаграммы</a:t>
            </a:r>
          </a:p>
        </p:txBody>
      </p:sp>
      <p:sp>
        <p:nvSpPr>
          <p:cNvPr id="11" name="Горизонтальный свиток 10">
            <a:hlinkClick r:id="rId10" action="ppaction://hlinksldjump"/>
          </p:cNvPr>
          <p:cNvSpPr/>
          <p:nvPr/>
        </p:nvSpPr>
        <p:spPr>
          <a:xfrm>
            <a:off x="-32" y="0"/>
            <a:ext cx="1857388" cy="35716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10" action="ppaction://hlinksldjump"/>
              </a:rPr>
              <a:t>Правила</a:t>
            </a:r>
            <a:endParaRPr lang="ru-RU" dirty="0"/>
          </a:p>
        </p:txBody>
      </p:sp>
      <p:sp>
        <p:nvSpPr>
          <p:cNvPr id="13" name="Блок-схема: альтернативный процесс 12">
            <a:hlinkClick r:id="rId11" action="ppaction://hlinksldjump"/>
          </p:cNvPr>
          <p:cNvSpPr/>
          <p:nvPr/>
        </p:nvSpPr>
        <p:spPr>
          <a:xfrm>
            <a:off x="7643834" y="6215082"/>
            <a:ext cx="1500166" cy="642918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Итог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56122" y="5566202"/>
            <a:ext cx="21403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(обязанности)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17859" y="3963056"/>
            <a:ext cx="21403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(обязанности)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07964" y="2333012"/>
            <a:ext cx="11544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(права)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374227" y="2333012"/>
            <a:ext cx="11544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(права)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07965" y="5614888"/>
            <a:ext cx="11544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(права)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7544" y="476672"/>
            <a:ext cx="831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 право на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43508" y="1175221"/>
            <a:ext cx="8964488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7030A0"/>
                </a:solidFill>
              </a:rPr>
              <a:t>ДОСУГ</a:t>
            </a:r>
          </a:p>
        </p:txBody>
      </p:sp>
      <p:pic>
        <p:nvPicPr>
          <p:cNvPr id="9222" name="Picture 6" descr="https://tacon.ru/wp-content/uploads/c/6/9/c693d44b339f52960f51c443f459a3b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2658"/>
            <a:ext cx="7866866" cy="442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Блок-схема: альтернативный процесс 14">
            <a:hlinkClick r:id="rId5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BF82051-6CFA-4FD0-AB47-500B7816BEF1}"/>
              </a:ext>
            </a:extLst>
          </p:cNvPr>
          <p:cNvSpPr/>
          <p:nvPr/>
        </p:nvSpPr>
        <p:spPr>
          <a:xfrm>
            <a:off x="0" y="-1"/>
            <a:ext cx="24117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баллов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6000" b="1" dirty="0">
                <a:solidFill>
                  <a:srgbClr val="0070C0"/>
                </a:solidFill>
              </a:rPr>
              <a:t>Мультики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4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балла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2901747" y="5877272"/>
            <a:ext cx="3283298" cy="844130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A59DBAC-1CCB-4BCB-B69A-D32D0937C484}"/>
              </a:ext>
            </a:extLst>
          </p:cNvPr>
          <p:cNvSpPr/>
          <p:nvPr/>
        </p:nvSpPr>
        <p:spPr>
          <a:xfrm>
            <a:off x="0" y="918122"/>
            <a:ext cx="914501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Каким правом </a:t>
            </a:r>
            <a:r>
              <a:rPr lang="ru-RU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пользуЮтся</a:t>
            </a: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смешарики</a:t>
            </a: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?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EB0D5AE-D876-4413-9AE1-C4F705525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48" y="2378632"/>
            <a:ext cx="6264696" cy="328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EC5576D-04A0-4C42-8470-CADEBEC4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4" y="2482669"/>
            <a:ext cx="8424428" cy="411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DD8186A-88B0-4DD5-96B5-973D4725C925}"/>
              </a:ext>
            </a:extLst>
          </p:cNvPr>
          <p:cNvSpPr txBox="1"/>
          <p:nvPr/>
        </p:nvSpPr>
        <p:spPr>
          <a:xfrm>
            <a:off x="467544" y="476672"/>
            <a:ext cx="831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 право на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BAB0CB1F-CBF7-45FB-906B-C677CF46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1175221"/>
            <a:ext cx="8964488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7030A0"/>
                </a:solidFill>
              </a:rPr>
              <a:t>ПОЛУЧЕНИЕ ИНФОРМАЦИИ</a:t>
            </a:r>
          </a:p>
        </p:txBody>
      </p:sp>
      <p:sp>
        <p:nvSpPr>
          <p:cNvPr id="9" name="Блок-схема: альтернативный процесс 8">
            <a:hlinkClick r:id="rId5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3B6BB05-1BB6-4DC1-8606-D837E26BBDDE}"/>
              </a:ext>
            </a:extLst>
          </p:cNvPr>
          <p:cNvSpPr/>
          <p:nvPr/>
        </p:nvSpPr>
        <p:spPr>
          <a:xfrm>
            <a:off x="0" y="-24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6000" b="1" dirty="0">
                <a:solidFill>
                  <a:srgbClr val="0070C0"/>
                </a:solidFill>
              </a:rPr>
              <a:t>Мультики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балла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06F7D99-CF18-4D09-81DB-3D63E5E18902}"/>
              </a:ext>
            </a:extLst>
          </p:cNvPr>
          <p:cNvSpPr/>
          <p:nvPr/>
        </p:nvSpPr>
        <p:spPr>
          <a:xfrm>
            <a:off x="0" y="918122"/>
            <a:ext cx="914501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Каким правом </a:t>
            </a:r>
            <a:r>
              <a:rPr lang="ru-RU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пользуЮтся</a:t>
            </a: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БарБОСКИНЫ</a:t>
            </a: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?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59E1167-6D18-46EB-B92C-438F0C9B8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t="657" r="10838" b="17017"/>
          <a:stretch/>
        </p:blipFill>
        <p:spPr>
          <a:xfrm>
            <a:off x="1807092" y="2341136"/>
            <a:ext cx="5472608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Блок-схема: альтернативный процесс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ACB1662A-EB52-4424-845E-52F872D4441A}"/>
              </a:ext>
            </a:extLst>
          </p:cNvPr>
          <p:cNvSpPr/>
          <p:nvPr/>
        </p:nvSpPr>
        <p:spPr>
          <a:xfrm>
            <a:off x="2901747" y="5877272"/>
            <a:ext cx="3283298" cy="844130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альтернативный процесс 9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610342-D8DD-42BF-BE80-F93E28AE3287}"/>
              </a:ext>
            </a:extLst>
          </p:cNvPr>
          <p:cNvSpPr txBox="1"/>
          <p:nvPr/>
        </p:nvSpPr>
        <p:spPr>
          <a:xfrm>
            <a:off x="467544" y="476672"/>
            <a:ext cx="831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 право на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752AA8B-E58B-44D4-8DB5-FCD8133FF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24" y="1628800"/>
            <a:ext cx="8964488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7030A0"/>
                </a:solidFill>
              </a:rPr>
              <a:t>ПОЛЕЗНОЕ И КАЧЕСТВЕННОЕ ПИТАНИЕ</a:t>
            </a:r>
          </a:p>
        </p:txBody>
      </p:sp>
      <p:pic>
        <p:nvPicPr>
          <p:cNvPr id="2076" name="Picture 28">
            <a:extLst>
              <a:ext uri="{FF2B5EF4-FFF2-40B4-BE49-F238E27FC236}">
                <a16:creationId xmlns="" xmlns:a16="http://schemas.microsoft.com/office/drawing/2014/main" id="{7B2E355D-29FD-495A-A29B-CFEE141A3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00598"/>
            <a:ext cx="4608673" cy="386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A2BE508-0202-4C7F-8B1C-2DAA2BFFA0A4}"/>
              </a:ext>
            </a:extLst>
          </p:cNvPr>
          <p:cNvSpPr/>
          <p:nvPr/>
        </p:nvSpPr>
        <p:spPr>
          <a:xfrm>
            <a:off x="0" y="0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6000" b="1" dirty="0">
                <a:solidFill>
                  <a:srgbClr val="0070C0"/>
                </a:solidFill>
              </a:rPr>
              <a:t>Мультики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балла</a:t>
            </a:r>
          </a:p>
        </p:txBody>
      </p:sp>
      <p:sp>
        <p:nvSpPr>
          <p:cNvPr id="10" name="Блок-схема: альтернативный процесс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B1433651-0284-4A25-9F99-E176585EEB79}"/>
              </a:ext>
            </a:extLst>
          </p:cNvPr>
          <p:cNvSpPr/>
          <p:nvPr/>
        </p:nvSpPr>
        <p:spPr>
          <a:xfrm>
            <a:off x="2901747" y="5877272"/>
            <a:ext cx="3283298" cy="844130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19D3920-8CEC-42A4-B3D7-B7936BD1BEFD}"/>
              </a:ext>
            </a:extLst>
          </p:cNvPr>
          <p:cNvSpPr/>
          <p:nvPr/>
        </p:nvSpPr>
        <p:spPr>
          <a:xfrm>
            <a:off x="219388" y="1560565"/>
            <a:ext cx="377991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Каким правом пользуется МАША?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D2E6FDC-A8F0-4577-A7A1-9A57EF24EA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5"/>
          <a:stretch/>
        </p:blipFill>
        <p:spPr>
          <a:xfrm>
            <a:off x="3999300" y="1412776"/>
            <a:ext cx="4861304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альтернативный процесс 9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621E35-7DE9-4C99-B815-92464719FD13}"/>
              </a:ext>
            </a:extLst>
          </p:cNvPr>
          <p:cNvSpPr txBox="1"/>
          <p:nvPr/>
        </p:nvSpPr>
        <p:spPr>
          <a:xfrm>
            <a:off x="467544" y="476672"/>
            <a:ext cx="831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 право на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F8162825-6DA8-4D39-9F8D-58CC144C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400002"/>
            <a:ext cx="8964488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7030A0"/>
                </a:solidFill>
              </a:rPr>
              <a:t>ОБРАЗОВАНИЕ</a:t>
            </a:r>
          </a:p>
        </p:txBody>
      </p:sp>
      <p:pic>
        <p:nvPicPr>
          <p:cNvPr id="3096" name="Picture 24">
            <a:extLst>
              <a:ext uri="{FF2B5EF4-FFF2-40B4-BE49-F238E27FC236}">
                <a16:creationId xmlns="" xmlns:a16="http://schemas.microsoft.com/office/drawing/2014/main" id="{20668F82-F71C-49B3-8747-061452CEC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43002"/>
            <a:ext cx="5652120" cy="401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02E59A2-249B-45F1-A369-1014E07A9008}"/>
              </a:ext>
            </a:extLst>
          </p:cNvPr>
          <p:cNvSpPr/>
          <p:nvPr/>
        </p:nvSpPr>
        <p:spPr>
          <a:xfrm>
            <a:off x="0" y="0"/>
            <a:ext cx="20517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6000" b="1" dirty="0">
                <a:solidFill>
                  <a:srgbClr val="0070C0"/>
                </a:solidFill>
              </a:rPr>
              <a:t>Мультики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</a:t>
            </a:r>
          </a:p>
        </p:txBody>
      </p:sp>
      <p:sp>
        <p:nvSpPr>
          <p:cNvPr id="10" name="Блок-схема: альтернативный процесс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E49EDE08-B56F-4E9F-9763-BD1B7713E049}"/>
              </a:ext>
            </a:extLst>
          </p:cNvPr>
          <p:cNvSpPr/>
          <p:nvPr/>
        </p:nvSpPr>
        <p:spPr>
          <a:xfrm>
            <a:off x="2901747" y="5877272"/>
            <a:ext cx="3283298" cy="844130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BCDAD4E-0DCB-4692-BE71-A1F679095D54}"/>
              </a:ext>
            </a:extLst>
          </p:cNvPr>
          <p:cNvSpPr/>
          <p:nvPr/>
        </p:nvSpPr>
        <p:spPr>
          <a:xfrm>
            <a:off x="0" y="1757672"/>
            <a:ext cx="385192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Каким правом пользуется ЛУНТИК?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DAD5E40-F328-4B71-BE99-A374EF073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7016"/>
            <a:ext cx="5149284" cy="412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D15C6577-F96D-46E6-9CFF-E27DBDEBA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44" y="1549400"/>
            <a:ext cx="9144000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D93C1B2-E4B0-412D-B060-0C174C17C9AA}"/>
              </a:ext>
            </a:extLst>
          </p:cNvPr>
          <p:cNvSpPr txBox="1"/>
          <p:nvPr/>
        </p:nvSpPr>
        <p:spPr>
          <a:xfrm>
            <a:off x="467544" y="476672"/>
            <a:ext cx="831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имеет право на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00A392A9-D8CB-4DD9-8F6B-B8134BC31ACE}"/>
              </a:ext>
            </a:extLst>
          </p:cNvPr>
          <p:cNvSpPr txBox="1">
            <a:spLocks/>
          </p:cNvSpPr>
          <p:nvPr/>
        </p:nvSpPr>
        <p:spPr>
          <a:xfrm>
            <a:off x="323528" y="1400002"/>
            <a:ext cx="8964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rgbClr val="7030A0"/>
                </a:solidFill>
              </a:rPr>
              <a:t>ИГРУ</a:t>
            </a:r>
          </a:p>
        </p:txBody>
      </p:sp>
      <p:sp>
        <p:nvSpPr>
          <p:cNvPr id="9" name="Блок-схема: альтернативный процесс 8">
            <a:hlinkClick r:id="rId5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0A851CF-58C8-486C-B5EB-357898C43364}"/>
              </a:ext>
            </a:extLst>
          </p:cNvPr>
          <p:cNvSpPr/>
          <p:nvPr/>
        </p:nvSpPr>
        <p:spPr>
          <a:xfrm>
            <a:off x="0" y="0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285860"/>
            <a:ext cx="2143140" cy="2143140"/>
          </a:xfrm>
          <a:prstGeom prst="rect">
            <a:avLst/>
          </a:prstGeom>
          <a:noFill/>
        </p:spPr>
      </p:pic>
      <p:pic>
        <p:nvPicPr>
          <p:cNvPr id="4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214422"/>
            <a:ext cx="2143140" cy="2143140"/>
          </a:xfrm>
          <a:prstGeom prst="rect">
            <a:avLst/>
          </a:prstGeom>
          <a:noFill/>
        </p:spPr>
      </p:pic>
      <p:pic>
        <p:nvPicPr>
          <p:cNvPr id="5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214422"/>
            <a:ext cx="2143140" cy="2143140"/>
          </a:xfrm>
          <a:prstGeom prst="rect">
            <a:avLst/>
          </a:prstGeom>
          <a:noFill/>
        </p:spPr>
      </p:pic>
      <p:pic>
        <p:nvPicPr>
          <p:cNvPr id="6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4000504"/>
            <a:ext cx="2143140" cy="2143140"/>
          </a:xfrm>
          <a:prstGeom prst="rect">
            <a:avLst/>
          </a:prstGeom>
          <a:noFill/>
        </p:spPr>
      </p:pic>
      <p:pic>
        <p:nvPicPr>
          <p:cNvPr id="7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071942"/>
            <a:ext cx="2143140" cy="21431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8596" y="1285860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5" action="ppaction://hlinksldjump"/>
              </a:rPr>
              <a:t>5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0430" y="1214422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6" action="ppaction://hlinksldjump"/>
              </a:rPr>
              <a:t>4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388" y="1214422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7" action="ppaction://hlinksldjump"/>
              </a:rPr>
              <a:t>3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1670" y="4000504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8" action="ppaction://hlinksldjump"/>
              </a:rPr>
              <a:t>2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628" y="4071942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9" action="ppaction://hlinksldjump"/>
              </a:rPr>
              <a:t>1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7030A0"/>
                </a:solidFill>
              </a:rPr>
              <a:t>Анаграммы</a:t>
            </a:r>
          </a:p>
        </p:txBody>
      </p:sp>
      <p:sp>
        <p:nvSpPr>
          <p:cNvPr id="21" name="Блок-схема: альтернативный процесс 20">
            <a:hlinkClick r:id="rId10" action="ppaction://hlinksldjump"/>
          </p:cNvPr>
          <p:cNvSpPr/>
          <p:nvPr/>
        </p:nvSpPr>
        <p:spPr>
          <a:xfrm>
            <a:off x="6857984" y="6215058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285860"/>
            <a:ext cx="2143140" cy="2143140"/>
          </a:xfrm>
          <a:prstGeom prst="rect">
            <a:avLst/>
          </a:prstGeom>
          <a:noFill/>
        </p:spPr>
      </p:pic>
      <p:pic>
        <p:nvPicPr>
          <p:cNvPr id="4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214422"/>
            <a:ext cx="2143140" cy="2143140"/>
          </a:xfrm>
          <a:prstGeom prst="rect">
            <a:avLst/>
          </a:prstGeom>
          <a:noFill/>
        </p:spPr>
      </p:pic>
      <p:pic>
        <p:nvPicPr>
          <p:cNvPr id="5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214422"/>
            <a:ext cx="2143140" cy="2143140"/>
          </a:xfrm>
          <a:prstGeom prst="rect">
            <a:avLst/>
          </a:prstGeom>
          <a:noFill/>
        </p:spPr>
      </p:pic>
      <p:pic>
        <p:nvPicPr>
          <p:cNvPr id="6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929066"/>
            <a:ext cx="2143140" cy="2143140"/>
          </a:xfrm>
          <a:prstGeom prst="rect">
            <a:avLst/>
          </a:prstGeom>
          <a:noFill/>
        </p:spPr>
      </p:pic>
      <p:pic>
        <p:nvPicPr>
          <p:cNvPr id="7" name="Picture 2" descr="http://ns2.hispasat.es/images/300px-Button_Icon_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000504"/>
            <a:ext cx="2143140" cy="2143140"/>
          </a:xfrm>
          <a:prstGeom prst="rect">
            <a:avLst/>
          </a:prstGeom>
          <a:noFill/>
        </p:spPr>
      </p:pic>
      <p:sp>
        <p:nvSpPr>
          <p:cNvPr id="13" name="TextBox 12">
            <a:hlinkClick r:id="" action="ppaction://hlinkshowjump?jump=nextslide"/>
          </p:cNvPr>
          <p:cNvSpPr txBox="1"/>
          <p:nvPr/>
        </p:nvSpPr>
        <p:spPr>
          <a:xfrm>
            <a:off x="428596" y="1285860"/>
            <a:ext cx="2214578" cy="209288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5" action="ppaction://hlinksldjump"/>
              </a:rPr>
              <a:t>5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0430" y="1214422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6" action="ppaction://hlinksldjump"/>
              </a:rPr>
              <a:t>4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388" y="1214422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7" action="ppaction://hlinksldjump"/>
              </a:rPr>
              <a:t>3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1670" y="3929066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8" action="ppaction://hlinksldjump"/>
              </a:rPr>
              <a:t>2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628" y="4000504"/>
            <a:ext cx="2214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FF00"/>
                </a:solidFill>
                <a:hlinkClick r:id="rId9" action="ppaction://hlinksldjump"/>
              </a:rPr>
              <a:t>1</a:t>
            </a:r>
            <a:endParaRPr lang="ru-RU" sz="13000" b="1" dirty="0">
              <a:solidFill>
                <a:srgbClr val="00FF00"/>
              </a:solidFill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r>
              <a:rPr lang="ru-RU" sz="8000" b="1" dirty="0">
                <a:solidFill>
                  <a:srgbClr val="C00000"/>
                </a:solidFill>
              </a:rPr>
              <a:t>Ребусы</a:t>
            </a:r>
          </a:p>
        </p:txBody>
      </p:sp>
      <p:sp>
        <p:nvSpPr>
          <p:cNvPr id="21" name="Блок-схема: альтернативный процесс 20">
            <a:hlinkClick r:id="rId10" action="ppaction://hlinksldjump"/>
          </p:cNvPr>
          <p:cNvSpPr/>
          <p:nvPr/>
        </p:nvSpPr>
        <p:spPr>
          <a:xfrm>
            <a:off x="6857984" y="6215058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7"/>
          <p:cNvSpPr txBox="1">
            <a:spLocks/>
          </p:cNvSpPr>
          <p:nvPr/>
        </p:nvSpPr>
        <p:spPr>
          <a:xfrm>
            <a:off x="1643042" y="0"/>
            <a:ext cx="7015154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Анаграммы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баллов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857232"/>
            <a:ext cx="878684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Из букв составьте слово</a:t>
            </a:r>
          </a:p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(обязанность в школе)</a:t>
            </a:r>
          </a:p>
        </p:txBody>
      </p:sp>
      <p:sp>
        <p:nvSpPr>
          <p:cNvPr id="7" name="Прямоугольник 6"/>
          <p:cNvSpPr/>
          <p:nvPr/>
        </p:nvSpPr>
        <p:spPr>
          <a:xfrm rot="21415982">
            <a:off x="75368" y="3471910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endParaRPr lang="ru-RU" sz="1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415982">
            <a:off x="1861287" y="1543082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endParaRPr lang="ru-RU" sz="1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15982">
            <a:off x="361088" y="1543084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</a:p>
        </p:txBody>
      </p:sp>
      <p:sp>
        <p:nvSpPr>
          <p:cNvPr id="11" name="Прямоугольник 10"/>
          <p:cNvSpPr/>
          <p:nvPr/>
        </p:nvSpPr>
        <p:spPr>
          <a:xfrm rot="151322">
            <a:off x="1633767" y="3250277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</a:p>
        </p:txBody>
      </p:sp>
      <p:sp>
        <p:nvSpPr>
          <p:cNvPr id="12" name="Прямоугольник 11"/>
          <p:cNvSpPr/>
          <p:nvPr/>
        </p:nvSpPr>
        <p:spPr>
          <a:xfrm rot="21415982">
            <a:off x="4754497" y="3017153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</a:t>
            </a:r>
          </a:p>
        </p:txBody>
      </p:sp>
      <p:sp>
        <p:nvSpPr>
          <p:cNvPr id="13" name="Прямоугольник 12"/>
          <p:cNvSpPr/>
          <p:nvPr/>
        </p:nvSpPr>
        <p:spPr>
          <a:xfrm rot="21415982">
            <a:off x="6656913" y="3095536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</a:t>
            </a:r>
          </a:p>
        </p:txBody>
      </p:sp>
      <p:sp>
        <p:nvSpPr>
          <p:cNvPr id="14" name="Блок-схема: альтернативный процесс 13">
            <a:hlinkClick r:id="rId4" action="ppaction://hlinksldjump"/>
          </p:cNvPr>
          <p:cNvSpPr/>
          <p:nvPr/>
        </p:nvSpPr>
        <p:spPr>
          <a:xfrm>
            <a:off x="2938207" y="5847081"/>
            <a:ext cx="3643338" cy="90486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17" name="Прямоугольник 16"/>
          <p:cNvSpPr/>
          <p:nvPr/>
        </p:nvSpPr>
        <p:spPr>
          <a:xfrm rot="21275175">
            <a:off x="4989030" y="1215882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endParaRPr lang="ru-RU" sz="1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482649">
            <a:off x="3549556" y="1389368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endParaRPr lang="ru-RU" sz="1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21415982">
            <a:off x="7022463" y="995112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</a:t>
            </a:r>
          </a:p>
        </p:txBody>
      </p:sp>
      <p:sp>
        <p:nvSpPr>
          <p:cNvPr id="20" name="Прямоугольник 19"/>
          <p:cNvSpPr/>
          <p:nvPr/>
        </p:nvSpPr>
        <p:spPr>
          <a:xfrm rot="21415982">
            <a:off x="3120761" y="3297565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endParaRPr lang="ru-RU" sz="1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3A7EE9C-3BD0-45A9-8F18-53AC9F9FC945}"/>
              </a:ext>
            </a:extLst>
          </p:cNvPr>
          <p:cNvSpPr txBox="1"/>
          <p:nvPr/>
        </p:nvSpPr>
        <p:spPr>
          <a:xfrm>
            <a:off x="3707904" y="1340768"/>
            <a:ext cx="52200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обязан соблюдать дисциплину в школе</a:t>
            </a: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0356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ДИСЦИПЛИНА</a:t>
            </a:r>
          </a:p>
        </p:txBody>
      </p:sp>
      <p:pic>
        <p:nvPicPr>
          <p:cNvPr id="5134" name="Picture 14">
            <a:extLst>
              <a:ext uri="{FF2B5EF4-FFF2-40B4-BE49-F238E27FC236}">
                <a16:creationId xmlns="" xmlns:a16="http://schemas.microsoft.com/office/drawing/2014/main" id="{5A468F06-F55E-4478-8B47-8668FDCDD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7" y="1553356"/>
            <a:ext cx="3775287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альтернативный процесс 5">
            <a:hlinkClick r:id="rId5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3856CAD-8F38-4767-A2C0-A9009EC64238}"/>
              </a:ext>
            </a:extLst>
          </p:cNvPr>
          <p:cNvSpPr/>
          <p:nvPr/>
        </p:nvSpPr>
        <p:spPr>
          <a:xfrm>
            <a:off x="0" y="-1"/>
            <a:ext cx="24117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баллов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4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балла</a:t>
            </a:r>
          </a:p>
        </p:txBody>
      </p:sp>
      <p:sp>
        <p:nvSpPr>
          <p:cNvPr id="12" name="Прямоугольник 11"/>
          <p:cNvSpPr/>
          <p:nvPr/>
        </p:nvSpPr>
        <p:spPr>
          <a:xfrm rot="21415982">
            <a:off x="3504359" y="1471645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</a:p>
        </p:txBody>
      </p:sp>
      <p:sp>
        <p:nvSpPr>
          <p:cNvPr id="13" name="Прямоугольник 12"/>
          <p:cNvSpPr/>
          <p:nvPr/>
        </p:nvSpPr>
        <p:spPr>
          <a:xfrm rot="538883">
            <a:off x="7168985" y="1142085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</a:p>
        </p:txBody>
      </p:sp>
      <p:sp>
        <p:nvSpPr>
          <p:cNvPr id="14" name="Прямоугольник 13"/>
          <p:cNvSpPr/>
          <p:nvPr/>
        </p:nvSpPr>
        <p:spPr>
          <a:xfrm rot="21391194">
            <a:off x="788115" y="1174615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</a:t>
            </a:r>
          </a:p>
        </p:txBody>
      </p:sp>
      <p:sp>
        <p:nvSpPr>
          <p:cNvPr id="15" name="Прямоугольник 14"/>
          <p:cNvSpPr/>
          <p:nvPr/>
        </p:nvSpPr>
        <p:spPr>
          <a:xfrm rot="151322">
            <a:off x="2419584" y="2678772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</a:t>
            </a:r>
            <a:endParaRPr lang="ru-RU" sz="1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1415982">
            <a:off x="5285838" y="1471643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</a:p>
        </p:txBody>
      </p:sp>
      <p:sp>
        <p:nvSpPr>
          <p:cNvPr id="17" name="Прямоугольник 16"/>
          <p:cNvSpPr/>
          <p:nvPr/>
        </p:nvSpPr>
        <p:spPr>
          <a:xfrm rot="21415982">
            <a:off x="7299496" y="3394283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2928934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</a:t>
            </a:r>
            <a:endParaRPr lang="ru-RU" sz="1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Заголовок 17"/>
          <p:cNvSpPr txBox="1">
            <a:spLocks/>
          </p:cNvSpPr>
          <p:nvPr/>
        </p:nvSpPr>
        <p:spPr>
          <a:xfrm>
            <a:off x="1643042" y="0"/>
            <a:ext cx="7015154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Анаграммы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2B142654-C5ED-40CC-A0B2-944B189A4214}"/>
              </a:ext>
            </a:extLst>
          </p:cNvPr>
          <p:cNvSpPr/>
          <p:nvPr/>
        </p:nvSpPr>
        <p:spPr>
          <a:xfrm>
            <a:off x="357158" y="857232"/>
            <a:ext cx="878684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Из букв составьте слово</a:t>
            </a:r>
          </a:p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(относится к обязанности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школе)</a:t>
            </a:r>
          </a:p>
        </p:txBody>
      </p:sp>
      <p:sp>
        <p:nvSpPr>
          <p:cNvPr id="25" name="Блок-схема: альтернативный процесс 24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573D47-A30E-483E-BE08-FC8388EE5008}"/>
              </a:ext>
            </a:extLst>
          </p:cNvPr>
          <p:cNvSpPr/>
          <p:nvPr/>
        </p:nvSpPr>
        <p:spPr>
          <a:xfrm>
            <a:off x="2938207" y="5847081"/>
            <a:ext cx="3643338" cy="90486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01E9EEB8-02D6-4C58-96E5-F9DAFCB5BB5E}"/>
              </a:ext>
            </a:extLst>
          </p:cNvPr>
          <p:cNvSpPr/>
          <p:nvPr/>
        </p:nvSpPr>
        <p:spPr>
          <a:xfrm rot="21415982">
            <a:off x="4460353" y="3089427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35B19975-5EAE-4675-81DE-28E8CDF61456}"/>
              </a:ext>
            </a:extLst>
          </p:cNvPr>
          <p:cNvSpPr/>
          <p:nvPr/>
        </p:nvSpPr>
        <p:spPr>
          <a:xfrm rot="21415982">
            <a:off x="5832387" y="3297927"/>
            <a:ext cx="16806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CCDFB61B-3696-44F6-8955-B87BC375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56" y="109941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ИМУЩЕСТВО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D7400F5-90AA-423F-B31F-358364E29D90}"/>
              </a:ext>
            </a:extLst>
          </p:cNvPr>
          <p:cNvSpPr txBox="1"/>
          <p:nvPr/>
        </p:nvSpPr>
        <p:spPr>
          <a:xfrm>
            <a:off x="3707904" y="1340768"/>
            <a:ext cx="52200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обязан беречь имущество в школе</a:t>
            </a: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961DB1B0-2DB4-4F63-919D-A344CD7B8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0" y="883516"/>
            <a:ext cx="3265444" cy="583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альтернативный процесс 5">
            <a:hlinkClick r:id="rId5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86B722D-9305-487B-89BE-08EBF9E68486}"/>
              </a:ext>
            </a:extLst>
          </p:cNvPr>
          <p:cNvSpPr/>
          <p:nvPr/>
        </p:nvSpPr>
        <p:spPr>
          <a:xfrm>
            <a:off x="0" y="-24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балла</a:t>
            </a:r>
          </a:p>
        </p:txBody>
      </p:sp>
      <p:sp>
        <p:nvSpPr>
          <p:cNvPr id="6" name="Прямоугольник 5"/>
          <p:cNvSpPr/>
          <p:nvPr/>
        </p:nvSpPr>
        <p:spPr>
          <a:xfrm rot="21415982">
            <a:off x="2798215" y="2042930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</a:p>
        </p:txBody>
      </p:sp>
      <p:sp>
        <p:nvSpPr>
          <p:cNvPr id="7" name="Прямоугольник 6"/>
          <p:cNvSpPr/>
          <p:nvPr/>
        </p:nvSpPr>
        <p:spPr>
          <a:xfrm rot="177974">
            <a:off x="1336224" y="1622034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endParaRPr lang="ru-RU" sz="2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736643">
            <a:off x="6461470" y="1142544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endParaRPr lang="ru-RU" sz="2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392462">
            <a:off x="600989" y="3582311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</a:t>
            </a:r>
          </a:p>
        </p:txBody>
      </p:sp>
      <p:sp>
        <p:nvSpPr>
          <p:cNvPr id="10" name="Прямоугольник 9"/>
          <p:cNvSpPr/>
          <p:nvPr/>
        </p:nvSpPr>
        <p:spPr>
          <a:xfrm rot="21415982">
            <a:off x="4584163" y="1399988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</a:p>
        </p:txBody>
      </p:sp>
      <p:sp>
        <p:nvSpPr>
          <p:cNvPr id="11" name="Заголовок 17"/>
          <p:cNvSpPr txBox="1">
            <a:spLocks/>
          </p:cNvSpPr>
          <p:nvPr/>
        </p:nvSpPr>
        <p:spPr>
          <a:xfrm>
            <a:off x="1643042" y="0"/>
            <a:ext cx="7015154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Анаграммы</a:t>
            </a:r>
          </a:p>
        </p:txBody>
      </p:sp>
      <p:sp>
        <p:nvSpPr>
          <p:cNvPr id="16" name="Прямоугольник 15"/>
          <p:cNvSpPr/>
          <p:nvPr/>
        </p:nvSpPr>
        <p:spPr>
          <a:xfrm rot="237316">
            <a:off x="7356049" y="2554494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endParaRPr lang="ru-RU" sz="2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Блок-схема: альтернативный процесс 16">
            <a:hlinkClick r:id="rId4" action="ppaction://hlinksldjump"/>
            <a:extLst>
              <a:ext uri="{FF2B5EF4-FFF2-40B4-BE49-F238E27FC236}">
                <a16:creationId xmlns="" xmlns:a16="http://schemas.microsoft.com/office/drawing/2014/main" id="{89BBA139-EA25-4817-A977-77B19A58F9CE}"/>
              </a:ext>
            </a:extLst>
          </p:cNvPr>
          <p:cNvSpPr/>
          <p:nvPr/>
        </p:nvSpPr>
        <p:spPr>
          <a:xfrm>
            <a:off x="2938207" y="5847081"/>
            <a:ext cx="3643338" cy="90486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A4DEFDB0-F44F-40B1-BD3B-59BB1FEB43E0}"/>
              </a:ext>
            </a:extLst>
          </p:cNvPr>
          <p:cNvSpPr/>
          <p:nvPr/>
        </p:nvSpPr>
        <p:spPr>
          <a:xfrm>
            <a:off x="357158" y="857232"/>
            <a:ext cx="878684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Из букв составьте слово</a:t>
            </a:r>
          </a:p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(обязанность в школе)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82283F09-2B82-4137-8A83-4FF42E07116D}"/>
              </a:ext>
            </a:extLst>
          </p:cNvPr>
          <p:cNvSpPr/>
          <p:nvPr/>
        </p:nvSpPr>
        <p:spPr>
          <a:xfrm rot="736643">
            <a:off x="116207" y="623872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endParaRPr lang="ru-RU" sz="2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23C1425E-87AB-4ED8-AB01-432F98EE96B9}"/>
              </a:ext>
            </a:extLst>
          </p:cNvPr>
          <p:cNvSpPr/>
          <p:nvPr/>
        </p:nvSpPr>
        <p:spPr>
          <a:xfrm rot="21241484">
            <a:off x="5442756" y="3191502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УВАЖЕНИЕ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A1FB07B-06F2-4F2C-8D83-DE042FAACD7F}"/>
              </a:ext>
            </a:extLst>
          </p:cNvPr>
          <p:cNvSpPr txBox="1"/>
          <p:nvPr/>
        </p:nvSpPr>
        <p:spPr>
          <a:xfrm>
            <a:off x="3923928" y="908720"/>
            <a:ext cx="49685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Ребенок обязан уважать честь и достоинство других обучающихся и работников школы</a:t>
            </a:r>
          </a:p>
          <a:p>
            <a:pPr algn="ctr"/>
            <a:endParaRPr lang="ru-RU" sz="4800" b="1" dirty="0">
              <a:solidFill>
                <a:srgbClr val="002060"/>
              </a:solidFill>
            </a:endParaRPr>
          </a:p>
          <a:p>
            <a:pPr algn="ctr"/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7182" name="Picture 14">
            <a:extLst>
              <a:ext uri="{FF2B5EF4-FFF2-40B4-BE49-F238E27FC236}">
                <a16:creationId xmlns="" xmlns:a16="http://schemas.microsoft.com/office/drawing/2014/main" id="{B7BAAC81-86BD-4C67-BC58-4FB916A34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708920"/>
            <a:ext cx="5339871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альтернативный процесс 5">
            <a:hlinkClick r:id="rId5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DD2A88B-33C9-4AAA-92AA-998F95F11CFB}"/>
              </a:ext>
            </a:extLst>
          </p:cNvPr>
          <p:cNvSpPr/>
          <p:nvPr/>
        </p:nvSpPr>
        <p:spPr>
          <a:xfrm>
            <a:off x="0" y="0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балла</a:t>
            </a:r>
          </a:p>
        </p:txBody>
      </p:sp>
      <p:sp>
        <p:nvSpPr>
          <p:cNvPr id="6" name="Прямоугольник 5"/>
          <p:cNvSpPr/>
          <p:nvPr/>
        </p:nvSpPr>
        <p:spPr>
          <a:xfrm rot="345688">
            <a:off x="3328594" y="2814686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</a:p>
        </p:txBody>
      </p:sp>
      <p:sp>
        <p:nvSpPr>
          <p:cNvPr id="7" name="Прямоугольник 6"/>
          <p:cNvSpPr/>
          <p:nvPr/>
        </p:nvSpPr>
        <p:spPr>
          <a:xfrm rot="177974">
            <a:off x="5358738" y="3088055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endParaRPr lang="ru-RU" sz="2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736643">
            <a:off x="1773140" y="1392134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</a:t>
            </a:r>
          </a:p>
        </p:txBody>
      </p:sp>
      <p:sp>
        <p:nvSpPr>
          <p:cNvPr id="9" name="Прямоугольник 8"/>
          <p:cNvSpPr/>
          <p:nvPr/>
        </p:nvSpPr>
        <p:spPr>
          <a:xfrm rot="392462">
            <a:off x="6952269" y="1199080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</a:p>
        </p:txBody>
      </p:sp>
      <p:sp>
        <p:nvSpPr>
          <p:cNvPr id="10" name="Прямоугольник 9"/>
          <p:cNvSpPr/>
          <p:nvPr/>
        </p:nvSpPr>
        <p:spPr>
          <a:xfrm rot="21415982">
            <a:off x="4393905" y="1206631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</a:t>
            </a:r>
          </a:p>
        </p:txBody>
      </p:sp>
      <p:sp>
        <p:nvSpPr>
          <p:cNvPr id="11" name="Заголовок 17"/>
          <p:cNvSpPr txBox="1">
            <a:spLocks/>
          </p:cNvSpPr>
          <p:nvPr/>
        </p:nvSpPr>
        <p:spPr>
          <a:xfrm>
            <a:off x="1643042" y="0"/>
            <a:ext cx="7015154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Анаграммы</a:t>
            </a:r>
          </a:p>
        </p:txBody>
      </p:sp>
      <p:sp>
        <p:nvSpPr>
          <p:cNvPr id="16" name="Блок-схема: альтернативный процесс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7CF6B8E5-8A01-4C4B-A6AD-35EBF5188429}"/>
              </a:ext>
            </a:extLst>
          </p:cNvPr>
          <p:cNvSpPr/>
          <p:nvPr/>
        </p:nvSpPr>
        <p:spPr>
          <a:xfrm>
            <a:off x="2938207" y="5847081"/>
            <a:ext cx="3643338" cy="90486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047AA774-11AA-420D-BB8D-55B6234320D9}"/>
              </a:ext>
            </a:extLst>
          </p:cNvPr>
          <p:cNvSpPr/>
          <p:nvPr/>
        </p:nvSpPr>
        <p:spPr>
          <a:xfrm>
            <a:off x="357158" y="857232"/>
            <a:ext cx="878684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Из букв составьте слово</a:t>
            </a:r>
          </a:p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(обязанность в школе)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C3213D86-5857-40C4-A6A4-EC7D5745BD13}"/>
              </a:ext>
            </a:extLst>
          </p:cNvPr>
          <p:cNvSpPr/>
          <p:nvPr/>
        </p:nvSpPr>
        <p:spPr>
          <a:xfrm rot="20245398">
            <a:off x="240049" y="2769208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02C605E-F33C-4B37-BE78-623621395F00}"/>
              </a:ext>
            </a:extLst>
          </p:cNvPr>
          <p:cNvSpPr/>
          <p:nvPr/>
        </p:nvSpPr>
        <p:spPr>
          <a:xfrm rot="736643">
            <a:off x="7389212" y="3252868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endParaRPr lang="ru-RU" sz="2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28CF37-B9F0-40CD-837D-0971EF16951A}"/>
              </a:ext>
            </a:extLst>
          </p:cNvPr>
          <p:cNvSpPr txBox="1"/>
          <p:nvPr/>
        </p:nvSpPr>
        <p:spPr>
          <a:xfrm>
            <a:off x="4543396" y="980728"/>
            <a:ext cx="460060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обязан соблюдать чистоту и порядок в школе</a:t>
            </a: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ЧИСТОТА</a:t>
            </a:r>
          </a:p>
        </p:txBody>
      </p:sp>
      <p:pic>
        <p:nvPicPr>
          <p:cNvPr id="8204" name="Picture 12">
            <a:extLst>
              <a:ext uri="{FF2B5EF4-FFF2-40B4-BE49-F238E27FC236}">
                <a16:creationId xmlns="" xmlns:a16="http://schemas.microsoft.com/office/drawing/2014/main" id="{2E569F84-6BF7-4EB4-968D-816899755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988"/>
            <a:ext cx="4930025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альтернативный процесс 5">
            <a:hlinkClick r:id="rId5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5A95722-2B3C-4EA9-9705-02551FDFAE75}"/>
              </a:ext>
            </a:extLst>
          </p:cNvPr>
          <p:cNvSpPr/>
          <p:nvPr/>
        </p:nvSpPr>
        <p:spPr>
          <a:xfrm>
            <a:off x="0" y="0"/>
            <a:ext cx="20517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</a:t>
            </a:r>
          </a:p>
        </p:txBody>
      </p:sp>
      <p:sp>
        <p:nvSpPr>
          <p:cNvPr id="6" name="Прямоугольник 5"/>
          <p:cNvSpPr/>
          <p:nvPr/>
        </p:nvSpPr>
        <p:spPr>
          <a:xfrm rot="21415982">
            <a:off x="4012660" y="1971492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</a:p>
        </p:txBody>
      </p:sp>
      <p:sp>
        <p:nvSpPr>
          <p:cNvPr id="7" name="Прямоугольник 6"/>
          <p:cNvSpPr/>
          <p:nvPr/>
        </p:nvSpPr>
        <p:spPr>
          <a:xfrm rot="392462">
            <a:off x="655074" y="2042929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</a:p>
        </p:txBody>
      </p:sp>
      <p:sp>
        <p:nvSpPr>
          <p:cNvPr id="8" name="Прямоугольник 7"/>
          <p:cNvSpPr/>
          <p:nvPr/>
        </p:nvSpPr>
        <p:spPr>
          <a:xfrm rot="177974">
            <a:off x="2295443" y="2113038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</a:t>
            </a:r>
            <a:endParaRPr lang="ru-RU" sz="2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415982">
            <a:off x="5798610" y="1900052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endParaRPr lang="ru-RU" sz="2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Заголовок 17"/>
          <p:cNvSpPr txBox="1">
            <a:spLocks/>
          </p:cNvSpPr>
          <p:nvPr/>
        </p:nvSpPr>
        <p:spPr>
          <a:xfrm>
            <a:off x="1643042" y="0"/>
            <a:ext cx="7015154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Анаграммы</a:t>
            </a:r>
          </a:p>
        </p:txBody>
      </p:sp>
      <p:sp>
        <p:nvSpPr>
          <p:cNvPr id="16" name="Прямоугольник 15"/>
          <p:cNvSpPr/>
          <p:nvPr/>
        </p:nvSpPr>
        <p:spPr>
          <a:xfrm rot="177974">
            <a:off x="7382485" y="2327352"/>
            <a:ext cx="16806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</a:p>
        </p:txBody>
      </p:sp>
      <p:sp>
        <p:nvSpPr>
          <p:cNvPr id="17" name="Блок-схема: альтернативный процесс 16">
            <a:hlinkClick r:id="rId4" action="ppaction://hlinksldjump"/>
            <a:extLst>
              <a:ext uri="{FF2B5EF4-FFF2-40B4-BE49-F238E27FC236}">
                <a16:creationId xmlns="" xmlns:a16="http://schemas.microsoft.com/office/drawing/2014/main" id="{051DACF2-D315-4104-BB16-2616A6B356A4}"/>
              </a:ext>
            </a:extLst>
          </p:cNvPr>
          <p:cNvSpPr/>
          <p:nvPr/>
        </p:nvSpPr>
        <p:spPr>
          <a:xfrm>
            <a:off x="2938207" y="5847081"/>
            <a:ext cx="3643338" cy="90486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ACD7BE8D-3246-4964-B4FE-9E82538AC584}"/>
              </a:ext>
            </a:extLst>
          </p:cNvPr>
          <p:cNvSpPr/>
          <p:nvPr/>
        </p:nvSpPr>
        <p:spPr>
          <a:xfrm>
            <a:off x="357158" y="857232"/>
            <a:ext cx="878684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Из букв составьте слово</a:t>
            </a:r>
          </a:p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(относится к обязанности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школе)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УСТАВ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79DD671-5DBA-404D-A39C-A85916BDE91E}"/>
              </a:ext>
            </a:extLst>
          </p:cNvPr>
          <p:cNvSpPr txBox="1"/>
          <p:nvPr/>
        </p:nvSpPr>
        <p:spPr>
          <a:xfrm>
            <a:off x="2636740" y="1143000"/>
            <a:ext cx="63644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обязан соблюдать устав школы</a:t>
            </a: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="" xmlns:a16="http://schemas.microsoft.com/office/drawing/2014/main" id="{19E9CF43-39CA-42F3-9B06-FA42735C0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9" y="2492896"/>
            <a:ext cx="6049793" cy="422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альтернативный процесс 5">
            <a:hlinkClick r:id="rId5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724818D-5F93-418D-8CA6-41FA505FE5AC}"/>
              </a:ext>
            </a:extLst>
          </p:cNvPr>
          <p:cNvSpPr/>
          <p:nvPr/>
        </p:nvSpPr>
        <p:spPr>
          <a:xfrm>
            <a:off x="0" y="0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балл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Ребусы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баллов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2721727" y="5386703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pic>
        <p:nvPicPr>
          <p:cNvPr id="1036" name="Picture 12" descr="https://phonoteka.org/uploads/posts/2021-03/1616674425_7-p-roza-bez-fona-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45" y="1985056"/>
            <a:ext cx="2229963" cy="316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3905" y="1120026"/>
            <a:ext cx="111120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endParaRPr lang="ru-RU" sz="1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2" name="Picture 18" descr="https://freepngimg.com/thumb/horse/44-horse-png-image-download-picture-transparent-backgrou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73375"/>
            <a:ext cx="4824536" cy="35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547330" y="745404"/>
            <a:ext cx="351621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 какой обязанности </a:t>
            </a:r>
          </a:p>
          <a:p>
            <a:pPr algn="ctr"/>
            <a:r>
              <a:rPr lang="ru-RU" sz="28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относится это слово?</a:t>
            </a:r>
            <a:endParaRPr lang="ru-RU" sz="2800" b="1" dirty="0">
              <a:ln w="13462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20272" y="567951"/>
            <a:ext cx="64152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endParaRPr lang="ru-RU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8" name="Picture 14">
            <a:extLst>
              <a:ext uri="{FF2B5EF4-FFF2-40B4-BE49-F238E27FC236}">
                <a16:creationId xmlns="" xmlns:a16="http://schemas.microsoft.com/office/drawing/2014/main" id="{387B1D22-3F26-4E55-B7FC-D9CA1EED6A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23928"/>
            <a:ext cx="816732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36852"/>
            <a:ext cx="7500990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МОЛОДЦЫ!!!</a:t>
            </a:r>
          </a:p>
        </p:txBody>
      </p:sp>
      <p:sp>
        <p:nvSpPr>
          <p:cNvPr id="11" name="Скругленный прямоугольник 10">
            <a:hlinkClick r:id="rId6" action="ppaction://hlinksldjump"/>
          </p:cNvPr>
          <p:cNvSpPr/>
          <p:nvPr/>
        </p:nvSpPr>
        <p:spPr>
          <a:xfrm>
            <a:off x="29413" y="31738"/>
            <a:ext cx="2357422" cy="2857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Ресурсы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/>
          <a:lstStyle/>
          <a:p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Ресурсы:</a:t>
            </a:r>
            <a:r>
              <a:rPr lang="ru-RU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478" y="1143000"/>
            <a:ext cx="84296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hlinkClick r:id="rId4"/>
              </a:rPr>
              <a:t>https://president.gov.by/ru/president/detjam/prava</a:t>
            </a: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hlinkClick r:id="rId5"/>
              </a:rPr>
              <a:t>https://pravo.by/</a:t>
            </a: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hlinkClick r:id="rId6"/>
              </a:rPr>
              <a:t>https://prokuratura.gov.by/ru/activity/zashchita-prav-detey/</a:t>
            </a: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hlinkClick r:id="rId7"/>
              </a:rPr>
              <a:t>https://mir.pravo.by/library/labirint/chilldrenrights/pravanesoverchennolet/</a:t>
            </a: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hlinkClick r:id="rId8"/>
              </a:rPr>
              <a:t>https://pravo.by/pravovaya-informatsiya/normativnye-dokumenty/konstitutsiya-respubliki-belarus/</a:t>
            </a:r>
            <a:endParaRPr lang="ru-RU" sz="2000" dirty="0"/>
          </a:p>
          <a:p>
            <a:endParaRPr lang="ru-RU" sz="20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369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ЗАКОН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700808"/>
            <a:ext cx="8388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Ребенок обязан соблюдать законы государства</a:t>
            </a: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  <a:p>
            <a:pPr algn="ctr"/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pic>
        <p:nvPicPr>
          <p:cNvPr id="1026" name="Picture 2" descr="https://catherineasquithgallery.com/uploads/posts/2021-03/1614587700_83-p-malchik-na-belom-fone-kartinka-1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01008"/>
            <a:ext cx="5760640" cy="284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7FE1528-6F94-4164-9C3D-367CD6E1E3E1}"/>
              </a:ext>
            </a:extLst>
          </p:cNvPr>
          <p:cNvSpPr/>
          <p:nvPr/>
        </p:nvSpPr>
        <p:spPr>
          <a:xfrm>
            <a:off x="0" y="-1"/>
            <a:ext cx="24117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баллов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06710" y="4197667"/>
            <a:ext cx="5725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ru-RU" sz="4800" dirty="0"/>
          </a:p>
        </p:txBody>
      </p:sp>
      <p:sp>
        <p:nvSpPr>
          <p:cNvPr id="2" name="Заголовок 17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Ребусы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-24"/>
            <a:ext cx="3143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балла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2637797" y="5516559"/>
            <a:ext cx="3643338" cy="1214446"/>
          </a:xfrm>
          <a:prstGeom prst="flowChartAlternateProcess">
            <a:avLst/>
          </a:prstGeom>
          <a:solidFill>
            <a:srgbClr val="BDFC9E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Ответ</a:t>
            </a:r>
          </a:p>
        </p:txBody>
      </p:sp>
      <p:pic>
        <p:nvPicPr>
          <p:cNvPr id="2052" name="Picture 4" descr="https://phonoteka.org/uploads/posts/2022-01/1642781322_17-phonoteka-org-p-fon-zabor-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4" y="1788892"/>
            <a:ext cx="4707947" cy="26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15616" y="4408991"/>
            <a:ext cx="2632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4,3,5,2,1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967356" y="1670610"/>
            <a:ext cx="1644958" cy="2406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45630" y="2564904"/>
            <a:ext cx="1412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НИЕ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606710" y="4302863"/>
            <a:ext cx="677447" cy="720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5543774" y="4379063"/>
            <a:ext cx="627081" cy="567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547330" y="745404"/>
            <a:ext cx="351621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 какой обязанности </a:t>
            </a:r>
          </a:p>
          <a:p>
            <a:pPr algn="ctr"/>
            <a:r>
              <a:rPr lang="ru-RU" sz="28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относится это слово?</a:t>
            </a:r>
            <a:endParaRPr lang="ru-RU" sz="2800" b="1" dirty="0">
              <a:ln w="13462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572560" cy="1143000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7030A0"/>
                </a:solidFill>
              </a:rPr>
              <a:t>ОБРАЗОВАНИЕ</a:t>
            </a:r>
          </a:p>
        </p:txBody>
      </p:sp>
      <p:sp>
        <p:nvSpPr>
          <p:cNvPr id="7" name="Блок-схема: альтернативный процесс 6">
            <a:hlinkClick r:id="rId4" action="ppaction://hlinksldjump"/>
          </p:cNvPr>
          <p:cNvSpPr/>
          <p:nvPr/>
        </p:nvSpPr>
        <p:spPr>
          <a:xfrm>
            <a:off x="6715140" y="6072206"/>
            <a:ext cx="2286016" cy="642942"/>
          </a:xfrm>
          <a:prstGeom prst="flowChartAlternateProcess">
            <a:avLst/>
          </a:prstGeom>
          <a:solidFill>
            <a:srgbClr val="ECFEA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 категориям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668" y="1484784"/>
            <a:ext cx="8316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Ребенок обязан овладевать знаниями и готовиться к самостоятельной трудовой    деятельности</a:t>
            </a:r>
          </a:p>
          <a:p>
            <a:pPr algn="ctr"/>
            <a:endParaRPr lang="ru-RU" sz="4800" b="1" dirty="0">
              <a:solidFill>
                <a:srgbClr val="002060"/>
              </a:solidFill>
            </a:endParaRPr>
          </a:p>
          <a:p>
            <a:pPr algn="ctr"/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phonoteka.org/uploads/posts/2021-05/1620959590_19-phonoteka_org-p-fon-deti-chitayut-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4320480" cy="23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7A369C6-6BE3-4901-B643-DC38BD3ACB46}"/>
              </a:ext>
            </a:extLst>
          </p:cNvPr>
          <p:cNvSpPr/>
          <p:nvPr/>
        </p:nvSpPr>
        <p:spPr>
          <a:xfrm>
            <a:off x="0" y="-24"/>
            <a:ext cx="1979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балла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1371</TotalTime>
  <Words>911</Words>
  <Application>Microsoft Office PowerPoint</Application>
  <PresentationFormat>Экран (4:3)</PresentationFormat>
  <Paragraphs>353</Paragraphs>
  <Slides>61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Ребусы</vt:lpstr>
      <vt:lpstr>Презентация PowerPoint</vt:lpstr>
      <vt:lpstr>ЗАКОН</vt:lpstr>
      <vt:lpstr>Презентация PowerPoint</vt:lpstr>
      <vt:lpstr>ОБРАЗОВАНИЕ</vt:lpstr>
      <vt:lpstr>Презентация PowerPoint</vt:lpstr>
      <vt:lpstr>РОДИНА</vt:lpstr>
      <vt:lpstr>Презентация PowerPoint</vt:lpstr>
      <vt:lpstr>РОДИТЕЛИ</vt:lpstr>
      <vt:lpstr>Презентация PowerPoint</vt:lpstr>
      <vt:lpstr>ПРИРОДА</vt:lpstr>
      <vt:lpstr>Загадки</vt:lpstr>
      <vt:lpstr>Презентация PowerPoint</vt:lpstr>
      <vt:lpstr>ЖИЛЬЁ</vt:lpstr>
      <vt:lpstr>Презентация PowerPoint</vt:lpstr>
      <vt:lpstr>ЛЮБОВЬ</vt:lpstr>
      <vt:lpstr>Презентация PowerPoint</vt:lpstr>
      <vt:lpstr>СЕМЬЯ</vt:lpstr>
      <vt:lpstr>Презентация PowerPoint</vt:lpstr>
      <vt:lpstr>ИМЯ</vt:lpstr>
      <vt:lpstr>Презентация PowerPoint</vt:lpstr>
      <vt:lpstr>ОТДЫХ</vt:lpstr>
      <vt:lpstr>Сказки</vt:lpstr>
      <vt:lpstr>Презентация PowerPoint</vt:lpstr>
      <vt:lpstr>ПРАВО НА ПОМОЩЬ</vt:lpstr>
      <vt:lpstr>Презентация PowerPoint</vt:lpstr>
      <vt:lpstr>ПРАВО НА СВОБОДУ</vt:lpstr>
      <vt:lpstr>Презентация PowerPoint</vt:lpstr>
      <vt:lpstr>МЕДИЦИНСКОЙ ПОМОЩИ</vt:lpstr>
      <vt:lpstr>Презентация PowerPoint</vt:lpstr>
      <vt:lpstr>ЗАЩИТУ</vt:lpstr>
      <vt:lpstr>Презентация PowerPoint</vt:lpstr>
      <vt:lpstr>ЖИЗНЬ</vt:lpstr>
      <vt:lpstr>Мультики</vt:lpstr>
      <vt:lpstr>Презентация PowerPoint</vt:lpstr>
      <vt:lpstr>ДОСУГ</vt:lpstr>
      <vt:lpstr>Презентация PowerPoint</vt:lpstr>
      <vt:lpstr>ПОЛУЧЕНИЕ ИНФОРМАЦИИ</vt:lpstr>
      <vt:lpstr>Презентация PowerPoint</vt:lpstr>
      <vt:lpstr>ПОЛЕЗНОЕ И КАЧЕСТВЕННОЕ ПИТАНИЕ</vt:lpstr>
      <vt:lpstr>Презентация PowerPoint</vt:lpstr>
      <vt:lpstr>ОБРАЗОВАНИЕ</vt:lpstr>
      <vt:lpstr>Презентация PowerPoint</vt:lpstr>
      <vt:lpstr>Презентация PowerPoint</vt:lpstr>
      <vt:lpstr>Анаграммы</vt:lpstr>
      <vt:lpstr>Презентация PowerPoint</vt:lpstr>
      <vt:lpstr>ДИСЦИПЛИНА</vt:lpstr>
      <vt:lpstr>Презентация PowerPoint</vt:lpstr>
      <vt:lpstr>ИМУЩЕСТВО</vt:lpstr>
      <vt:lpstr>Презентация PowerPoint</vt:lpstr>
      <vt:lpstr>УВАЖЕНИЕ</vt:lpstr>
      <vt:lpstr>Презентация PowerPoint</vt:lpstr>
      <vt:lpstr>ЧИСТОТА</vt:lpstr>
      <vt:lpstr>Презентация PowerPoint</vt:lpstr>
      <vt:lpstr>УСТАВ</vt:lpstr>
      <vt:lpstr>Презентация PowerPoint</vt:lpstr>
      <vt:lpstr>Ресурсы: </vt:lpstr>
    </vt:vector>
  </TitlesOfParts>
  <Company>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Учетная запись Майкрософт</cp:lastModifiedBy>
  <cp:revision>164</cp:revision>
  <dcterms:created xsi:type="dcterms:W3CDTF">2013-03-16T09:30:03Z</dcterms:created>
  <dcterms:modified xsi:type="dcterms:W3CDTF">2022-08-16T20:33:35Z</dcterms:modified>
</cp:coreProperties>
</file>