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1" r:id="rId2"/>
    <p:sldId id="282" r:id="rId3"/>
    <p:sldId id="289" r:id="rId4"/>
    <p:sldId id="283" r:id="rId5"/>
    <p:sldId id="261" r:id="rId6"/>
    <p:sldId id="262" r:id="rId7"/>
    <p:sldId id="286" r:id="rId8"/>
    <p:sldId id="284" r:id="rId9"/>
    <p:sldId id="287" r:id="rId10"/>
    <p:sldId id="267" r:id="rId11"/>
    <p:sldId id="266" r:id="rId12"/>
    <p:sldId id="268" r:id="rId13"/>
    <p:sldId id="269" r:id="rId14"/>
    <p:sldId id="270" r:id="rId15"/>
    <p:sldId id="271" r:id="rId16"/>
    <p:sldId id="288" r:id="rId17"/>
    <p:sldId id="277" r:id="rId18"/>
    <p:sldId id="278" r:id="rId19"/>
    <p:sldId id="279" r:id="rId20"/>
    <p:sldId id="290" r:id="rId21"/>
    <p:sldId id="280"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Юлия" initials="Ю" lastIdx="3" clrIdx="0">
    <p:extLst>
      <p:ext uri="{19B8F6BF-5375-455C-9EA6-DF929625EA0E}">
        <p15:presenceInfo xmlns:p15="http://schemas.microsoft.com/office/powerpoint/2012/main" userId="Юлия"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4DC"/>
    <a:srgbClr val="702F33"/>
    <a:srgbClr val="FFF3BB"/>
    <a:srgbClr val="6F2C2F"/>
    <a:srgbClr val="FBEBBD"/>
    <a:srgbClr val="FFFFFF"/>
    <a:srgbClr val="F6F6D9"/>
    <a:srgbClr val="DCCF9B"/>
    <a:srgbClr val="CEC0A6"/>
    <a:srgbClr val="774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24" autoAdjust="0"/>
  </p:normalViewPr>
  <p:slideViewPr>
    <p:cSldViewPr snapToGrid="0">
      <p:cViewPr varScale="1">
        <p:scale>
          <a:sx n="95" d="100"/>
          <a:sy n="95" d="100"/>
        </p:scale>
        <p:origin x="111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CE96D-B1E5-4DD9-8AD9-02A426DF3EF1}" type="datetimeFigureOut">
              <a:rPr lang="ru-RU" smtClean="0"/>
              <a:t>26.02.2025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8850B-8215-444E-BFA8-45B1D679371F}" type="slidenum">
              <a:rPr lang="ru-RU" smtClean="0"/>
              <a:t>‹#›</a:t>
            </a:fld>
            <a:endParaRPr lang="ru-RU"/>
          </a:p>
        </p:txBody>
      </p:sp>
    </p:spTree>
    <p:extLst>
      <p:ext uri="{BB962C8B-B14F-4D97-AF65-F5344CB8AC3E}">
        <p14:creationId xmlns:p14="http://schemas.microsoft.com/office/powerpoint/2010/main" val="3814160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Неделя финансовой грамотности детей и молодежи пройдет в Беларуси с 17 по 23 марта 2025 года. 2025 год объявлен в Беларуси Годом благоустройства. Государство и общество объединят свои усилия для дальнейшего улучшения жизни людей в нашей стране. Давайте разберемся, а что мы сами можем сделать, чтобы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привести в порядок свои личные финансы.</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r>
              <a:rPr lang="ru-RU" sz="1800" dirty="0">
                <a:effectLst/>
                <a:latin typeface="Times New Roman" panose="02020603050405020304" pitchFamily="18" charset="0"/>
              </a:rPr>
              <a:t>Главные герои нашей истории – сестра и брат Соня и Ваня. В прошлом году Соня и Ваня прошли обучение в </a:t>
            </a:r>
            <a:r>
              <a:rPr lang="ru-RU" sz="1800" u="sng" dirty="0">
                <a:effectLst/>
                <a:latin typeface="Times New Roman" panose="02020603050405020304" pitchFamily="18" charset="0"/>
              </a:rPr>
              <a:t>Школе супергероев финансовой грамотности,</a:t>
            </a:r>
            <a:r>
              <a:rPr lang="ru-RU" sz="1800" dirty="0">
                <a:effectLst/>
                <a:latin typeface="Times New Roman" panose="02020603050405020304" pitchFamily="18" charset="0"/>
              </a:rPr>
              <a:t> много всего узнали. Теперь дело за тем, чтобы применить все знания и навыки на практике. Ведь важно не только знать и уметь, но и делать! А помогать наводить порядок в личных финансах им будет… не удивляйтесь – домовой по имени </a:t>
            </a:r>
            <a:r>
              <a:rPr lang="ru-RU" sz="1800" dirty="0" err="1">
                <a:effectLst/>
                <a:latin typeface="Times New Roman" panose="02020603050405020304" pitchFamily="18" charset="0"/>
              </a:rPr>
              <a:t>Скарбыч</a:t>
            </a:r>
            <a:r>
              <a:rPr lang="ru-RU" sz="1800" dirty="0">
                <a:effectLst/>
                <a:latin typeface="Times New Roman" panose="02020603050405020304" pitchFamily="18" charset="0"/>
              </a:rPr>
              <a:t>. Сейчас мы вас с ним познакомим.</a:t>
            </a:r>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a:t>
            </a:fld>
            <a:endParaRPr lang="ru-RU"/>
          </a:p>
        </p:txBody>
      </p:sp>
    </p:spTree>
    <p:extLst>
      <p:ext uri="{BB962C8B-B14F-4D97-AF65-F5344CB8AC3E}">
        <p14:creationId xmlns:p14="http://schemas.microsoft.com/office/powerpoint/2010/main" val="1966800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lnSpc>
                <a:spcPct val="100000"/>
              </a:lnSpc>
              <a:tabLst>
                <a:tab pos="3436620" algn="l"/>
              </a:tabLst>
            </a:pPr>
            <a:r>
              <a:rPr lang="ru-RU" sz="1800" dirty="0">
                <a:solidFill>
                  <a:srgbClr val="000000"/>
                </a:solidFill>
                <a:effectLst/>
                <a:latin typeface="Times New Roman" panose="02020603050405020304" pitchFamily="18" charset="0"/>
                <a:ea typeface="Times New Roman" panose="02020603050405020304" pitchFamily="18" charset="0"/>
              </a:rPr>
              <a:t>– «Вымести» деньги «из-под матраса» и положить их на банковский депозит – самый надежный способ сохранить свои сбережения, – уверенно сказал </a:t>
            </a:r>
            <a:r>
              <a:rPr lang="ru-RU" sz="1800" dirty="0" err="1">
                <a:solidFill>
                  <a:srgbClr val="000000"/>
                </a:solidFill>
                <a:effectLst/>
                <a:latin typeface="Times New Roman" panose="02020603050405020304" pitchFamily="18" charset="0"/>
                <a:ea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rPr>
              <a:t>. – Но есть еще один интересный вариант – «заставить деньги работать» на ваше благо. То есть инвестировать.</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pPr>
            <a:r>
              <a:rPr lang="ru-RU" sz="1800" dirty="0">
                <a:solidFill>
                  <a:srgbClr val="000000"/>
                </a:solidFill>
                <a:effectLst/>
                <a:latin typeface="Times New Roman" panose="02020603050405020304" pitchFamily="18" charset="0"/>
                <a:ea typeface="Times New Roman" panose="02020603050405020304" pitchFamily="18" charset="0"/>
              </a:rPr>
              <a:t>Часть накопленных средств можно вложить в ценные бумаги, имущество, проекты для получения прибыли. Инвестор – владелец этих активов и получатель прибыли от них.</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tabLst>
                <a:tab pos="3436620" algn="l"/>
              </a:tabLst>
            </a:pPr>
            <a:r>
              <a:rPr lang="ru-RU" sz="1800" dirty="0">
                <a:solidFill>
                  <a:srgbClr val="000000"/>
                </a:solidFill>
                <a:effectLst/>
                <a:latin typeface="Times New Roman" panose="02020603050405020304" pitchFamily="18" charset="0"/>
                <a:ea typeface="Times New Roman" panose="02020603050405020304" pitchFamily="18" charset="0"/>
              </a:rPr>
              <a:t>Но нужно понимать, что</a:t>
            </a:r>
            <a:r>
              <a:rPr lang="ru-RU" sz="1800" b="1" dirty="0">
                <a:solidFill>
                  <a:srgbClr val="000000"/>
                </a:solidFill>
                <a:effectLst/>
                <a:latin typeface="Times New Roman" panose="02020603050405020304" pitchFamily="18" charset="0"/>
                <a:ea typeface="Times New Roman" panose="02020603050405020304" pitchFamily="18" charset="0"/>
              </a:rPr>
              <a:t> инвестирование</a:t>
            </a:r>
            <a:r>
              <a:rPr lang="ru-RU" sz="1800" dirty="0">
                <a:solidFill>
                  <a:srgbClr val="000000"/>
                </a:solidFill>
                <a:effectLst/>
                <a:latin typeface="Times New Roman" panose="02020603050405020304" pitchFamily="18" charset="0"/>
                <a:ea typeface="Times New Roman" panose="02020603050405020304" pitchFamily="18" charset="0"/>
              </a:rPr>
              <a:t> денег всегда </a:t>
            </a:r>
            <a:r>
              <a:rPr lang="ru-RU" sz="1800" b="1" dirty="0">
                <a:solidFill>
                  <a:srgbClr val="000000"/>
                </a:solidFill>
                <a:effectLst/>
                <a:latin typeface="Times New Roman" panose="02020603050405020304" pitchFamily="18" charset="0"/>
                <a:ea typeface="Times New Roman" panose="02020603050405020304" pitchFamily="18" charset="0"/>
              </a:rPr>
              <a:t>предполагает определенный риск</a:t>
            </a:r>
            <a:r>
              <a:rPr lang="ru-RU" sz="1800" dirty="0">
                <a:solidFill>
                  <a:srgbClr val="000000"/>
                </a:solidFill>
                <a:effectLst/>
                <a:latin typeface="Times New Roman" panose="02020603050405020304" pitchFamily="18" charset="0"/>
                <a:ea typeface="Times New Roman" panose="02020603050405020304" pitchFamily="18" charset="0"/>
              </a:rPr>
              <a:t> – есть вероятность не приумножить свои средства, а понести потери.</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pPr>
            <a:endParaRPr lang="ru-RU" sz="1800" i="1"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pPr>
            <a:r>
              <a:rPr lang="ru-RU" sz="1800" i="1" dirty="0">
                <a:solidFill>
                  <a:srgbClr val="000000"/>
                </a:solidFill>
                <a:effectLst/>
                <a:latin typeface="Times New Roman" panose="02020603050405020304" pitchFamily="18" charset="0"/>
                <a:ea typeface="Times New Roman" panose="02020603050405020304" pitchFamily="18" charset="0"/>
              </a:rPr>
              <a:t>Риск и доходность взаимосвязаны</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i="1" dirty="0">
                <a:solidFill>
                  <a:srgbClr val="000000"/>
                </a:solidFill>
                <a:effectLst/>
                <a:latin typeface="Times New Roman" panose="02020603050405020304" pitchFamily="18" charset="0"/>
                <a:ea typeface="Times New Roman" panose="02020603050405020304" pitchFamily="18" charset="0"/>
              </a:rPr>
              <a:t>между собой и пропорциональны</a:t>
            </a:r>
            <a:r>
              <a:rPr lang="ru-RU" sz="1800" dirty="0">
                <a:solidFill>
                  <a:srgbClr val="000000"/>
                </a:solidFill>
                <a:effectLst/>
                <a:latin typeface="Times New Roman" panose="02020603050405020304" pitchFamily="18" charset="0"/>
                <a:ea typeface="Times New Roman" panose="02020603050405020304" pitchFamily="18" charset="0"/>
              </a:rPr>
              <a:t>. Чем больше прибыль – тем больше риск. Помните: если вам обещают высокую доходность с низким (или нулевым) риском, то стоит насторожиться: скорее всего, это мошенничество. Соотношение риска и доходности должно быть оптимальным, и целью любого инвестора должно быть увеличение доходности при уменьшении риска.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tabLst>
                <a:tab pos="3436620" algn="l"/>
              </a:tabLst>
            </a:pPr>
            <a:r>
              <a:rPr lang="be-BY" sz="1800" dirty="0">
                <a:solidFill>
                  <a:srgbClr val="000000"/>
                </a:solidFill>
                <a:effectLst/>
                <a:latin typeface="Times New Roman" panose="02020603050405020304" pitchFamily="18" charset="0"/>
                <a:ea typeface="Times New Roman" panose="02020603050405020304" pitchFamily="18" charset="0"/>
              </a:rPr>
              <a:t>Часто за очень привлекательными </a:t>
            </a:r>
            <a:r>
              <a:rPr lang="ru-RU" sz="1800" dirty="0">
                <a:solidFill>
                  <a:srgbClr val="000000"/>
                </a:solidFill>
                <a:effectLst/>
                <a:latin typeface="Times New Roman" panose="02020603050405020304" pitchFamily="18" charset="0"/>
                <a:ea typeface="Times New Roman" panose="02020603050405020304" pitchFamily="18" charset="0"/>
              </a:rPr>
              <a:t>«</a:t>
            </a:r>
            <a:r>
              <a:rPr lang="be-BY" sz="1800" dirty="0">
                <a:solidFill>
                  <a:srgbClr val="000000"/>
                </a:solidFill>
                <a:effectLst/>
                <a:latin typeface="Times New Roman" panose="02020603050405020304" pitchFamily="18" charset="0"/>
                <a:ea typeface="Times New Roman" panose="02020603050405020304" pitchFamily="18" charset="0"/>
              </a:rPr>
              <a:t>инвестиционными</a:t>
            </a:r>
            <a:r>
              <a:rPr lang="ru-RU" sz="1800" dirty="0">
                <a:solidFill>
                  <a:srgbClr val="0A0A0A"/>
                </a:solidFill>
                <a:effectLst/>
                <a:latin typeface="Times New Roman" panose="02020603050405020304" pitchFamily="18" charset="0"/>
                <a:ea typeface="Times New Roman" panose="02020603050405020304" pitchFamily="18" charset="0"/>
              </a:rPr>
              <a:t>»</a:t>
            </a:r>
            <a:r>
              <a:rPr lang="be-BY" sz="1800" dirty="0">
                <a:solidFill>
                  <a:srgbClr val="000000"/>
                </a:solidFill>
                <a:effectLst/>
                <a:latin typeface="Times New Roman" panose="02020603050405020304" pitchFamily="18" charset="0"/>
                <a:ea typeface="Times New Roman" panose="02020603050405020304" pitchFamily="18" charset="0"/>
              </a:rPr>
              <a:t> предложениями стоят мошенники. Чтобы инвестировать безопасно и не попасться на их уловки, прежде чем инвестировать, нужно разобраться в том, как работают инвестиции, и не верить обещаниям легкого дохода.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pPr>
            <a:r>
              <a:rPr lang="ru-RU" sz="1800" dirty="0">
                <a:solidFill>
                  <a:srgbClr val="000000"/>
                </a:solidFill>
                <a:effectLst/>
                <a:latin typeface="Times New Roman" panose="02020603050405020304" pitchFamily="18" charset="0"/>
                <a:ea typeface="Times New Roman" panose="02020603050405020304" pitchFamily="18" charset="0"/>
              </a:rPr>
              <a:t>Под инвестициями, как правило, понимают только вложения денег, но это не совсем так… Вот вы, ребята, также являетесь инвесторами. Получая знания в процессе обучения, вы инвестируете в свое образование, что в дальнейшем поможет найти работу, которая будет приносить вам доход.</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10</a:t>
            </a:fld>
            <a:endParaRPr lang="ru-RU"/>
          </a:p>
        </p:txBody>
      </p:sp>
    </p:spTree>
    <p:extLst>
      <p:ext uri="{BB962C8B-B14F-4D97-AF65-F5344CB8AC3E}">
        <p14:creationId xmlns:p14="http://schemas.microsoft.com/office/powerpoint/2010/main" val="3060704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r>
              <a:rPr lang="ru-RU" sz="1800" dirty="0">
                <a:solidFill>
                  <a:srgbClr val="000000"/>
                </a:solidFill>
                <a:effectLst/>
                <a:latin typeface="Times New Roman" panose="02020603050405020304" pitchFamily="18" charset="0"/>
                <a:ea typeface="Times New Roman" panose="02020603050405020304" pitchFamily="18" charset="0"/>
              </a:rPr>
              <a:t>– Финансовая сфера развивается очень динамично, – сказал </a:t>
            </a:r>
            <a:r>
              <a:rPr lang="ru-RU" sz="1800" dirty="0" err="1">
                <a:solidFill>
                  <a:srgbClr val="000000"/>
                </a:solidFill>
                <a:effectLst/>
                <a:latin typeface="Times New Roman" panose="02020603050405020304" pitchFamily="18" charset="0"/>
                <a:ea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rPr>
              <a:t>. – Нам доступны как традиционные способы инвестирования, так и инновационные.</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endParaRPr lang="ru-RU"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rPr>
              <a:t>Традиционные способы – это, например, покупка акций и облигаций. Инвестировать можно также в драгоценные металлы и драгоценные камни. Например, золото – издавна надежный способ сберечь деньги, так как полностью обесцениться золото не может – это физический слиток очень ценного металла. Однако гарантированный доход в этом случае отсутствует, так как цена на золото может как расти, так и падать.</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rPr>
              <a:t>Доверительное банковское управление – это вид инвестирования, при котором клиент передает деньги доверительному управляющему, а тот в интересах клиента инвестирует их в те или иные инструменты. В Беларуси такие услуги могут оказывать только банки, отсюда и название – «доверительное банковское управление».</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endParaRPr lang="ru-RU"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rPr>
              <a:t>Из инновационных инструментов в нашей стране все большее распространение получают финансовые решения, связанные с </a:t>
            </a:r>
            <a:r>
              <a:rPr lang="ru-RU" sz="1800" dirty="0" err="1">
                <a:solidFill>
                  <a:srgbClr val="000000"/>
                </a:solidFill>
                <a:effectLst/>
                <a:latin typeface="Times New Roman" panose="02020603050405020304" pitchFamily="18" charset="0"/>
                <a:ea typeface="Times New Roman" panose="02020603050405020304" pitchFamily="18" charset="0"/>
              </a:rPr>
              <a:t>блокчейн</a:t>
            </a:r>
            <a:r>
              <a:rPr lang="ru-RU" sz="1800" dirty="0">
                <a:solidFill>
                  <a:srgbClr val="000000"/>
                </a:solidFill>
                <a:effectLst/>
                <a:latin typeface="Times New Roman" panose="02020603050405020304" pitchFamily="18" charset="0"/>
                <a:ea typeface="Times New Roman" panose="02020603050405020304" pitchFamily="18" charset="0"/>
              </a:rPr>
              <a:t>-технологиями. Открываются новые </a:t>
            </a:r>
            <a:r>
              <a:rPr lang="ru-RU" sz="1800" dirty="0" err="1">
                <a:solidFill>
                  <a:srgbClr val="000000"/>
                </a:solidFill>
                <a:effectLst/>
                <a:latin typeface="Times New Roman" panose="02020603050405020304" pitchFamily="18" charset="0"/>
                <a:ea typeface="Times New Roman" panose="02020603050405020304" pitchFamily="18" charset="0"/>
              </a:rPr>
              <a:t>криптоплощадки</a:t>
            </a:r>
            <a:r>
              <a:rPr lang="ru-RU" sz="1800" dirty="0">
                <a:solidFill>
                  <a:srgbClr val="000000"/>
                </a:solidFill>
                <a:effectLst/>
                <a:latin typeface="Times New Roman" panose="02020603050405020304" pitchFamily="18" charset="0"/>
                <a:ea typeface="Times New Roman" panose="02020603050405020304" pitchFamily="18" charset="0"/>
              </a:rPr>
              <a:t>, предлагая новые возможности для инвестирования.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rPr>
              <a:t>Компании-профучастники финансового рынка создают новые удобные площадки, позволяющие дистанционно приобретать ценные бумаги и осуществлять торговлю ими. На цифровых площадках обращаются цифровые финансовые активы (токены).</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rPr>
              <a:t>Развивается также рынок долговых токенов – инструмента, схожего с корпоративными облигациями, который позволяет компаниям привлекать финансирование от большого числа инвесторов со всей республики.</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11</a:t>
            </a:fld>
            <a:endParaRPr lang="ru-RU"/>
          </a:p>
        </p:txBody>
      </p:sp>
    </p:spTree>
    <p:extLst>
      <p:ext uri="{BB962C8B-B14F-4D97-AF65-F5344CB8AC3E}">
        <p14:creationId xmlns:p14="http://schemas.microsoft.com/office/powerpoint/2010/main" val="2234247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lnSpc>
                <a:spcPct val="100000"/>
              </a:lnSpc>
              <a:tabLst>
                <a:tab pos="3436620" algn="l"/>
              </a:tabLst>
            </a:pPr>
            <a:r>
              <a:rPr lang="ru-RU" sz="1800" dirty="0">
                <a:solidFill>
                  <a:srgbClr val="000000"/>
                </a:solidFill>
                <a:effectLst/>
                <a:latin typeface="Times New Roman" panose="02020603050405020304" pitchFamily="18" charset="0"/>
                <a:ea typeface="Times New Roman" panose="02020603050405020304" pitchFamily="18" charset="0"/>
              </a:rPr>
              <a:t>Инвестирование – увлекательный процесс, который может принести не только прибыль, но и удовольствие. Главное – подойти к делу с умом. Любому инвестору </a:t>
            </a:r>
            <a:r>
              <a:rPr lang="ru-RU" sz="1800" dirty="0" err="1">
                <a:solidFill>
                  <a:srgbClr val="000000"/>
                </a:solidFill>
                <a:effectLst/>
                <a:latin typeface="Times New Roman" panose="02020603050405020304" pitchFamily="18" charset="0"/>
                <a:ea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rPr>
              <a:t> советует соблюдать несколько простых правил.</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lvl="0" indent="0" algn="just">
              <a:lnSpc>
                <a:spcPct val="100000"/>
              </a:lnSpc>
              <a:buFont typeface="Wingdings" panose="05000000000000000000" pitchFamily="2" charset="2"/>
              <a:buChar char=""/>
              <a:tabLst>
                <a:tab pos="630555" algn="l"/>
              </a:tabLst>
            </a:pPr>
            <a:r>
              <a:rPr lang="ru-RU" sz="1800" dirty="0">
                <a:solidFill>
                  <a:srgbClr val="000000"/>
                </a:solidFill>
                <a:effectLst/>
                <a:latin typeface="Times New Roman" panose="02020603050405020304" pitchFamily="18" charset="0"/>
                <a:ea typeface="Times New Roman" panose="02020603050405020304" pitchFamily="18" charset="0"/>
              </a:rPr>
              <a:t>Вкладывайте только собственные деньги и никогда не берите в долг ради инвестиций, даже если вам кажется, что доход, полученный за счет инвестиций, сможет с лихвой покрыть проценты по заемным средствам.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lvl="0" indent="0" algn="just">
              <a:lnSpc>
                <a:spcPct val="100000"/>
              </a:lnSpc>
              <a:buFont typeface="Wingdings" panose="05000000000000000000" pitchFamily="2" charset="2"/>
              <a:buChar char=""/>
              <a:tabLst>
                <a:tab pos="630555" algn="l"/>
              </a:tabLst>
            </a:pPr>
            <a:r>
              <a:rPr lang="ru-RU" sz="1800" dirty="0">
                <a:solidFill>
                  <a:srgbClr val="000000"/>
                </a:solidFill>
                <a:effectLst/>
                <a:latin typeface="Times New Roman" panose="02020603050405020304" pitchFamily="18" charset="0"/>
                <a:ea typeface="Times New Roman" panose="02020603050405020304" pitchFamily="18" charset="0"/>
              </a:rPr>
              <a:t>Даже личные средства не стоит инвестировать в рискованные проекты без остатка. Отложите сумму, которая позволит удержаться на плаву, если что-то пойдет не по плану.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lvl="0" indent="0" algn="just">
              <a:lnSpc>
                <a:spcPct val="100000"/>
              </a:lnSpc>
              <a:buFont typeface="Wingdings" panose="05000000000000000000" pitchFamily="2" charset="2"/>
              <a:buChar char=""/>
              <a:tabLst>
                <a:tab pos="630555" algn="l"/>
              </a:tabLst>
            </a:pPr>
            <a:r>
              <a:rPr lang="ru-RU" sz="1800" dirty="0">
                <a:solidFill>
                  <a:srgbClr val="000000"/>
                </a:solidFill>
                <a:effectLst/>
                <a:latin typeface="Times New Roman" panose="02020603050405020304" pitchFamily="18" charset="0"/>
                <a:ea typeface="Times New Roman" panose="02020603050405020304" pitchFamily="18" charset="0"/>
              </a:rPr>
              <a:t>Не держите все «яйца в одной корзине». Как бы банально это ни звучало, инвестируйте в разные проекты. Так вы снизите риски потерять свои вложения.</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lvl="0" indent="0" algn="just">
              <a:lnSpc>
                <a:spcPct val="100000"/>
              </a:lnSpc>
              <a:buFont typeface="Wingdings" panose="05000000000000000000" pitchFamily="2" charset="2"/>
              <a:buChar char=""/>
              <a:tabLst>
                <a:tab pos="630555" algn="l"/>
              </a:tabLst>
            </a:pPr>
            <a:r>
              <a:rPr lang="ru-RU" sz="1800" dirty="0">
                <a:solidFill>
                  <a:srgbClr val="000000"/>
                </a:solidFill>
                <a:effectLst/>
                <a:latin typeface="Times New Roman" panose="02020603050405020304" pitchFamily="18" charset="0"/>
                <a:ea typeface="Times New Roman" panose="02020603050405020304" pitchFamily="18" charset="0"/>
              </a:rPr>
              <a:t>Вкладывайте деньги в сферу, в которой хотя бы немного разбираетесь. Даже если вы отдаете средства в полное доверительное управление, лучше немного изучить предмет и понимать суть процесса. Вы должны быть в состоянии как минимум контролировать процесс инвестирования, а еще лучше – быть способным при необходимости принимать самостоятельные решения.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lvl="0" indent="0" algn="just">
              <a:lnSpc>
                <a:spcPct val="100000"/>
              </a:lnSpc>
              <a:buFont typeface="Wingdings" panose="05000000000000000000" pitchFamily="2" charset="2"/>
              <a:buChar char=""/>
              <a:tabLst>
                <a:tab pos="630555" algn="l"/>
              </a:tabLst>
            </a:pPr>
            <a:r>
              <a:rPr lang="ru-RU" sz="1800" dirty="0">
                <a:solidFill>
                  <a:srgbClr val="000000"/>
                </a:solidFill>
                <a:effectLst/>
                <a:latin typeface="Times New Roman" panose="02020603050405020304" pitchFamily="18" charset="0"/>
                <a:ea typeface="Times New Roman" panose="02020603050405020304" pitchFamily="18" charset="0"/>
              </a:rPr>
              <a:t>Подробно изучите ту организацию, с которой собираетесь сотрудничать, убедитесь в ее надежности. Передавайте деньги только после тщательного изучения и заключения договора, не стесняйтесь задавать вопросы, если вам что-то непонятно или вызывает сомнения. Если договор кажется слишком длинным и сложным, попросите копию, чтобы спокойно изучить ее в домашней обстановке.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lvl="0" indent="0" algn="just">
              <a:lnSpc>
                <a:spcPct val="100000"/>
              </a:lnSpc>
              <a:buFont typeface="Wingdings" panose="05000000000000000000" pitchFamily="2" charset="2"/>
              <a:buChar char=""/>
              <a:tabLst>
                <a:tab pos="630555" algn="l"/>
              </a:tabLst>
            </a:pPr>
            <a:r>
              <a:rPr lang="ru-RU" sz="1800" dirty="0">
                <a:solidFill>
                  <a:srgbClr val="000000"/>
                </a:solidFill>
                <a:effectLst/>
                <a:latin typeface="Times New Roman" panose="02020603050405020304" pitchFamily="18" charset="0"/>
                <a:ea typeface="Times New Roman" panose="02020603050405020304" pitchFamily="18" charset="0"/>
              </a:rPr>
              <a:t>Читайте и слушайте финансовые новости, пользуйтесь разными источниками информации, не спешите вкладывать деньги только по советам знакомых, используйте собственные знания и постоянно повышайте свою финансовую грамотность. </a:t>
            </a:r>
          </a:p>
          <a:p>
            <a:pPr marL="0" lvl="0" indent="0" algn="just">
              <a:lnSpc>
                <a:spcPct val="100000"/>
              </a:lnSpc>
              <a:buFont typeface="Wingdings" panose="05000000000000000000" pitchFamily="2" charset="2"/>
              <a:buNone/>
              <a:tabLst>
                <a:tab pos="630555" algn="l"/>
              </a:tabLst>
            </a:pPr>
            <a:r>
              <a:rPr lang="ru-RU" sz="1800" dirty="0">
                <a:solidFill>
                  <a:srgbClr val="000000"/>
                </a:solidFill>
                <a:effectLst/>
                <a:latin typeface="Times New Roman" panose="02020603050405020304" pitchFamily="18" charset="0"/>
                <a:ea typeface="Times New Roman" panose="02020603050405020304" pitchFamily="18" charset="0"/>
              </a:rPr>
              <a:t>  Разумное инвестирование может сделать вас успешным и преуспевающим человеком, если вы будете принимать решения осознанно и действовать последовательно, не поддаваясь эмоциям.</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12</a:t>
            </a:fld>
            <a:endParaRPr lang="ru-RU"/>
          </a:p>
        </p:txBody>
      </p:sp>
    </p:spTree>
    <p:extLst>
      <p:ext uri="{BB962C8B-B14F-4D97-AF65-F5344CB8AC3E}">
        <p14:creationId xmlns:p14="http://schemas.microsoft.com/office/powerpoint/2010/main" val="829291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Просто так сидеть наш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не умеет – скучно ему. Домовой больше любит что-нибудь по хозяйству делать. Вот решил он ловушку на мышей поставить. </a:t>
            </a:r>
          </a:p>
          <a:p>
            <a:pPr indent="0"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Соня и Ваня смеются: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У нас же мышей нет! – говорят. – Как бы это нам самим в ловушку не угодить?!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Самая опасная ловушка – не мышиная, а кредитная, – ответил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Вот туда-то я вам точно не советую попадаться.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рассказал Соне и Ване, как не оказаться в кредитной ловушке.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 должны четко осознавать, что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кредитные деньги надо будет вернуть банку</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строго в соответствии с условиями договора,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 также уплатить проценты за пользование кредитом</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lnSpc>
                <a:spcPts val="1800"/>
              </a:lnSpc>
            </a:pPr>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решили воспользоваться кредитом, вот что надо сделать, чтобы не попасть в кредитную ловушку:</a:t>
            </a:r>
            <a:endParaRPr lang="ru-RU" sz="1800" b="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rPr>
              <a:t>Подумайте, нужен ли кредит</a:t>
            </a:r>
            <a:r>
              <a:rPr lang="ru-RU" sz="1800" dirty="0">
                <a:solidFill>
                  <a:srgbClr val="000000"/>
                </a:solidFill>
                <a:effectLst/>
                <a:latin typeface="Times New Roman" panose="02020603050405020304" pitchFamily="18" charset="0"/>
                <a:ea typeface="Times New Roman" panose="02020603050405020304" pitchFamily="18" charset="0"/>
              </a:rPr>
              <a:t>. Посчитайте, во сколько в итоге вам обойдется купленная вещь. Может, проще немного подождать и накопить нужную сумму?</a:t>
            </a:r>
            <a:endParaRPr lang="ru-RU" sz="1800" b="0" dirty="0">
              <a:solidFill>
                <a:srgbClr val="000000"/>
              </a:solidFill>
              <a:effectLst/>
              <a:latin typeface="Times New Roman" panose="02020603050405020304" pitchFamily="18" charset="0"/>
              <a:ea typeface="Times New Roman" panose="02020603050405020304" pitchFamily="18" charset="0"/>
            </a:endParaRPr>
          </a:p>
          <a:p>
            <a:pPr indent="0"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rPr>
              <a:t>Оцените свои возможности</a:t>
            </a:r>
            <a:r>
              <a:rPr lang="ru-RU" sz="1800" dirty="0">
                <a:solidFill>
                  <a:srgbClr val="000000"/>
                </a:solidFill>
                <a:effectLst/>
                <a:latin typeface="Times New Roman" panose="02020603050405020304" pitchFamily="18" charset="0"/>
                <a:ea typeface="Times New Roman" panose="02020603050405020304" pitchFamily="18" charset="0"/>
              </a:rPr>
              <a:t>. Определите, сколько вы можете себе позволить платить по кредиту. Если не уверены в своих возможностях в будущем, от кредита лучше воздержаться.</a:t>
            </a:r>
          </a:p>
          <a:p>
            <a:pPr indent="0"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Имейте резервный фонд.</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Может показаться странным, зачем резервный фонд, если человек собирается взять кредит? Тем не менее, это очень важно! Если завтра человек лишится работы – как же тогда платить по кредиту и одновременно жить? Именно поэтому до того, как брать кредит, необходимо убедиться, что у вас есть деньги в запасе.</a:t>
            </a:r>
            <a:endParaRPr lang="ru-RU" sz="1800" b="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rPr>
              <a:t>Постарайтесь учесть все возможные риски</a:t>
            </a:r>
            <a:r>
              <a:rPr lang="ru-RU" sz="1800" dirty="0">
                <a:solidFill>
                  <a:srgbClr val="000000"/>
                </a:solidFill>
                <a:effectLst/>
                <a:latin typeface="Times New Roman" panose="02020603050405020304" pitchFamily="18" charset="0"/>
                <a:ea typeface="Times New Roman" panose="02020603050405020304" pitchFamily="18" charset="0"/>
              </a:rPr>
              <a:t>. Подумайте, как будете рассчитываться с банком, если ваш доход снизится или у вас появятся какие-то важные расходы.</a:t>
            </a:r>
            <a:endParaRPr lang="ru-RU" sz="1800" b="0" dirty="0">
              <a:solidFill>
                <a:srgbClr val="000000"/>
              </a:solidFill>
              <a:effectLst/>
              <a:latin typeface="Times New Roman" panose="02020603050405020304" pitchFamily="18" charset="0"/>
              <a:ea typeface="Times New Roman" panose="02020603050405020304" pitchFamily="18" charset="0"/>
            </a:endParaRPr>
          </a:p>
          <a:p>
            <a:pPr indent="0"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rPr>
              <a:t>Грамотно выберите</a:t>
            </a:r>
            <a:r>
              <a:rPr lang="ru-RU" sz="1800" dirty="0">
                <a:solidFill>
                  <a:srgbClr val="000000"/>
                </a:solidFill>
                <a:effectLst/>
                <a:latin typeface="Times New Roman" panose="02020603050405020304" pitchFamily="18" charset="0"/>
                <a:ea typeface="Times New Roman" panose="02020603050405020304" pitchFamily="18" charset="0"/>
              </a:rPr>
              <a:t> </a:t>
            </a:r>
            <a:r>
              <a:rPr lang="ru-RU" sz="1800" b="1" dirty="0">
                <a:solidFill>
                  <a:srgbClr val="000000"/>
                </a:solidFill>
                <a:effectLst/>
                <a:latin typeface="Times New Roman" panose="02020603050405020304" pitchFamily="18" charset="0"/>
                <a:ea typeface="Times New Roman" panose="02020603050405020304" pitchFamily="18" charset="0"/>
              </a:rPr>
              <a:t>условия кредита</a:t>
            </a:r>
            <a:r>
              <a:rPr lang="ru-RU" sz="1800" dirty="0">
                <a:solidFill>
                  <a:srgbClr val="000000"/>
                </a:solidFill>
                <a:effectLst/>
                <a:latin typeface="Times New Roman" panose="02020603050405020304" pitchFamily="18" charset="0"/>
                <a:ea typeface="Times New Roman" panose="02020603050405020304" pitchFamily="18" charset="0"/>
              </a:rPr>
              <a:t> – сумму, срок кредита, процентную ставку, размер ежемесячного платежа по кредиту. Не берите кредит в первом попавшемся банке, выберите для себя наиболее подходящие условия.</a:t>
            </a:r>
            <a:endParaRPr lang="ru-RU" sz="1800" b="0" dirty="0">
              <a:solidFill>
                <a:srgbClr val="000000"/>
              </a:solidFill>
              <a:effectLst/>
              <a:latin typeface="Times New Roman" panose="02020603050405020304" pitchFamily="18" charset="0"/>
              <a:ea typeface="Times New Roman" panose="02020603050405020304" pitchFamily="18" charset="0"/>
            </a:endParaRPr>
          </a:p>
          <a:p>
            <a:pPr indent="0"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rPr>
              <a:t>Прочитайте весь текст кредитного договора</a:t>
            </a:r>
            <a:r>
              <a:rPr lang="ru-RU" sz="1800" dirty="0">
                <a:solidFill>
                  <a:srgbClr val="000000"/>
                </a:solidFill>
                <a:effectLst/>
                <a:latin typeface="Times New Roman" panose="02020603050405020304" pitchFamily="18" charset="0"/>
                <a:ea typeface="Times New Roman" panose="02020603050405020304" pitchFamily="18" charset="0"/>
              </a:rPr>
              <a:t>, сколько бы времени это ни заняло. Уточните все, что непонятно. Подписывая договор, вы соглашаетесь со всеми его условиями и принимаете на себя обязательства.</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13</a:t>
            </a:fld>
            <a:endParaRPr lang="ru-RU"/>
          </a:p>
        </p:txBody>
      </p:sp>
    </p:spTree>
    <p:extLst>
      <p:ext uri="{BB962C8B-B14F-4D97-AF65-F5344CB8AC3E}">
        <p14:creationId xmlns:p14="http://schemas.microsoft.com/office/powerpoint/2010/main" val="195274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be-BY" sz="1800" dirty="0">
                <a:effectLst/>
                <a:latin typeface="Times New Roman" panose="02020603050405020304" pitchFamily="18" charset="0"/>
                <a:ea typeface="Times New Roman" panose="02020603050405020304" pitchFamily="18" charset="0"/>
              </a:rPr>
              <a:t>Очень любит Скарбыч разговоры людей слушать, а еще лучше – самому рассказывать и учить уму-разуму Соню и Ваню. Ему только тему дай. Вот завелся он и бубнит: </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 Хороший кредит дает возможности, а плохой – лишает доходов.– Давайте разберемся, что имеет в виду Скарбыч.</a:t>
            </a:r>
          </a:p>
          <a:p>
            <a:pPr indent="0" algn="just"/>
            <a:endParaRPr lang="ru-BY" sz="1800" dirty="0">
              <a:effectLst/>
              <a:latin typeface="Times New Roman" panose="02020603050405020304" pitchFamily="18" charset="0"/>
              <a:ea typeface="Times New Roman" panose="02020603050405020304" pitchFamily="18" charset="0"/>
            </a:endParaRPr>
          </a:p>
          <a:p>
            <a:pPr indent="0" algn="just"/>
            <a:r>
              <a:rPr lang="be-BY" sz="1800" b="1" dirty="0">
                <a:effectLst/>
                <a:latin typeface="Times New Roman" panose="02020603050405020304" pitchFamily="18" charset="0"/>
                <a:ea typeface="Times New Roman" panose="02020603050405020304" pitchFamily="18" charset="0"/>
              </a:rPr>
              <a:t>Хороший кредит</a:t>
            </a:r>
            <a:r>
              <a:rPr lang="be-BY" sz="1800" dirty="0">
                <a:effectLst/>
                <a:latin typeface="Times New Roman" panose="02020603050405020304" pitchFamily="18" charset="0"/>
                <a:ea typeface="Times New Roman" panose="02020603050405020304" pitchFamily="18" charset="0"/>
              </a:rPr>
              <a:t> – это когда:</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 решение обдуманное</a:t>
            </a:r>
            <a:r>
              <a:rPr lang="ru-RU" sz="1800" dirty="0">
                <a:effectLst/>
                <a:latin typeface="Times New Roman" panose="02020603050405020304" pitchFamily="18" charset="0"/>
                <a:ea typeface="Times New Roman" panose="02020603050405020304" pitchFamily="18" charset="0"/>
              </a:rPr>
              <a:t>;</a:t>
            </a:r>
            <a:endParaRPr lang="ru-BY" sz="1800" dirty="0">
              <a:effectLst/>
              <a:latin typeface="Times New Roman" panose="02020603050405020304" pitchFamily="18" charset="0"/>
              <a:ea typeface="Times New Roman" panose="02020603050405020304" pitchFamily="18" charset="0"/>
            </a:endParaRPr>
          </a:p>
          <a:p>
            <a:pPr indent="0" algn="just"/>
            <a:r>
              <a:rPr lang="ru-RU" sz="1800" dirty="0">
                <a:effectLst/>
                <a:latin typeface="Times New Roman" panose="02020603050405020304" pitchFamily="18" charset="0"/>
                <a:ea typeface="Times New Roman" panose="02020603050405020304" pitchFamily="18" charset="0"/>
              </a:rPr>
              <a:t>– </a:t>
            </a:r>
            <a:r>
              <a:rPr lang="be-BY" sz="1800" dirty="0">
                <a:effectLst/>
                <a:latin typeface="Times New Roman" panose="02020603050405020304" pitchFamily="18" charset="0"/>
                <a:ea typeface="Times New Roman" panose="02020603050405020304" pitchFamily="18" charset="0"/>
              </a:rPr>
              <a:t>платежи по кредиту не заставят сильно сократить расходы</a:t>
            </a:r>
            <a:r>
              <a:rPr lang="ru-RU" sz="1800" dirty="0">
                <a:effectLst/>
                <a:latin typeface="Times New Roman" panose="02020603050405020304" pitchFamily="18" charset="0"/>
                <a:ea typeface="Times New Roman" panose="02020603050405020304" pitchFamily="18" charset="0"/>
              </a:rPr>
              <a:t>;</a:t>
            </a:r>
            <a:endParaRPr lang="ru-BY" sz="1800" dirty="0">
              <a:effectLst/>
              <a:latin typeface="Times New Roman" panose="02020603050405020304" pitchFamily="18" charset="0"/>
              <a:ea typeface="Times New Roman" panose="02020603050405020304" pitchFamily="18" charset="0"/>
            </a:endParaRPr>
          </a:p>
          <a:p>
            <a:pPr indent="0" algn="just"/>
            <a:r>
              <a:rPr lang="ru-RU" sz="1800" dirty="0">
                <a:effectLst/>
                <a:latin typeface="Times New Roman" panose="02020603050405020304" pitchFamily="18" charset="0"/>
                <a:ea typeface="Times New Roman" panose="02020603050405020304" pitchFamily="18" charset="0"/>
              </a:rPr>
              <a:t>– на действительно нужные цели (на обучение, которое потом позволит больше зарабатывать);</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 на </a:t>
            </a:r>
            <a:r>
              <a:rPr lang="ru-RU" sz="1800" dirty="0">
                <a:effectLst/>
                <a:latin typeface="Times New Roman" panose="02020603050405020304" pitchFamily="18" charset="0"/>
                <a:ea typeface="Times New Roman" panose="02020603050405020304" pitchFamily="18" charset="0"/>
              </a:rPr>
              <a:t>крупную покупку, на которую трудно накопить (квартиру, машину).</a:t>
            </a:r>
          </a:p>
          <a:p>
            <a:pPr indent="0" algn="just"/>
            <a:endParaRPr lang="ru-BY" sz="1800" dirty="0">
              <a:effectLst/>
              <a:latin typeface="Times New Roman" panose="02020603050405020304" pitchFamily="18" charset="0"/>
              <a:ea typeface="Times New Roman" panose="02020603050405020304" pitchFamily="18" charset="0"/>
            </a:endParaRPr>
          </a:p>
          <a:p>
            <a:pPr indent="0" algn="just"/>
            <a:r>
              <a:rPr lang="be-BY"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Плохой кредит</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когда: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спонтанное решение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или</a:t>
            </a:r>
            <a:r>
              <a:rPr lang="ru-RU"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для покупки товаров или услуг, в которых нет острой необходимости;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платежи будут съедать большую часть бюджета;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для другого человека, например друга или родственника, которому отказали в банке;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для инвестиций – даже если вам кажется, что доход, полученный за счет инвестиций, покроет все расходы по кредиту. Вы можете не получить запланированную доходность, и денег не будет. А платить по кредиту все равно нужно.</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14</a:t>
            </a:fld>
            <a:endParaRPr lang="ru-RU"/>
          </a:p>
        </p:txBody>
      </p:sp>
    </p:spTree>
    <p:extLst>
      <p:ext uri="{BB962C8B-B14F-4D97-AF65-F5344CB8AC3E}">
        <p14:creationId xmlns:p14="http://schemas.microsoft.com/office/powerpoint/2010/main" val="394844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 нашего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очень много полезных советов в сундучке. Он пользуется ими, чтобы помочь своим близким принять рациональное решение в отношении личных финансов. Но у него в сундучке еще также припрятаны загадки-</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обучалки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a:spcAft>
                <a:spcPts val="0"/>
              </a:spcAft>
            </a:pP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lnSpc>
                <a:spcPts val="1800"/>
              </a:lnSpc>
              <a:spcAft>
                <a:spcPts val="0"/>
              </a:spcAft>
            </a:pPr>
            <a:r>
              <a:rPr lang="ru-RU" sz="1800" b="1" dirty="0">
                <a:solidFill>
                  <a:srgbClr val="000000"/>
                </a:solidFill>
                <a:effectLst/>
                <a:latin typeface="TimesET"/>
                <a:ea typeface="Times New Roman" panose="02020603050405020304" pitchFamily="18" charset="0"/>
                <a:cs typeface="Times New Roman" panose="02020603050405020304" pitchFamily="18" charset="0"/>
              </a:rPr>
              <a:t>Кредит:</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lnSpc>
                <a:spcPts val="1800"/>
              </a:lnSpc>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Это подарок от банка, можно его не возвращать.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lnSpc>
                <a:spcPts val="1800"/>
              </a:lnSpc>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Надо возвращать, но если денег нет, то можно подождать, пока они появятся.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lnSpc>
                <a:spcPts val="1800"/>
              </a:lnSpc>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Нужно возвращать строго по графику и уплатить проценты за пользование кредитом.</a:t>
            </a:r>
          </a:p>
          <a:p>
            <a:pPr marL="0" indent="0" algn="just">
              <a:lnSpc>
                <a:spcPts val="1800"/>
              </a:lnSpc>
              <a:spcAft>
                <a:spcPts val="0"/>
              </a:spcAft>
            </a:pP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lnSpc>
                <a:spcPts val="1800"/>
              </a:lnSpc>
              <a:spcAft>
                <a:spcPts val="0"/>
              </a:spcAft>
            </a:pPr>
            <a:r>
              <a:rPr lang="ru-RU" sz="1800" b="1" dirty="0">
                <a:solidFill>
                  <a:srgbClr val="000000"/>
                </a:solidFill>
                <a:effectLst/>
                <a:latin typeface="TimesET"/>
                <a:ea typeface="Times New Roman" panose="02020603050405020304" pitchFamily="18" charset="0"/>
                <a:cs typeface="Times New Roman" panose="02020603050405020304" pitchFamily="18" charset="0"/>
              </a:rPr>
              <a:t>Что повысит вероятность получения кредита: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rPr>
              <a:t>1. Женитьба и рождение ребенка.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rPr>
              <a:t>2. Продажа квартиры.</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rPr>
              <a:t>3. Повышение заработной платы.</a:t>
            </a:r>
          </a:p>
          <a:p>
            <a:pPr marL="0" indent="0" algn="just">
              <a:spcAft>
                <a:spcPts val="0"/>
              </a:spcAft>
            </a:pP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spcAft>
                <a:spcPts val="0"/>
              </a:spcAft>
            </a:pPr>
            <a:r>
              <a:rPr lang="ru-RU" sz="1800" b="1" dirty="0">
                <a:solidFill>
                  <a:srgbClr val="000000"/>
                </a:solidFill>
                <a:effectLst/>
                <a:latin typeface="TimesET"/>
                <a:ea typeface="Times New Roman" panose="02020603050405020304" pitchFamily="18" charset="0"/>
                <a:cs typeface="Times New Roman" panose="02020603050405020304" pitchFamily="18" charset="0"/>
              </a:rPr>
              <a:t>Что делать</a:t>
            </a:r>
            <a:r>
              <a:rPr lang="ru-RU"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ru-RU" sz="1800" b="1" dirty="0">
                <a:solidFill>
                  <a:srgbClr val="000000"/>
                </a:solidFill>
                <a:effectLst/>
                <a:latin typeface="TimesET"/>
                <a:ea typeface="Times New Roman" panose="02020603050405020304" pitchFamily="18" charset="0"/>
                <a:cs typeface="Times New Roman" panose="02020603050405020304" pitchFamily="18" charset="0"/>
              </a:rPr>
              <a:t> если нечем оплачивать кредит?</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Не паниковать, сидеть и ждать, пока вам начнут звонить из банка.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Обратиться в банк и уведомить его о своих проблемах.</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Скрываться, не снимать телефон, чтобы никто не нашел.</a:t>
            </a:r>
          </a:p>
          <a:p>
            <a:pPr marL="0" indent="0" algn="just">
              <a:spcAft>
                <a:spcPts val="0"/>
              </a:spcAft>
            </a:pP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каком случае имеет смысл взять кредит?</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Объявлена крупнейшая распродажа.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Обучение на курсах поможет получить более высокооплачиваемую работу.</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Вы долго работали и вам необходимо съездить в отпуск.</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ctr">
              <a:lnSpc>
                <a:spcPts val="1800"/>
              </a:lnSpc>
              <a:spcAft>
                <a:spcPts val="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15</a:t>
            </a:fld>
            <a:endParaRPr lang="ru-RU"/>
          </a:p>
        </p:txBody>
      </p:sp>
    </p:spTree>
    <p:extLst>
      <p:ext uri="{BB962C8B-B14F-4D97-AF65-F5344CB8AC3E}">
        <p14:creationId xmlns:p14="http://schemas.microsoft.com/office/powerpoint/2010/main" val="105609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Ваня заметил, что его платежная карточка пропала. Он точно помнил, что оставлял ее на столе, но теперь карточки нигде не было. Он начал искать повсюду, но безрезультатно.</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Неожиданно из шкафа появился Скарбыч. Домовой держал в руках карточку и выглядел очень серьезным. Оказалось, что он специально спрятал ее, чтобы проучить Ваню за беспечность.</a:t>
            </a:r>
          </a:p>
          <a:p>
            <a:pPr indent="0" algn="just"/>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be-BY" sz="1800" dirty="0">
                <a:solidFill>
                  <a:srgbClr val="000000"/>
                </a:solidFill>
                <a:effectLst/>
                <a:latin typeface="TimesET"/>
                <a:ea typeface="Times New Roman" panose="02020603050405020304" pitchFamily="18" charset="0"/>
                <a:cs typeface="Times New Roman" panose="02020603050405020304" pitchFamily="18" charset="0"/>
              </a:rPr>
              <a:t>Платежная карточка – это удобно, выгодно и безопасно, – сказал Скарбыч. – Однако в любом деле беспечность может привести к неприятностям. Карточка не исключение. Если ее владелец будет игнорировать элементарные правила безопасности, он может стать жертвой мошенников.</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endParaRPr lang="be-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Вот простые советы, как защитить деньги на карте от злоумышленников.</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1. Не храните много денег на карточке, которую вы используете для повседневных расчетов. Лучше завести отдельный сберегательный счет для хранения крупных сумм и получать при этом дополнительный доход. Заведите отдельную карточку для расчетов в интернете. Сейчас существуют виртуальные карты для того, чтобы безопасно расплачиваться онлайн. При таком подходе деньги на вашем счете останутся в безопасности.</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2. Установите лимиты на безналичные расчеты и снятие наличных. Лимиты позволяют ограничить в любых пределах возможность совершения операций по карточкам и тем самым своевременно предотвратить несанкционированное использование значительных сумм денег, хранящихся на счете. Обычно лимиты можно установить по суммам, количеству и видам операций. </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3. Подключите СМС-оповещение об операциях по счету. В рамках такой услуги банк будет присылать СМС-сообщение с деталями о поступлениях на счет, безналичных платежах, снятии наличных и так далее. Благодаря СМС-оповещению вы сразу же узнаете, если кто-то захочет без вашего ведома воспользоваться деньгами. Это позволит оперативно заблокировать карточку и избежать существенных потерь.</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4. Никому не сообщайте реквизиты банковской платежной карточки. Даже если вам позвонит сотрудник банка или правоохранительных органов. Сообщать кому-то информацию, касающуюся банковской платежной карточки, пароли и коды доступа, паспортные данные ни в коем случае нельзя. Держите пин-код, сеансовые ключи, а также </a:t>
            </a:r>
            <a:r>
              <a:rPr lang="ru-RU" sz="1800" dirty="0">
                <a:effectLst/>
                <a:latin typeface="Times New Roman" panose="02020603050405020304" pitchFamily="18" charset="0"/>
                <a:ea typeface="Times New Roman" panose="02020603050405020304" pitchFamily="18" charset="0"/>
              </a:rPr>
              <a:t>реквизиты карточки</a:t>
            </a:r>
            <a:r>
              <a:rPr lang="be-BY" sz="1800" dirty="0">
                <a:effectLst/>
                <a:latin typeface="Times New Roman" panose="02020603050405020304" pitchFamily="18" charset="0"/>
                <a:ea typeface="Times New Roman" panose="02020603050405020304" pitchFamily="18" charset="0"/>
              </a:rPr>
              <a:t> в строгом секрете. Категорически нe peкoмeндyeтcя нocить пин-кoд вмecтe c банковской платежной карточкой, нaпpимep нa oтдeльнoй бyмaжкe в кoшeлькe, или писать его на самой банковской платежной карточке.</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5. Не обязательно всегда носить с собой карточку – можно привязать ее к телефону</a:t>
            </a:r>
            <a:r>
              <a:rPr lang="ru-RU" sz="1800" dirty="0">
                <a:effectLst/>
                <a:latin typeface="Times New Roman" panose="02020603050405020304" pitchFamily="18" charset="0"/>
                <a:ea typeface="Times New Roman" panose="02020603050405020304" pitchFamily="18" charset="0"/>
              </a:rPr>
              <a:t>, либо завести виртуальную карту </a:t>
            </a:r>
            <a:r>
              <a:rPr lang="be-BY" sz="1800" dirty="0">
                <a:effectLst/>
                <a:latin typeface="Times New Roman" panose="02020603050405020304" pitchFamily="18" charset="0"/>
                <a:ea typeface="Times New Roman" panose="02020603050405020304" pitchFamily="18" charset="0"/>
              </a:rPr>
              <a:t>и оплачивать покупки с помощью </a:t>
            </a:r>
            <a:r>
              <a:rPr lang="en-US" sz="1800" dirty="0">
                <a:effectLst/>
                <a:latin typeface="Times New Roman" panose="02020603050405020304" pitchFamily="18" charset="0"/>
                <a:ea typeface="Times New Roman" panose="02020603050405020304" pitchFamily="18" charset="0"/>
              </a:rPr>
              <a:t>NFC</a:t>
            </a:r>
            <a:r>
              <a:rPr lang="ru-RU" sz="1800" dirty="0">
                <a:effectLst/>
                <a:latin typeface="Times New Roman" panose="02020603050405020304" pitchFamily="18" charset="0"/>
                <a:ea typeface="Times New Roman" panose="02020603050405020304" pitchFamily="18" charset="0"/>
              </a:rPr>
              <a:t>. Оплата с помощью телефона минимизирует риск потери карточки, а также кражи ее данных</a:t>
            </a:r>
            <a:r>
              <a:rPr lang="be-BY" sz="1800" dirty="0">
                <a:effectLst/>
                <a:latin typeface="Times New Roman" panose="02020603050405020304" pitchFamily="18" charset="0"/>
                <a:ea typeface="Times New Roman" panose="02020603050405020304" pitchFamily="18" charset="0"/>
              </a:rPr>
              <a:t>.</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6. Перед тем как использовать банкомат, тщательно его осмотрите. Если картоприемник выглядит подозрительно, не стоит пользоваться этим устройством, поищите другое.</a:t>
            </a:r>
            <a:endParaRPr lang="ru-BY" sz="1800" dirty="0">
              <a:effectLst/>
              <a:latin typeface="Times New Roman" panose="02020603050405020304" pitchFamily="18" charset="0"/>
              <a:ea typeface="Times New Roman" panose="02020603050405020304" pitchFamily="18" charset="0"/>
            </a:endParaRPr>
          </a:p>
          <a:p>
            <a:pPr indent="0" algn="just"/>
            <a:r>
              <a:rPr lang="be-BY" sz="1800" dirty="0">
                <a:effectLst/>
                <a:latin typeface="Times New Roman" panose="02020603050405020304" pitchFamily="18" charset="0"/>
                <a:ea typeface="Times New Roman" panose="02020603050405020304" pitchFamily="18" charset="0"/>
              </a:rPr>
              <a:t>Следуя этим простым советам, вы защитите свои финансы. Скарбыч уверен: с умным подходом ваши деньги будут в безопасности!</a:t>
            </a: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16</a:t>
            </a:fld>
            <a:endParaRPr lang="ru-RU"/>
          </a:p>
        </p:txBody>
      </p:sp>
    </p:spTree>
    <p:extLst>
      <p:ext uri="{BB962C8B-B14F-4D97-AF65-F5344CB8AC3E}">
        <p14:creationId xmlns:p14="http://schemas.microsoft.com/office/powerpoint/2010/main" val="660831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a:effectLst/>
                <a:latin typeface="Times New Roman" panose="02020603050405020304" pitchFamily="18" charset="0"/>
              </a:rPr>
              <a:t>Наконец-то долгожданная мечта Сони и Вани исполнилась – планшет, на который они копили, был у них в руках. Уже вечером они вовсю осваивали интернет на новом планшете: смотрели фильмы, играли в игры, искали информацию для школьных заданий и покупали подарки. И вдруг они заметили в мессенджере </a:t>
            </a:r>
            <a:r>
              <a:rPr lang="ru-RU" sz="1800" i="1" dirty="0">
                <a:effectLst/>
                <a:latin typeface="Times New Roman" panose="02020603050405020304" pitchFamily="18" charset="0"/>
              </a:rPr>
              <a:t>странное сообщение</a:t>
            </a:r>
            <a:r>
              <a:rPr lang="ru-RU" sz="1800" dirty="0">
                <a:effectLst/>
                <a:latin typeface="Times New Roman" panose="02020603050405020304" pitchFamily="18" charset="0"/>
              </a:rPr>
              <a:t> с предложением выиграть суперприз, если перейдешь по ссылке. </a:t>
            </a:r>
          </a:p>
          <a:p>
            <a:r>
              <a:rPr lang="ru-RU" sz="1800" dirty="0">
                <a:effectLst/>
                <a:latin typeface="Times New Roman" panose="02020603050405020304" pitchFamily="18" charset="0"/>
              </a:rPr>
              <a:t>– Осторожно! – сказал </a:t>
            </a:r>
            <a:r>
              <a:rPr lang="ru-RU" sz="1800" dirty="0" err="1">
                <a:effectLst/>
                <a:latin typeface="Times New Roman" panose="02020603050405020304" pitchFamily="18" charset="0"/>
              </a:rPr>
              <a:t>Скарбыч</a:t>
            </a:r>
            <a:r>
              <a:rPr lang="ru-RU" sz="1800" dirty="0">
                <a:effectLst/>
                <a:latin typeface="Times New Roman" panose="02020603050405020304" pitchFamily="18" charset="0"/>
              </a:rPr>
              <a:t>. – Это фишинговое письмо. С помощью такого письма мошенники хотят получить ваши личные данные. Пришло время поговорить о правилах, которые помогут защититься от онлайн-мошенников.</a:t>
            </a:r>
          </a:p>
          <a:p>
            <a:r>
              <a:rPr lang="ru-RU" sz="1800" b="1" dirty="0">
                <a:effectLst/>
                <a:latin typeface="Times New Roman" panose="02020603050405020304" pitchFamily="18" charset="0"/>
              </a:rPr>
              <a:t>Не переходите по незнакомым ссылкам. </a:t>
            </a:r>
            <a:r>
              <a:rPr lang="ru-RU" sz="1800" dirty="0">
                <a:effectLst/>
                <a:latin typeface="Times New Roman" panose="02020603050405020304" pitchFamily="18" charset="0"/>
              </a:rPr>
              <a:t>Если вы получили письмо от незнакомого отправителя или ссылка выглядит странно, не открывайте ее. Это может быть попытка получить доступ к вашим личным данным. Ссылки также могут содержать вирусы.</a:t>
            </a:r>
          </a:p>
          <a:p>
            <a:r>
              <a:rPr lang="ru-RU" sz="1800" b="1" dirty="0">
                <a:effectLst/>
                <a:latin typeface="Times New Roman" panose="02020603050405020304" pitchFamily="18" charset="0"/>
              </a:rPr>
              <a:t>Проверяйте адрес сайта.</a:t>
            </a:r>
            <a:r>
              <a:rPr lang="ru-RU" sz="1800" dirty="0">
                <a:effectLst/>
                <a:latin typeface="Times New Roman" panose="02020603050405020304" pitchFamily="18" charset="0"/>
              </a:rPr>
              <a:t> Прежде чем ввести свои данные, проверьте, что сайт безопасен: обращайте внимание на правильность написания адреса сайта, а также на наличие в адресной строке браузера «замочка», обозначающего защищенное соединение.</a:t>
            </a:r>
          </a:p>
          <a:p>
            <a:r>
              <a:rPr lang="ru-RU" sz="1800" b="1" dirty="0">
                <a:effectLst/>
                <a:latin typeface="Times New Roman" panose="02020603050405020304" pitchFamily="18" charset="0"/>
              </a:rPr>
              <a:t>Не делитесь личной информацией.</a:t>
            </a:r>
            <a:r>
              <a:rPr lang="ru-RU" sz="1800" dirty="0">
                <a:effectLst/>
                <a:latin typeface="Times New Roman" panose="02020603050405020304" pitchFamily="18" charset="0"/>
              </a:rPr>
              <a:t> Никогда не сообщайте логин, пароль, номер карты и другие личные данные кому бы то ни было, даже если это ваши друзья или сотрудники банка или другой организации.</a:t>
            </a:r>
          </a:p>
          <a:p>
            <a:r>
              <a:rPr lang="ru-RU" sz="1800" b="1" dirty="0">
                <a:effectLst/>
                <a:latin typeface="Times New Roman" panose="02020603050405020304" pitchFamily="18" charset="0"/>
              </a:rPr>
              <a:t>Устанавливайте антивирус.</a:t>
            </a:r>
            <a:r>
              <a:rPr lang="ru-RU" sz="1800" dirty="0">
                <a:effectLst/>
                <a:latin typeface="Times New Roman" panose="02020603050405020304" pitchFamily="18" charset="0"/>
              </a:rPr>
              <a:t> Хороший антивирус поможет защитить тебя от вредоносных программ и вирусов.</a:t>
            </a:r>
          </a:p>
          <a:p>
            <a:r>
              <a:rPr lang="ru-RU" sz="1800" b="1" dirty="0">
                <a:effectLst/>
                <a:latin typeface="Times New Roman" panose="02020603050405020304" pitchFamily="18" charset="0"/>
              </a:rPr>
              <a:t>Установите двухэтапную защиту.</a:t>
            </a:r>
            <a:r>
              <a:rPr lang="ru-RU" sz="1800" dirty="0">
                <a:effectLst/>
                <a:latin typeface="Times New Roman" panose="02020603050405020304" pitchFamily="18" charset="0"/>
              </a:rPr>
              <a:t> Это дополнительная защита, для ваших аккаунтов, когда при входе в соцсеть приходит дополнительный код на телефон. </a:t>
            </a:r>
          </a:p>
          <a:p>
            <a:r>
              <a:rPr lang="ru-RU" sz="1800" b="1" dirty="0">
                <a:effectLst/>
                <a:latin typeface="Times New Roman" panose="02020603050405020304" pitchFamily="18" charset="0"/>
              </a:rPr>
              <a:t>Используйте безопасные сети.</a:t>
            </a:r>
            <a:r>
              <a:rPr lang="ru-RU" sz="1800" dirty="0">
                <a:effectLst/>
                <a:latin typeface="Times New Roman" panose="02020603050405020304" pitchFamily="18" charset="0"/>
              </a:rPr>
              <a:t> Не используйте публичные сети для входа на сайты, где требуется ввод персональных данных. </a:t>
            </a:r>
            <a:r>
              <a:rPr lang="ru-RU" sz="1800" dirty="0">
                <a:effectLst/>
                <a:latin typeface="Times New Roman" panose="02020603050405020304" pitchFamily="18" charset="0"/>
                <a:ea typeface="Calibri" panose="020F0502020204030204" pitchFamily="34" charset="0"/>
              </a:rPr>
              <a:t>Бесплатный </a:t>
            </a:r>
            <a:r>
              <a:rPr lang="ru-RU" sz="1800" dirty="0" err="1">
                <a:effectLst/>
                <a:latin typeface="Times New Roman" panose="02020603050405020304" pitchFamily="18" charset="0"/>
                <a:ea typeface="Calibri" panose="020F0502020204030204" pitchFamily="34" charset="0"/>
              </a:rPr>
              <a:t>wi-fi</a:t>
            </a:r>
            <a:r>
              <a:rPr lang="ru-RU" sz="1800" dirty="0">
                <a:effectLst/>
                <a:latin typeface="Times New Roman" panose="02020603050405020304" pitchFamily="18" charset="0"/>
                <a:ea typeface="Calibri" panose="020F0502020204030204" pitchFamily="34" charset="0"/>
              </a:rPr>
              <a:t> кажется очень привлекательным, когда вы находитесь в кафе или за городом. Однако если вы пользуетесь критически важными сайтами, например интернет-банкингом или другими сайтами, где вы вводите персональные данные, то важно использовать только те сети </a:t>
            </a:r>
            <a:r>
              <a:rPr lang="ru-RU" sz="1800" dirty="0" err="1">
                <a:effectLst/>
                <a:latin typeface="Times New Roman" panose="02020603050405020304" pitchFamily="18" charset="0"/>
                <a:ea typeface="Calibri" panose="020F0502020204030204" pitchFamily="34" charset="0"/>
              </a:rPr>
              <a:t>wi-fi</a:t>
            </a:r>
            <a:r>
              <a:rPr lang="ru-RU" sz="1800" dirty="0">
                <a:effectLst/>
                <a:latin typeface="Times New Roman" panose="02020603050405020304" pitchFamily="18" charset="0"/>
                <a:ea typeface="Calibri" panose="020F0502020204030204" pitchFamily="34" charset="0"/>
              </a:rPr>
              <a:t>, владельцу которых вы доверяете.</a:t>
            </a:r>
          </a:p>
          <a:p>
            <a:r>
              <a:rPr lang="ru-RU" sz="1800" b="1" dirty="0">
                <a:effectLst/>
                <a:latin typeface="Times New Roman" panose="02020603050405020304" pitchFamily="18" charset="0"/>
              </a:rPr>
              <a:t>Используйте сложные пароли </a:t>
            </a:r>
            <a:r>
              <a:rPr lang="ru-RU" sz="1800" dirty="0">
                <a:effectLst/>
                <a:latin typeface="Times New Roman" panose="02020603050405020304" pitchFamily="18" charset="0"/>
                <a:ea typeface="Calibri" panose="020F0502020204030204" pitchFamily="34" charset="0"/>
              </a:rPr>
              <a:t>и не сохраняйте их в браузере. Чтобы придумать сложный пароль, надо сделать его длинным. Сложный пароль должен состоять из прописных и строчных букв, чисел и символов. </a:t>
            </a:r>
            <a:r>
              <a:rPr lang="ru-RU" sz="1800" dirty="0">
                <a:effectLst/>
                <a:latin typeface="Times New Roman" panose="02020603050405020304" pitchFamily="18" charset="0"/>
              </a:rPr>
              <a:t>Для каждого сайта или приложения должны быть разные пароли, и не забывайте их менять время от </a:t>
            </a:r>
            <a:r>
              <a:rPr lang="ru-RU" sz="1800" dirty="0" err="1">
                <a:effectLst/>
                <a:latin typeface="Times New Roman" panose="02020603050405020304" pitchFamily="18" charset="0"/>
              </a:rPr>
              <a:t>времени.После</a:t>
            </a:r>
            <a:r>
              <a:rPr lang="ru-RU" sz="1800" dirty="0">
                <a:effectLst/>
                <a:latin typeface="Times New Roman" panose="02020603050405020304" pitchFamily="18" charset="0"/>
              </a:rPr>
              <a:t> советов </a:t>
            </a:r>
            <a:r>
              <a:rPr lang="ru-RU" sz="1800" dirty="0" err="1">
                <a:effectLst/>
                <a:latin typeface="Times New Roman" panose="02020603050405020304" pitchFamily="18" charset="0"/>
              </a:rPr>
              <a:t>Скарбыча</a:t>
            </a:r>
            <a:r>
              <a:rPr lang="ru-RU" sz="1800" dirty="0">
                <a:effectLst/>
                <a:latin typeface="Times New Roman" panose="02020603050405020304" pitchFamily="18" charset="0"/>
              </a:rPr>
              <a:t> Соня и Ваня начали внимательно следить за своей безопасностью в интернете. Ваня обновил пароли на всех своих аккаунтах, а Соня установила антивирусную программу на планшет.</a:t>
            </a:r>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17</a:t>
            </a:fld>
            <a:endParaRPr lang="ru-RU"/>
          </a:p>
        </p:txBody>
      </p:sp>
    </p:spTree>
    <p:extLst>
      <p:ext uri="{BB962C8B-B14F-4D97-AF65-F5344CB8AC3E}">
        <p14:creationId xmlns:p14="http://schemas.microsoft.com/office/powerpoint/2010/main" val="240531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 Вани зазвонил телефон. Когда он снял трубку, то услышал: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Мы зафиксировали, что преступники пытаются получить доступ к вашему банковскому счету. Надо срочно перевести все деньги на безопасный счет, иначе их украдут!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Стоп! – тут же сказал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Немедленно положи трубку. Тебя пытаются обмануть!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 каким же признакам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так быстро вычислил преступников?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Очень часто мошенники звонят по телефону или в мессенджере, чтобы завладеть вашими конфиденциальными данными и в конечном счете деньгами.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Рассказываем, по каким основным признакам можно вычислить обманщиков: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звонок с незнакомого номера;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попытка напугать (например, вам говорят о какой-то неприятности) или обрадовать (например, сообщают о крупном выигрыше);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призыв к незамедлительному действию (срочно перейти по ссылке, установить приложение, сообщить данные карточки или коды из уведомлений от банка);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просьба сообщить конфиденциальную информацию (номер карточки, паспортные данные, пароли, сеансовые ключи и пр.).</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Мошенники постоянно совершенствуют свои методы, придумывают новые легенды. Злоумышленники предлагают поучаствовать в «операции по поимке преступника», перевести деньги на «безопасный счет», чтобы защитить их от кражи, рассказывают о несчастьях с близкими, предлагают установить на компьютер или телефон какое-то приложение для безопасности и др.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обезопасить себя: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Никому не сообщайте никакую личную информацию.</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Сохраняйте спокойствие и никогда не совершайте импульсивных действий под давлением.</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Положите трубку и наберите официальный номер банка сами, чтобы уточнить интересующую вас информацию. Телефон банка можно найти на обратной стороне банковской платежной карточки или на официальном сайте банка.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Современные способы мошенничества основаны на доверии, поэтому навык распознавания мошеннических схем, доведенный до автоматизма, – один из наиболее важных для вашего финансового благополучия.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18</a:t>
            </a:fld>
            <a:endParaRPr lang="ru-RU"/>
          </a:p>
        </p:txBody>
      </p:sp>
    </p:spTree>
    <p:extLst>
      <p:ext uri="{BB962C8B-B14F-4D97-AF65-F5344CB8AC3E}">
        <p14:creationId xmlns:p14="http://schemas.microsoft.com/office/powerpoint/2010/main" val="2440818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Как мы говорили, финансовые мошенники часто используют психологические приемы, чтобы выманить деньги у своих жертв. Рассмотрим топ-5 фраз, которые используют финансовые мошенники.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«Проводится секретная операция, разглашение запрещено!»</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Мошенники</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пытаются убедить вас, что ваши средства находятся под угрозой и для их спасения и задержания преступников необходимо, например, выполнить перевод денег на специальный счет. Они утверждают, что операция очень секретна и о ней нельзя никому сообщать. Помните: реальные сотрудники правоохранительных органов не станут связываться с вами в мессенджерах или по телефону и просить совершить какие-либо действия с вашими счетами!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«Это звонок из службы безопасности банка»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Ни один банковский работник не попросит вас сообщить номер вашей карточки или код подтверждения, полученный по телефону. Мошенники могут пытаться запугать вас или оказывать давление, чтобы вы отключили логическое мышление. Важно помнить, что при любых сомнениях вы должны прекратить разговор и перезвонить в ваш банк по номеру, указанному на обратной стороне вашей карты, для получения достоверной информации.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«Кто-то оформляет на вас кредит прямо сейчас!»</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Эти сообщения также направлены на то, чтобы вызвать у вас стресс и побудить к действиям, которые якобы защитят ваши средства, но на деле приведут к их потере: например, сообщить коды подтверждения, номер карты и другие личные данные. Чтобы обезопасить себя, лучше всего сказать, что вы сами посетите банк, и сразу же положить трубку. Далее перезвонить в банк по официальному номеру службы поддержки.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«Проголосуйте, пожалуйста, в конкурсе!»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Обычно такое сообщение приходит в мессенджерах вместе со ссылкой. Ссылка может перенаправить вас на сайт, где вас попросят ввести личные данные, включая пароли и номера банковских карт. Такая просьба в сочетании с непонятной ссылкой должна насторожить вас. Часто оказывается, что аккаунт знакомого был взломан. Поэтому даже если вы доверяете человеку, от имени которого пришло сообщение, всегда лучше перестраховаться и перезвонить ему для подтверждения информации.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«Бабушка, из-за меня пострадал человек»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Звонок с неизвестного номера от взволнованного, плачущего «внука» или другого родственника, голос которого в телефонной трубке внезапно сменяется настойчивым голосом фальшивого следователя. Нет времени на размышления, и для «решения вопроса» вы уже готовы передать деньги курьеру, который вот-вот подъедет. Однако вместо этого вам следует положить трубку и позвонить своему родственнику, который, скорее всего, будет удивлен узнать о происшествии. </a:t>
            </a:r>
          </a:p>
          <a:p>
            <a:pPr indent="0" algn="just"/>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Итак, мы повторили ключевые фразы, услышав которые, нужно сразу насторожиться: скорее всего, это мошенники! Теперь Соня, Ваня и вы, дорогие ребята, знаете, как защитить себя от обмана и не дать мошенникам ни единого шанса!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19</a:t>
            </a:fld>
            <a:endParaRPr lang="ru-RU"/>
          </a:p>
        </p:txBody>
      </p:sp>
    </p:spTree>
    <p:extLst>
      <p:ext uri="{BB962C8B-B14F-4D97-AF65-F5344CB8AC3E}">
        <p14:creationId xmlns:p14="http://schemas.microsoft.com/office/powerpoint/2010/main" val="425807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dirty="0" err="1">
                <a:effectLst/>
                <a:latin typeface="Times New Roman" panose="02020603050405020304" pitchFamily="18" charset="0"/>
              </a:rPr>
              <a:t>Скарбыч</a:t>
            </a:r>
            <a:r>
              <a:rPr lang="ru-RU" sz="1800" dirty="0">
                <a:effectLst/>
                <a:latin typeface="Times New Roman" panose="02020603050405020304" pitchFamily="18" charset="0"/>
              </a:rPr>
              <a:t> – веселый и находчивый маленький человечек в самом расцвете сил – всего-то двадцать семь веков от роду ему стукнуло. Он живет в доме и вообще-то не очень любит появляться перед людьми, но Соня и Ваня – исключение, с ними он дружит, потому что ребята интересуются вопросами финансовой грамотности. А главное дело </a:t>
            </a:r>
            <a:r>
              <a:rPr lang="ru-RU" sz="1800" dirty="0" err="1">
                <a:effectLst/>
                <a:latin typeface="Times New Roman" panose="02020603050405020304" pitchFamily="18" charset="0"/>
              </a:rPr>
              <a:t>Скарбыча</a:t>
            </a:r>
            <a:r>
              <a:rPr lang="ru-RU" sz="1800" dirty="0">
                <a:effectLst/>
                <a:latin typeface="Times New Roman" panose="02020603050405020304" pitchFamily="18" charset="0"/>
              </a:rPr>
              <a:t> – досмотр за хозяйством, он видит всякую мелочь, где что-то не так, неустанно заботится и хлопочет, чтобы все было в порядке и наготове: охраняет финансовое благополучие в семье, сторожит хозяйство, не терпит излишних расходов и даже сердится на них – словом, домовой склонен к труду, бережлив и расчетлив. А еще у </a:t>
            </a:r>
            <a:r>
              <a:rPr lang="ru-RU" sz="1800" dirty="0" err="1">
                <a:effectLst/>
                <a:latin typeface="Times New Roman" panose="02020603050405020304" pitchFamily="18" charset="0"/>
              </a:rPr>
              <a:t>Скарбыча</a:t>
            </a:r>
            <a:r>
              <a:rPr lang="ru-RU" sz="1800" dirty="0">
                <a:effectLst/>
                <a:latin typeface="Times New Roman" panose="02020603050405020304" pitchFamily="18" charset="0"/>
              </a:rPr>
              <a:t> есть волшебный сундучок хитростей. Много в нем всяких разных секретов, один интереснее другого. Сейчас узнаете!</a:t>
            </a:r>
            <a:endParaRPr lang="ru-RU" dirty="0"/>
          </a:p>
        </p:txBody>
      </p:sp>
      <p:sp>
        <p:nvSpPr>
          <p:cNvPr id="4" name="Номер слайда 3"/>
          <p:cNvSpPr>
            <a:spLocks noGrp="1"/>
          </p:cNvSpPr>
          <p:nvPr>
            <p:ph type="sldNum" sz="quarter" idx="5"/>
          </p:nvPr>
        </p:nvSpPr>
        <p:spPr/>
        <p:txBody>
          <a:bodyPr/>
          <a:lstStyle/>
          <a:p>
            <a:fld id="{A9D8850B-8215-444E-BFA8-45B1D679371F}" type="slidenum">
              <a:rPr lang="ru-RU" smtClean="0"/>
              <a:t>2</a:t>
            </a:fld>
            <a:endParaRPr lang="ru-RU"/>
          </a:p>
        </p:txBody>
      </p:sp>
    </p:spTree>
    <p:extLst>
      <p:ext uri="{BB962C8B-B14F-4D97-AF65-F5344CB8AC3E}">
        <p14:creationId xmlns:p14="http://schemas.microsoft.com/office/powerpoint/2010/main" val="873577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Учиться нужно постоянно, ведь каждый день в мире финансов и экономики появляется что-то новое, в чем нужно разобраться.</a:t>
            </a:r>
            <a:endParaRPr lang="ru-BY"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В школах для этого создан факультатив «Основы финансовой грамотности». Самые «продвинутые» могут принять участие в финансовой олимпиаде, а мега-креативные – в конкурсе видеоблогеров, который проводит Национальный банк в рамках Недели финансовой грамотности детей и молодежи.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effectLst/>
                <a:latin typeface="Times New Roman" panose="02020603050405020304" pitchFamily="18" charset="0"/>
                <a:ea typeface="Times New Roman" panose="02020603050405020304" pitchFamily="18" charset="0"/>
              </a:rPr>
              <a:t>А еще много полезной информации на Едином портале финансовой грамотности. Только представьте: если собрать всю информацию, которая там содержится, в отдельные книги и расставить на полки в шкафах, получилась бы целая библиотека. На портале есть даже кое-что и про нас с вами, ребята!</a:t>
            </a:r>
            <a:endParaRPr lang="ru-BY"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BY" sz="1800" dirty="0">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20</a:t>
            </a:fld>
            <a:endParaRPr lang="ru-RU"/>
          </a:p>
        </p:txBody>
      </p:sp>
    </p:spTree>
    <p:extLst>
      <p:ext uri="{BB962C8B-B14F-4D97-AF65-F5344CB8AC3E}">
        <p14:creationId xmlns:p14="http://schemas.microsoft.com/office/powerpoint/2010/main" val="4176401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 уже знаете достаточно о том, как навести порядок в финансах, что следует делать, чтобы грамотно распоряжаться своими деньгами.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Теперь вам предстоит самый важный шаг на пути к финансовому благополучию – принять на себя ответственность за свою жизнь! Наша жизнь – это результат нашего выбора. То, что мы есть сегодня, – это следствие наших вчерашних решений, а сегодняшние решения создают нашу завтрашнюю жизнь. Поэтому решения должны быть всегда осознанны и обдуманны. Особенно, если они касаются финансов. Управляйте своей жизнью сами, ведь это ваша жизнь, а не чужая!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0" algn="just"/>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Сегодня мы поговорили о базовых вещах, которые должен знать каждый финансово грамотный человек. Пусть у вас все получится. Спасибо за ваше внимание!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21</a:t>
            </a:fld>
            <a:endParaRPr lang="ru-RU"/>
          </a:p>
        </p:txBody>
      </p:sp>
    </p:spTree>
    <p:extLst>
      <p:ext uri="{BB962C8B-B14F-4D97-AF65-F5344CB8AC3E}">
        <p14:creationId xmlns:p14="http://schemas.microsoft.com/office/powerpoint/2010/main" val="2470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Сегодня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увидел расстроенную Соню с тетрадкой в руках, она пожаловалась: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Я веду бюджет уже целый месяц, экономлю, а эффекта все равно нет, – досадовала Соня.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Давай посмотрим, какие у тебя ошибки, – предложил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Итак…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взял тетрадку, посмотрел и резюмировал.</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marR="0" lvl="0" indent="450215" algn="just" defTabSz="914400" rtl="0" eaLnBrk="1" fontAlgn="auto" latinLnBrk="0" hangingPunct="1">
              <a:lnSpc>
                <a:spcPts val="1800"/>
              </a:lnSpc>
              <a:spcBef>
                <a:spcPts val="0"/>
              </a:spcBef>
              <a:spcAft>
                <a:spcPts val="0"/>
              </a:spcAft>
              <a:buClrTx/>
              <a:buSzTx/>
              <a:buFontTx/>
              <a:buNone/>
              <a:tabLst/>
              <a:defRPr/>
            </a:pP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Ошибка 1.</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Отказываться от электронных помощников</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Если учет будет отнимать слишком много времени и сил, то вскоре появится соблазн все бросить. Если же учитывать траты можно за несколько секунд без существенных усилий, вы с легкостью выработаете в себе навык ведения бюджета. Поэтому попробуйте использовать удобные мобильные приложения. Они помогают не только контролировать «денежные действия», но и показывать на экране целый финансовый анализ. Некоторые программы будут напоминать вам об оплате платежей. Также можно поставить ограничения на расходы, что поможет совершать меньше спонтанных покупок.</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Ошибка 2. Нерегулярность учета доходов и расходов.</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Некоторые думают, что вполне достаточно всего месяц вести учет финансов, чтобы досконально разобраться в своих доходах и расходах. Однако это не так – только постоянное отслеживание доходов и расходов позволит увидеть, как меняется покупательское поведение, а также отследить свои недочеты. Если вы ведете семейный бюджет только месяц, а потом делаете долгий перерыв, то это бесполезно. К тому же регулярность важна для того, чтобы выработать в себе эту очень полезную привычку.</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Ошибка 3.</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Не учитывать мелкие траты.</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На первый взгляд может показаться, что лишь крупные расходы и доходы влияют на результат нашего бюджетного плана. Однако мелкие расходы могут незаметно съедать большую часть семейного бюджета, поэтому важно вести учет даже небольших доходов и трат. Ежедневное капучино по будням за 4 рубля – это в итоге 80 рублей в месяц. Оценить эту статью расходов можно тогда, когда вы ее учли.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Ошибка 4.</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Не ставить цели.</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Не просто разумно расходуйте деньги, но и копите на реализацию своих целей. Будь то покупка нового планшета или обновление гардероба.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Ошибка 5.</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Подводите итоги и анализируйте каждый период.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Для этого в конце месяца все </a:t>
            </a:r>
            <a:r>
              <a:rPr lang="ru-RU" sz="1800" i="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расходы сводятся, группируются,</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и получается итог расходов за месяц в разбивке по статьям. Проанализировав доходы и расходы, можно увидеть, в каком статусе ваши финансы: в профиците или дефиците, какие объективные резервы существуют, какие статьи затрат легко сократить.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Ведите бюджет эффективно! Это позволит сделать вашу жизнь более комфортной и поможет не попадать в финансовые затруднения.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3</a:t>
            </a:fld>
            <a:endParaRPr lang="ru-RU"/>
          </a:p>
        </p:txBody>
      </p:sp>
    </p:spTree>
    <p:extLst>
      <p:ext uri="{BB962C8B-B14F-4D97-AF65-F5344CB8AC3E}">
        <p14:creationId xmlns:p14="http://schemas.microsoft.com/office/powerpoint/2010/main" val="2648042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effectLst/>
                <a:latin typeface="Times New Roman" panose="02020603050405020304" pitchFamily="18" charset="0"/>
              </a:rPr>
              <a:t>Ваня уже было засыпал в своей комнате, когда его разбудил грохот и шум на кухне. Именно в это время суток </a:t>
            </a:r>
            <a:r>
              <a:rPr lang="ru-RU" sz="1800" dirty="0" err="1">
                <a:effectLst/>
                <a:latin typeface="Times New Roman" panose="02020603050405020304" pitchFamily="18" charset="0"/>
              </a:rPr>
              <a:t>Скарбыч</a:t>
            </a:r>
            <a:r>
              <a:rPr lang="ru-RU" sz="1800" dirty="0">
                <a:effectLst/>
                <a:latin typeface="Times New Roman" panose="02020603050405020304" pitchFamily="18" charset="0"/>
              </a:rPr>
              <a:t> любил обходить свои владения и особенно тщательно следить за порядком. Но, правда, иногда он мог и просто </a:t>
            </a:r>
            <a:r>
              <a:rPr lang="ru-RU" sz="1800" dirty="0" err="1">
                <a:effectLst/>
                <a:latin typeface="Times New Roman" panose="02020603050405020304" pitchFamily="18" charset="0"/>
              </a:rPr>
              <a:t>шалить.Сегодня</a:t>
            </a:r>
            <a:r>
              <a:rPr lang="ru-RU" sz="1800" dirty="0">
                <a:effectLst/>
                <a:latin typeface="Times New Roman" panose="02020603050405020304" pitchFamily="18" charset="0"/>
              </a:rPr>
              <a:t> </a:t>
            </a:r>
            <a:r>
              <a:rPr lang="ru-RU" sz="1800" dirty="0" err="1">
                <a:effectLst/>
                <a:latin typeface="Times New Roman" panose="02020603050405020304" pitchFamily="18" charset="0"/>
              </a:rPr>
              <a:t>Скарбыч</a:t>
            </a:r>
            <a:r>
              <a:rPr lang="ru-RU" sz="1800" dirty="0">
                <a:effectLst/>
                <a:latin typeface="Times New Roman" panose="02020603050405020304" pitchFamily="18" charset="0"/>
              </a:rPr>
              <a:t> гремел особенно громко, домовой явно старался намекнуть об опасности. Ваня быстро вылез из кровати и направился на кухню… Эх, вода протекала из не полностью закрытого крана, а </a:t>
            </a:r>
            <a:r>
              <a:rPr lang="ru-RU" sz="1800" dirty="0" err="1">
                <a:effectLst/>
                <a:latin typeface="Times New Roman" panose="02020603050405020304" pitchFamily="18" charset="0"/>
              </a:rPr>
              <a:t>Скарбыч</a:t>
            </a:r>
            <a:r>
              <a:rPr lang="ru-RU" sz="1800" dirty="0">
                <a:effectLst/>
                <a:latin typeface="Times New Roman" panose="02020603050405020304" pitchFamily="18" charset="0"/>
              </a:rPr>
              <a:t> сидел на столешнице около мойки, бил черпаком о кастрюлю и бухтел:– О какой экономии можно вести речь, когда вода течет просто так?! Капание из крана – это потеря до 24 л в сутки (720 л в месяц), а течь из крана – до 144 л в сутки, (т. е. около 4000 л воды в месяц)! Надо плотно закрывать кран. Кроме того, не следует включать воду на полный напор. В 90% случаев вполне достаточно небольшой струи, потребление воды сокращается при этом в 4–5 раз.</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еще несколько простых советов от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 экономии денег:</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1.</a:t>
            </a:r>
            <a:r>
              <a:rPr lang="ru-RU" sz="1800" dirty="0">
                <a:effectLst/>
                <a:latin typeface="Times New Roman" panose="02020603050405020304" pitchFamily="18" charset="0"/>
                <a:ea typeface="Times New Roman" panose="02020603050405020304" pitchFamily="18" charset="0"/>
              </a:rPr>
              <a:t> </a:t>
            </a:r>
            <a:r>
              <a:rPr lang="ru-RU" sz="1800" b="1" dirty="0">
                <a:effectLst/>
                <a:latin typeface="Times New Roman" panose="02020603050405020304" pitchFamily="18" charset="0"/>
                <a:ea typeface="Times New Roman" panose="02020603050405020304" pitchFamily="18" charset="0"/>
              </a:rPr>
              <a:t>Отслеживайте сферы, где задействованы ваши деньги</a:t>
            </a:r>
            <a:r>
              <a:rPr lang="ru-RU" sz="1800" dirty="0">
                <a:solidFill>
                  <a:srgbClr val="0A0A0A"/>
                </a:solidFill>
                <a:effectLst/>
                <a:latin typeface="Roboto" panose="02000000000000000000" pitchFamily="2" charset="0"/>
                <a:ea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rPr>
              <a:t>Например, вы знаете какие сейчас тарифы на сотовую связь и сколько они стоят? Очень часто новые тарифы оказываются более выгодными, к тому же они предоставляют новые возможности. А используя свой старый тариф с новыми возможностями – вы переплачиваете. Проверяйте время от времени такие вопросы и будьте в курсе событий в тех сферах, где у вас задействованы денежные средства.</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2. Пауза перед важными покупками.</a:t>
            </a:r>
            <a:r>
              <a:rPr lang="ru-RU" sz="1800" dirty="0">
                <a:effectLst/>
                <a:latin typeface="Times New Roman" panose="02020603050405020304" pitchFamily="18" charset="0"/>
                <a:ea typeface="Times New Roman" panose="02020603050405020304" pitchFamily="18" charset="0"/>
              </a:rPr>
              <a:t> Не стоит сразу бежать на кассу с понравившейся вещью. Лучше отложить покупку на некоторое время. И через отведенный срок снова задать себе вопрос: действительно ли эта вещь мне необходима.</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3.</a:t>
            </a:r>
            <a:r>
              <a:rPr lang="ru-RU" sz="1800" dirty="0">
                <a:effectLst/>
                <a:latin typeface="Times New Roman" panose="02020603050405020304" pitchFamily="18" charset="0"/>
                <a:ea typeface="Times New Roman" panose="02020603050405020304" pitchFamily="18" charset="0"/>
              </a:rPr>
              <a:t> </a:t>
            </a:r>
            <a:r>
              <a:rPr lang="ru-RU" sz="1800" b="1" dirty="0">
                <a:effectLst/>
                <a:latin typeface="Times New Roman" panose="02020603050405020304" pitchFamily="18" charset="0"/>
                <a:ea typeface="Times New Roman" panose="02020603050405020304" pitchFamily="18" charset="0"/>
              </a:rPr>
              <a:t>Внимательно читайте ценники.</a:t>
            </a:r>
            <a:r>
              <a:rPr lang="ru-RU" sz="1800" dirty="0">
                <a:effectLst/>
                <a:latin typeface="Times New Roman" panose="02020603050405020304" pitchFamily="18" charset="0"/>
                <a:ea typeface="Times New Roman" panose="02020603050405020304" pitchFamily="18" charset="0"/>
              </a:rPr>
              <a:t> Обратите внимание, за какое количество (вес) товара указана цена. Реальная цена обозначена (или напечатана) мелко в углу. Часто крупы и сахар расфасованы по 900 г вместо 1 кг, шоколад – по 90 г вместо 100 г, растительное масло – по 700 мл вместо 1 л.</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4. Критически оценивайте акции в магазинах.</a:t>
            </a:r>
            <a:r>
              <a:rPr lang="ru-RU" sz="1800" dirty="0">
                <a:effectLst/>
                <a:latin typeface="Times New Roman" panose="02020603050405020304" pitchFamily="18" charset="0"/>
                <a:ea typeface="Times New Roman" panose="02020603050405020304" pitchFamily="18" charset="0"/>
              </a:rPr>
              <a:t> Определяйте «выгодность» акционных предложений. Если вам не нужны новые джинсы, так как у вас их достаточно, действительно ли вам нужны «две пары джинсов по цене одних».</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ea typeface="Times New Roman" panose="02020603050405020304" pitchFamily="18" charset="0"/>
              </a:rPr>
              <a:t>5. Мелочи имеют значение.</a:t>
            </a:r>
            <a:r>
              <a:rPr lang="ru-RU" sz="1800" dirty="0">
                <a:effectLst/>
                <a:latin typeface="Times New Roman" panose="02020603050405020304" pitchFamily="18" charset="0"/>
                <a:ea typeface="Times New Roman" panose="02020603050405020304" pitchFamily="18" charset="0"/>
              </a:rPr>
              <a:t> Мелкие траты вроде чашки кофе каждый день или недорогих покупок на маркетплейсе могут незаметно накапливаться и удивить вас общей суммой через месяц. Следите за такими расходами и старайтесь их сократить. Эти деньги можно потратить гораздо полезнее.</a:t>
            </a:r>
            <a:endParaRPr lang="ru-BY" sz="1800" dirty="0">
              <a:effectLst/>
              <a:latin typeface="Times New Roman" panose="02020603050405020304" pitchFamily="18" charset="0"/>
              <a:ea typeface="Times New Roman" panose="02020603050405020304" pitchFamily="18" charset="0"/>
            </a:endParaRPr>
          </a:p>
          <a:p>
            <a:pPr indent="450215" algn="just"/>
            <a:r>
              <a:rPr lang="ru-RU" sz="1800" b="1" dirty="0">
                <a:effectLst/>
                <a:latin typeface="Times New Roman" panose="02020603050405020304" pitchFamily="18" charset="0"/>
              </a:rPr>
              <a:t>6.</a:t>
            </a:r>
            <a:r>
              <a:rPr lang="ru-RU" sz="1800" dirty="0">
                <a:effectLst/>
                <a:latin typeface="Times New Roman" panose="02020603050405020304" pitchFamily="18" charset="0"/>
              </a:rPr>
              <a:t> </a:t>
            </a:r>
            <a:r>
              <a:rPr lang="ru-RU" sz="1800" b="1" dirty="0">
                <a:effectLst/>
                <a:latin typeface="Times New Roman" panose="02020603050405020304" pitchFamily="18" charset="0"/>
              </a:rPr>
              <a:t>Сохраняйте тепло, экономьте электроэнергию и газ, берегите воду</a:t>
            </a:r>
            <a:r>
              <a:rPr lang="ru-RU" sz="1800" dirty="0">
                <a:effectLst/>
                <a:latin typeface="Times New Roman" panose="02020603050405020304" pitchFamily="18" charset="0"/>
              </a:rPr>
              <a:t>. Как показывает практика, экономия при помощи разумного самоограничения может составлять значительные суммы. Записывайте показания электросчетчиков и анализируйте, каким образом можно сократить потребление электроэнергии. Выключайте или переводите в спящий режим компьютер, если нет необходимости в его постоянной эксплуатации.</a:t>
            </a:r>
            <a:r>
              <a:rPr lang="ru-BY" dirty="0">
                <a:effectLst/>
              </a:rPr>
              <a:t> </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Бережливость помогает путем сохранения малого достичь большего. Важно понимать, что на экономию определенной сумы денег вам нужно потратить намного меньше усилий, чем на то, чтобы ее заработать.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4</a:t>
            </a:fld>
            <a:endParaRPr lang="ru-RU"/>
          </a:p>
        </p:txBody>
      </p:sp>
    </p:spTree>
    <p:extLst>
      <p:ext uri="{BB962C8B-B14F-4D97-AF65-F5344CB8AC3E}">
        <p14:creationId xmlns:p14="http://schemas.microsoft.com/office/powerpoint/2010/main" val="167863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 Сони и Вани есть карманные деньги. Родители им дают по 25 рублей каждую неделю, то есть 100 рублей ежемесячно. Можно ли самостоятельно (без помощи родителей) накопить на мечту, взяв свои финансы под контроль?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Можно! – считает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Для этого нужно составить личный финансовый план.</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Личный финансовый план состоит из четко определенных целей и финансовых расчетов для их достижения в определенный период времени.</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 как быть, если мечта не одна, а несколько? – спрашивает Соня. Например, она хочет и планшет, и роликовые коньки, и игровую приставку, и кое-что еще… Конечно, можно хотеть получить все и сразу, но вряд ли это реально. Надо определиться, что для вас важнее, ранжировать цели и последовательно их достигать. А еще с возрастом наши цели меняются вместе с нашими потребностями и приоритетами в жизни. Как правило, цели становятся масштабнее, но и возможностей для их достижения появляется больше.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сейчас у Сони и Вани есть одна важная мечта на двоих – новенький планшет, который стоит 1400 рублей. Они бы хотели купить его к лету, как раз будет время поиграть и посмотреть фильмы на каникулах. Значит, у ребят есть 4 месяца, чтобы собрать деньги на покупку. Смогут ли они это сделать? Давайте посчитаем.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 каждого в копилке уже есть по 150 рублей, также в апреле у ребят день рождения и они рассчитывают получить в качестве подарков по 200 рублей от мамы и папы, а еще дедушка к окончанию учебного года обычно дарит по 100 рублей каждому внуку. Эти деньги тоже пойдут в копилку. Часть из своих карманных денег ребята тратят на обеды и дорогу к школе, а часть незаметно расходится на мороженое, чипсы и газировку.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Вот так (как на слайде) выглядит финансовый план Сони и Вани на покупку планшета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Получается накопить 1300 рублей, а нужно 1400 рублей. Значит не хватает 100 рублей. Где-то нужно их добыть.</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gn="just">
              <a:lnSpc>
                <a:spcPts val="1800"/>
              </a:lnSpc>
            </a:pP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предложил решить вопрос так – </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сократ</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ить необязательные траты и отправлять еще по 25 рублей в копилку. За 4 месяца 100 рублей прибавятся к накоплениям, 1300 + 100 = 1400 рублей. Можно приступать к реализации плана! Скоро у ребят будет новенький планшет! Но при условии, что они будут соблюдать финансовую дисциплину.</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indent="450215">
              <a:lnSpc>
                <a:spcPts val="1800"/>
              </a:lnSpc>
            </a:pP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же экономией не обойтись, то можно:</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342900" lvl="0" indent="-342900">
              <a:lnSpc>
                <a:spcPts val="1800"/>
              </a:lnSpc>
              <a:buFont typeface="Arial" panose="020B0604020202020204" pitchFamily="34" charset="0"/>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увеличить срок накоплений;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342900" lvl="0" indent="-342900" algn="just">
              <a:lnSpc>
                <a:spcPts val="1800"/>
              </a:lnSpc>
              <a:buFont typeface="Arial" panose="020B0604020202020204" pitchFamily="34" charset="0"/>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поискать аналогичную вещь дешевле;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342900" lvl="0" indent="-342900" algn="just">
              <a:lnSpc>
                <a:spcPts val="1800"/>
              </a:lnSpc>
              <a:buFont typeface="Arial" panose="020B0604020202020204" pitchFamily="34" charset="0"/>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найти дополнительный источник дохода, например, продавать поделки, помогать родителям за небольшое вознаграждение или устроить мини-ярмарку ненужных вещей.</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5</a:t>
            </a:fld>
            <a:endParaRPr lang="ru-RU"/>
          </a:p>
        </p:txBody>
      </p:sp>
    </p:spTree>
    <p:extLst>
      <p:ext uri="{BB962C8B-B14F-4D97-AF65-F5344CB8AC3E}">
        <p14:creationId xmlns:p14="http://schemas.microsoft.com/office/powerpoint/2010/main" val="420914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Наводить порядок в финансовых вопросах сложно только начать. А когда разложите все «по полочкам» и сформируете правильные привычки, управление личными финансами становится процессом очень увлекательным и интересным. Во время наведения порядка в личных финансах у вас непременно появятся свои хитрости и приемы эффективного планирования и экономии. А пока предлагаем воспользоваться хитростями из сундучка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которые уже хорошо себя зарекомендовали.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Скарбычу</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их передал дед, а тому – его дед, а тому – его дед и так далее.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lnSpc>
                <a:spcPts val="1800"/>
              </a:lnSpc>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 этой теме у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Скарбыча</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два важных совета:</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ru-RU" sz="1800" b="1"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Экономия должна быть адекватной</a:t>
            </a:r>
            <a:r>
              <a:rPr lang="ru-RU" sz="1800" dirty="0">
                <a:solidFill>
                  <a:srgbClr val="0A0A0A"/>
                </a:solidFill>
                <a:effectLst/>
                <a:latin typeface="Times New Roman" panose="02020603050405020304" pitchFamily="18" charset="0"/>
                <a:ea typeface="Times New Roman" panose="02020603050405020304" pitchFamily="18" charset="0"/>
                <a:cs typeface="Times New Roman" panose="02020603050405020304" pitchFamily="18" charset="0"/>
              </a:rPr>
              <a:t>, без существенного ущерба для комфорта. Полностью отменять статью «развлечения» нельзя: ограничивая себя в личных расходах, вы можете неплохо сэкономить за счет отказа от импульсивных трат, но со временем это может негативно сказаться на вашем настроении, здоровье, отношениях с друзьями. Поэтому не забывайте иногда баловать себя маленькими сюрпризами. А сколько на них тратить – зависит от ваших доходов и потребностей.</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algn="just">
              <a:lnSpc>
                <a:spcPts val="1800"/>
              </a:lnSpc>
            </a:pP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Обязательно инвестируйте в себя</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поддерживайте свое здоровье, вкладывайте в образование и хобби. Вложения в свое образование и развитие – это шаг к улучшению финансового благополучия в будущем. Однако финансовой грамотности невозможно научиться раз и навсегда – это обучение длиной в жизнь, но начать его нужно как можно раньше.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6</a:t>
            </a:fld>
            <a:endParaRPr lang="ru-RU"/>
          </a:p>
        </p:txBody>
      </p:sp>
    </p:spTree>
    <p:extLst>
      <p:ext uri="{BB962C8B-B14F-4D97-AF65-F5344CB8AC3E}">
        <p14:creationId xmlns:p14="http://schemas.microsoft.com/office/powerpoint/2010/main" val="195210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Утром Соня и Ваня застали </a:t>
            </a:r>
            <a:r>
              <a:rPr lang="ru-RU" sz="1800" dirty="0" err="1">
                <a:solidFill>
                  <a:srgbClr val="000000"/>
                </a:solidFill>
                <a:effectLst/>
                <a:latin typeface="Times New Roman" panose="02020603050405020304" pitchFamily="18" charset="0"/>
                <a:ea typeface="Times New Roman" panose="02020603050405020304" pitchFamily="18" charset="0"/>
              </a:rPr>
              <a:t>Скарбыча</a:t>
            </a:r>
            <a:r>
              <a:rPr lang="ru-RU" sz="1800" dirty="0">
                <a:solidFill>
                  <a:srgbClr val="000000"/>
                </a:solidFill>
                <a:effectLst/>
                <a:latin typeface="Times New Roman" panose="02020603050405020304" pitchFamily="18" charset="0"/>
                <a:ea typeface="Times New Roman" panose="02020603050405020304" pitchFamily="18" charset="0"/>
              </a:rPr>
              <a:t> за необычной работой: с помощью стамесок и клея он что-то мастерил из маленьких брусочков.</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 Что ты делаешь, </a:t>
            </a:r>
            <a:r>
              <a:rPr lang="ru-RU" sz="1800" dirty="0" err="1">
                <a:solidFill>
                  <a:srgbClr val="000000"/>
                </a:solidFill>
                <a:effectLst/>
                <a:latin typeface="Times New Roman" panose="02020603050405020304" pitchFamily="18" charset="0"/>
                <a:ea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rPr>
              <a:t>?</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 «Кубышку» чиню, прохудилась. Так и без финансового резерва можно остаться.</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 Ох и шутник ты, </a:t>
            </a:r>
            <a:r>
              <a:rPr lang="ru-RU" sz="1800" dirty="0" err="1">
                <a:solidFill>
                  <a:srgbClr val="000000"/>
                </a:solidFill>
                <a:effectLst/>
                <a:latin typeface="Times New Roman" panose="02020603050405020304" pitchFamily="18" charset="0"/>
                <a:ea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rPr>
              <a:t>, – хором воскликнули Соня и Ваня, – финансовый резерв клеем не починишь, здесь только дисциплина нужна.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b="1" dirty="0">
                <a:solidFill>
                  <a:srgbClr val="000000"/>
                </a:solidFill>
                <a:effectLst/>
                <a:latin typeface="Times New Roman" panose="02020603050405020304" pitchFamily="18" charset="0"/>
                <a:ea typeface="Times New Roman" panose="02020603050405020304" pitchFamily="18" charset="0"/>
              </a:rPr>
              <a:t>Финансовый резерв</a:t>
            </a:r>
            <a:r>
              <a:rPr lang="ru-RU" sz="1800" dirty="0">
                <a:solidFill>
                  <a:srgbClr val="000000"/>
                </a:solidFill>
                <a:effectLst/>
                <a:latin typeface="Times New Roman" panose="02020603050405020304" pitchFamily="18" charset="0"/>
                <a:ea typeface="Times New Roman" panose="02020603050405020304" pitchFamily="18" charset="0"/>
              </a:rPr>
              <a:t> – это своеобразная страховка семьи в случае непредвиденных обстоятельств или необходимости совершить крупную незапланированную покупку.</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Идеальным вариантом является наличие у вас такой суммы, которая позволит вашей семье без получения дополнительных доходов прожить некоторое время, оплачивая при этом коммунальные услуги и мобильную связь и приобретая продукты питания.</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Если вы уже начали копить деньги, примите поздравления – это разумный шаг к порядку в личных финансах и безопасному будущему.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А далее этот порядок поддерживать несложно, соблюдая два простых правила: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b="1" dirty="0">
                <a:solidFill>
                  <a:srgbClr val="000000"/>
                </a:solidFill>
                <a:effectLst/>
                <a:latin typeface="Times New Roman" panose="02020603050405020304" pitchFamily="18" charset="0"/>
                <a:ea typeface="Times New Roman" panose="02020603050405020304" pitchFamily="18" charset="0"/>
              </a:rPr>
              <a:t>Регулярность.</a:t>
            </a:r>
            <a:r>
              <a:rPr lang="ru-RU" sz="1800" dirty="0">
                <a:solidFill>
                  <a:srgbClr val="000000"/>
                </a:solidFill>
                <a:effectLst/>
                <a:latin typeface="Times New Roman" panose="02020603050405020304" pitchFamily="18" charset="0"/>
                <a:ea typeface="Times New Roman" panose="02020603050405020304" pitchFamily="18" charset="0"/>
              </a:rPr>
              <a:t> Откладывайте 10% от своего дохода или установите другой размер в зависимости от своих возможностей. Скорее всего, вы и не заметите этих 10%, а деньги будут сохранены.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b="1" dirty="0">
                <a:solidFill>
                  <a:srgbClr val="000000"/>
                </a:solidFill>
                <a:effectLst/>
                <a:latin typeface="Times New Roman" panose="02020603050405020304" pitchFamily="18" charset="0"/>
                <a:ea typeface="Times New Roman" panose="02020603050405020304" pitchFamily="18" charset="0"/>
              </a:rPr>
              <a:t>Приоритетность.</a:t>
            </a:r>
            <a:r>
              <a:rPr lang="ru-RU" sz="1800" dirty="0">
                <a:solidFill>
                  <a:srgbClr val="000000"/>
                </a:solidFill>
                <a:effectLst/>
                <a:latin typeface="Times New Roman" panose="02020603050405020304" pitchFamily="18" charset="0"/>
                <a:ea typeface="Times New Roman" panose="02020603050405020304" pitchFamily="18" charset="0"/>
              </a:rPr>
              <a:t> Золотое правило сбережения – «Сначала заплати себе», что означает в первоочередном порядке откладывать в свой финансовый резерв. Откладывать деньги в конце месяца – только то, что осталось после всех расходов, – большая ошибка. О сбережениях нужно думать так же, как и о любых других счетах, обязательных для оплаты. Сделайте это своим правилом и воспринимайте как обязательную часть выплат. Важно делать это систематически, чтобы выработать в себе эту очень полезную привычку.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457200" indent="0" algn="just"/>
            <a:r>
              <a:rPr lang="ru-RU" sz="1800" dirty="0">
                <a:solidFill>
                  <a:srgbClr val="000000"/>
                </a:solidFill>
                <a:effectLst/>
                <a:latin typeface="Times New Roman" panose="02020603050405020304" pitchFamily="18" charset="0"/>
                <a:ea typeface="Times New Roman" panose="02020603050405020304" pitchFamily="18" charset="0"/>
              </a:rPr>
              <a:t>Когда начинать? Чем раньше, тем лучше. Начинать хорошее дело никогда не поздно, но лучше – своевременно.</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7</a:t>
            </a:fld>
            <a:endParaRPr lang="ru-RU"/>
          </a:p>
        </p:txBody>
      </p:sp>
    </p:spTree>
    <p:extLst>
      <p:ext uri="{BB962C8B-B14F-4D97-AF65-F5344CB8AC3E}">
        <p14:creationId xmlns:p14="http://schemas.microsoft.com/office/powerpoint/2010/main" val="58243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lnSpc>
                <a:spcPct val="100000"/>
              </a:lnSpc>
              <a:tabLst>
                <a:tab pos="3436620" algn="l"/>
              </a:tabLst>
            </a:pPr>
            <a:r>
              <a:rPr lang="ru-RU" sz="1800" dirty="0">
                <a:solidFill>
                  <a:srgbClr val="000000"/>
                </a:solidFill>
                <a:effectLst/>
                <a:latin typeface="Times New Roman" panose="02020603050405020304" pitchFamily="18" charset="0"/>
                <a:ea typeface="Times New Roman" panose="02020603050405020304" pitchFamily="18" charset="0"/>
              </a:rPr>
              <a:t>Итак, с вопросами «что такое финансовый резерв» и «как его создать» мы вроде разобрались. Но в сундучке </a:t>
            </a:r>
            <a:r>
              <a:rPr lang="ru-RU" sz="1800" dirty="0" err="1">
                <a:solidFill>
                  <a:srgbClr val="000000"/>
                </a:solidFill>
                <a:effectLst/>
                <a:latin typeface="Times New Roman" panose="02020603050405020304" pitchFamily="18" charset="0"/>
                <a:ea typeface="Times New Roman" panose="02020603050405020304" pitchFamily="18" charset="0"/>
              </a:rPr>
              <a:t>Скарбыча</a:t>
            </a:r>
            <a:r>
              <a:rPr lang="ru-RU" sz="1800" dirty="0">
                <a:solidFill>
                  <a:srgbClr val="000000"/>
                </a:solidFill>
                <a:effectLst/>
                <a:latin typeface="Times New Roman" panose="02020603050405020304" pitchFamily="18" charset="0"/>
                <a:ea typeface="Times New Roman" panose="02020603050405020304" pitchFamily="18" charset="0"/>
              </a:rPr>
              <a:t> нашлось еще несколько хитростей, которые могут помочь сделать процесс сбережения очень увлекательным.</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tabLst>
                <a:tab pos="3436620" algn="l"/>
              </a:tabLst>
            </a:pPr>
            <a:r>
              <a:rPr lang="ru-RU" sz="1800" b="1" dirty="0">
                <a:solidFill>
                  <a:srgbClr val="0A0A0A"/>
                </a:solidFill>
                <a:effectLst/>
                <a:latin typeface="Times New Roman" panose="02020603050405020304" pitchFamily="18" charset="0"/>
                <a:ea typeface="Times New Roman" panose="02020603050405020304" pitchFamily="18" charset="0"/>
              </a:rPr>
              <a:t>Вы часто совершаете импульсивные покупки?</a:t>
            </a:r>
            <a:r>
              <a:rPr lang="ru-RU" sz="1800" dirty="0">
                <a:solidFill>
                  <a:srgbClr val="0A0A0A"/>
                </a:solidFill>
                <a:effectLst/>
                <a:latin typeface="Times New Roman" panose="02020603050405020304" pitchFamily="18" charset="0"/>
                <a:ea typeface="Times New Roman" panose="02020603050405020304" pitchFamily="18" charset="0"/>
              </a:rPr>
              <a:t> Заведите правило – за каждую импульсивную покупку уплачивайте сами себе </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A0A0A"/>
                </a:solidFill>
                <a:effectLst/>
                <a:latin typeface="Times New Roman" panose="02020603050405020304" pitchFamily="18" charset="0"/>
                <a:ea typeface="Times New Roman" panose="02020603050405020304" pitchFamily="18" charset="0"/>
              </a:rPr>
              <a:t>штраф» в размере той суммы, которую потратили, отправляя его в накопления. Так и количество импульсивных покупок сократите (они будут обходиться вам значительно дороже), и накопления будут расти.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tabLst>
                <a:tab pos="3436620" algn="l"/>
              </a:tabLst>
            </a:pPr>
            <a:r>
              <a:rPr lang="ru-RU" sz="1800" b="1" dirty="0">
                <a:solidFill>
                  <a:srgbClr val="0A0A0A"/>
                </a:solidFill>
                <a:effectLst/>
                <a:latin typeface="Times New Roman" panose="02020603050405020304" pitchFamily="18" charset="0"/>
                <a:ea typeface="Times New Roman" panose="02020603050405020304" pitchFamily="18" charset="0"/>
              </a:rPr>
              <a:t>Вы быстро бросаете начатые дела?</a:t>
            </a:r>
            <a:r>
              <a:rPr lang="ru-RU" sz="1800" dirty="0">
                <a:solidFill>
                  <a:srgbClr val="0A0A0A"/>
                </a:solidFill>
                <a:effectLst/>
                <a:latin typeface="Times New Roman" panose="02020603050405020304" pitchFamily="18" charset="0"/>
                <a:ea typeface="Times New Roman" panose="02020603050405020304" pitchFamily="18" charset="0"/>
              </a:rPr>
              <a:t> Вспомните игру </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A0A0A"/>
                </a:solidFill>
                <a:effectLst/>
                <a:latin typeface="Times New Roman" panose="02020603050405020304" pitchFamily="18" charset="0"/>
                <a:ea typeface="Times New Roman" panose="02020603050405020304" pitchFamily="18" charset="0"/>
              </a:rPr>
              <a:t>Кто хочет стать миллионером</a:t>
            </a:r>
            <a:r>
              <a:rPr lang="ru-RU" sz="1800" dirty="0">
                <a:solidFill>
                  <a:srgbClr val="000000"/>
                </a:solidFill>
                <a:effectLst/>
                <a:latin typeface="Times New Roman" panose="02020603050405020304" pitchFamily="18" charset="0"/>
                <a:ea typeface="Times New Roman" panose="02020603050405020304" pitchFamily="18" charset="0"/>
              </a:rPr>
              <a:t>?». Поиграйте с собой в такую игру, чтобы накопить на какую-нибудь крупную покупку: разбейте нужную сумму на несколько этапов, увеличивая сумму отчислений, а после 3–4 платежей установите «платежные каникулы» и один период не уплачивайте взнос.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tabLst>
                <a:tab pos="3436620" algn="l"/>
              </a:tabLst>
            </a:pPr>
            <a:r>
              <a:rPr lang="ru-RU" sz="1800" b="1" dirty="0">
                <a:solidFill>
                  <a:srgbClr val="0A0A0A"/>
                </a:solidFill>
                <a:effectLst/>
                <a:latin typeface="Times New Roman" panose="02020603050405020304" pitchFamily="18" charset="0"/>
                <a:ea typeface="Times New Roman" panose="02020603050405020304" pitchFamily="18" charset="0"/>
              </a:rPr>
              <a:t>Вы </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b="1" dirty="0" err="1">
                <a:solidFill>
                  <a:srgbClr val="0A0A0A"/>
                </a:solidFill>
                <a:effectLst/>
                <a:latin typeface="Times New Roman" panose="02020603050405020304" pitchFamily="18" charset="0"/>
                <a:ea typeface="Times New Roman" panose="02020603050405020304" pitchFamily="18" charset="0"/>
              </a:rPr>
              <a:t>достигатор</a:t>
            </a:r>
            <a:r>
              <a:rPr lang="ru-RU" sz="1800" b="1" dirty="0">
                <a:solidFill>
                  <a:srgbClr val="0A0A0A"/>
                </a:solidFill>
                <a:effectLst/>
                <a:latin typeface="Times New Roman" panose="02020603050405020304" pitchFamily="18" charset="0"/>
                <a:ea typeface="Times New Roman" panose="02020603050405020304" pitchFamily="18" charset="0"/>
              </a:rPr>
              <a:t>» и у вас много амбиций?</a:t>
            </a:r>
            <a:r>
              <a:rPr lang="ru-RU" sz="1800" dirty="0">
                <a:solidFill>
                  <a:srgbClr val="0A0A0A"/>
                </a:solidFill>
                <a:effectLst/>
                <a:latin typeface="Times New Roman" panose="02020603050405020304" pitchFamily="18" charset="0"/>
                <a:ea typeface="Times New Roman" panose="02020603050405020304" pitchFamily="18" charset="0"/>
              </a:rPr>
              <a:t> Назначьте сами себе </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A0A0A"/>
                </a:solidFill>
                <a:effectLst/>
                <a:latin typeface="Times New Roman" panose="02020603050405020304" pitchFamily="18" charset="0"/>
                <a:ea typeface="Times New Roman" panose="02020603050405020304" pitchFamily="18" charset="0"/>
              </a:rPr>
              <a:t>премию</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A0A0A"/>
                </a:solidFill>
                <a:effectLst/>
                <a:latin typeface="Times New Roman" panose="02020603050405020304" pitchFamily="18" charset="0"/>
                <a:ea typeface="Times New Roman" panose="02020603050405020304" pitchFamily="18" charset="0"/>
              </a:rPr>
              <a:t> за достижение поставленных целей и </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A0A0A"/>
                </a:solidFill>
                <a:effectLst/>
                <a:latin typeface="Times New Roman" panose="02020603050405020304" pitchFamily="18" charset="0"/>
                <a:ea typeface="Times New Roman" panose="02020603050405020304" pitchFamily="18" charset="0"/>
              </a:rPr>
              <a:t>штрафы» за их недостижение. Прошли обучающий курс и получили сертификат – отправьте </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A0A0A"/>
                </a:solidFill>
                <a:effectLst/>
                <a:latin typeface="Times New Roman" panose="02020603050405020304" pitchFamily="18" charset="0"/>
                <a:ea typeface="Times New Roman" panose="02020603050405020304" pitchFamily="18" charset="0"/>
              </a:rPr>
              <a:t>премию» в копилку, не сдали экзамен на нужный балл – уплатите в копилку </a:t>
            </a:r>
            <a:r>
              <a:rPr lang="ru-RU" sz="1800" dirty="0">
                <a:solidFill>
                  <a:srgbClr val="000000"/>
                </a:solidFill>
                <a:effectLst/>
                <a:latin typeface="Times New Roman" panose="02020603050405020304" pitchFamily="18" charset="0"/>
                <a:ea typeface="Times New Roman" panose="02020603050405020304" pitchFamily="18" charset="0"/>
              </a:rPr>
              <a:t>«</a:t>
            </a:r>
            <a:r>
              <a:rPr lang="ru-RU" sz="1800" dirty="0">
                <a:solidFill>
                  <a:srgbClr val="0A0A0A"/>
                </a:solidFill>
                <a:effectLst/>
                <a:latin typeface="Times New Roman" panose="02020603050405020304" pitchFamily="18" charset="0"/>
                <a:ea typeface="Times New Roman" panose="02020603050405020304" pitchFamily="18" charset="0"/>
              </a:rPr>
              <a:t>штраф». Вы в любом случае в плюсе, а двигаться к поставленным задачам, имея накопления, будет спокойнее.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tabLst>
                <a:tab pos="3436620" algn="l"/>
              </a:tabLst>
            </a:pPr>
            <a:r>
              <a:rPr lang="ru-RU" sz="1800" b="1" dirty="0">
                <a:solidFill>
                  <a:srgbClr val="0A0A0A"/>
                </a:solidFill>
                <a:effectLst/>
                <a:latin typeface="Times New Roman" panose="02020603050405020304" pitchFamily="18" charset="0"/>
                <a:ea typeface="Times New Roman" panose="02020603050405020304" pitchFamily="18" charset="0"/>
              </a:rPr>
              <a:t>Вы азартны и любите участвовать в соревнованиях? </a:t>
            </a:r>
            <a:r>
              <a:rPr lang="ru-RU" sz="1800" dirty="0">
                <a:solidFill>
                  <a:srgbClr val="0A0A0A"/>
                </a:solidFill>
                <a:effectLst/>
                <a:latin typeface="Times New Roman" panose="02020603050405020304" pitchFamily="18" charset="0"/>
                <a:ea typeface="Times New Roman" panose="02020603050405020304" pitchFamily="18" charset="0"/>
              </a:rPr>
              <a:t>Устраивайте себе финансовые </a:t>
            </a:r>
            <a:r>
              <a:rPr lang="ru-RU" sz="1800" dirty="0" err="1">
                <a:solidFill>
                  <a:srgbClr val="0A0A0A"/>
                </a:solidFill>
                <a:effectLst/>
                <a:latin typeface="Times New Roman" panose="02020603050405020304" pitchFamily="18" charset="0"/>
                <a:ea typeface="Times New Roman" panose="02020603050405020304" pitchFamily="18" charset="0"/>
              </a:rPr>
              <a:t>челленджи</a:t>
            </a:r>
            <a:r>
              <a:rPr lang="ru-RU" sz="1800" dirty="0">
                <a:solidFill>
                  <a:srgbClr val="0A0A0A"/>
                </a:solidFill>
                <a:effectLst/>
                <a:latin typeface="Times New Roman" panose="02020603050405020304" pitchFamily="18" charset="0"/>
                <a:ea typeface="Times New Roman" panose="02020603050405020304" pitchFamily="18" charset="0"/>
              </a:rPr>
              <a:t>. Определите время, в течение которого будете откладывать деньги, с каждым днем сумму увеличивайте (в арифметической или геометрической прогрессии или прибавляя каждый день фиксированную сумму). Бросайте себе вызов, повышайте ставки, и наградой станет финансовое благополучие. </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lnSpc>
                <a:spcPct val="100000"/>
              </a:lnSpc>
              <a:tabLst>
                <a:tab pos="3436620" algn="l"/>
              </a:tabLst>
            </a:pPr>
            <a:r>
              <a:rPr lang="ru-RU" sz="1800" dirty="0">
                <a:solidFill>
                  <a:srgbClr val="0A0A0A"/>
                </a:solidFill>
                <a:effectLst/>
                <a:latin typeface="Times New Roman" panose="02020603050405020304" pitchFamily="18" charset="0"/>
                <a:ea typeface="Times New Roman" panose="02020603050405020304" pitchFamily="18" charset="0"/>
              </a:rPr>
              <a:t>Найдите способ, который подойдет именно вам! Удачи!</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BY" dirty="0"/>
          </a:p>
        </p:txBody>
      </p:sp>
      <p:sp>
        <p:nvSpPr>
          <p:cNvPr id="4" name="Номер слайда 3"/>
          <p:cNvSpPr>
            <a:spLocks noGrp="1"/>
          </p:cNvSpPr>
          <p:nvPr>
            <p:ph type="sldNum" sz="quarter" idx="5"/>
          </p:nvPr>
        </p:nvSpPr>
        <p:spPr/>
        <p:txBody>
          <a:bodyPr/>
          <a:lstStyle/>
          <a:p>
            <a:fld id="{A9D8850B-8215-444E-BFA8-45B1D679371F}" type="slidenum">
              <a:rPr lang="ru-RU" smtClean="0"/>
              <a:t>8</a:t>
            </a:fld>
            <a:endParaRPr lang="ru-RU"/>
          </a:p>
        </p:txBody>
      </p:sp>
    </p:spTree>
    <p:extLst>
      <p:ext uri="{BB962C8B-B14F-4D97-AF65-F5344CB8AC3E}">
        <p14:creationId xmlns:p14="http://schemas.microsoft.com/office/powerpoint/2010/main" val="1678626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Следующий шаг наведения финансового порядка у вас дома, – сказал ребятам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Скарбыч</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проверить, не хранятся ли деньги дома «под матрасом».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Нет, наши семейные сбережения папа разместил в банковский вклад, – ответил Ваня.</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Очень правильно! Одним из самых лучших способов сохранения сбережений являются </a:t>
            </a:r>
            <a:r>
              <a:rPr lang="ru-RU"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банковские вклады – депозиты</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Давайте разберемся, почему хранить деньги на депозите в банке – это хорошо и надежно. </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endPar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Банковский вклад – это когда вы приносите свои деньги в банк и разрешаете банку пользоваться ими какое-то время. Для этого с банком заключается договор, где банк подтверждает, что вернет деньги через определенное время, но не только ту сумму, которую вы ему одолжили, а с процентами, то есть немного больше, чем у вас взял во временное пользование.</a:t>
            </a:r>
          </a:p>
          <a:p>
            <a:pPr marL="0" indent="0" algn="just"/>
            <a:r>
              <a:rPr lang="ru-RU" sz="1800" dirty="0">
                <a:solidFill>
                  <a:srgbClr val="000000"/>
                </a:solidFill>
                <a:effectLst/>
                <a:latin typeface="Times New Roman" panose="02020603050405020304" pitchFamily="18" charset="0"/>
                <a:ea typeface="Times New Roman" panose="02020603050405020304" pitchFamily="18" charset="0"/>
              </a:rPr>
              <a:t>Есть такое явление – инфляция, или рост общего уровня цен. Покупательная способность денег со временем снижается, поэтому часть денег лучше хранить в банке. Там деньги защищены от инфляции, а могут еще и доход приносить.</a:t>
            </a:r>
          </a:p>
          <a:p>
            <a:pPr marL="0" indent="0" algn="just"/>
            <a:endParaRPr lang="ru-RU"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be-BY" sz="1800" dirty="0">
                <a:solidFill>
                  <a:srgbClr val="000000"/>
                </a:solidFill>
                <a:effectLst/>
                <a:latin typeface="Times New Roman" panose="02020603050405020304" pitchFamily="18" charset="0"/>
                <a:ea typeface="Times New Roman" panose="02020603050405020304" pitchFamily="18" charset="0"/>
              </a:rPr>
              <a:t>Чтобы выбрать банковский вклад, нужно </a:t>
            </a:r>
            <a:r>
              <a:rPr lang="be-BY" sz="1800" b="1" dirty="0">
                <a:solidFill>
                  <a:srgbClr val="000000"/>
                </a:solidFill>
                <a:effectLst/>
                <a:latin typeface="Times New Roman" panose="02020603050405020304" pitchFamily="18" charset="0"/>
                <a:ea typeface="Times New Roman" panose="02020603050405020304" pitchFamily="18" charset="0"/>
              </a:rPr>
              <a:t>изучить предложения</a:t>
            </a:r>
            <a:r>
              <a:rPr lang="be-BY" sz="1800" dirty="0">
                <a:solidFill>
                  <a:srgbClr val="000000"/>
                </a:solidFill>
                <a:effectLst/>
                <a:latin typeface="Times New Roman" panose="02020603050405020304" pitchFamily="18" charset="0"/>
                <a:ea typeface="Times New Roman" panose="02020603050405020304" pitchFamily="18" charset="0"/>
              </a:rPr>
              <a:t> разных банков и </a:t>
            </a:r>
            <a:r>
              <a:rPr lang="be-BY" sz="1800" b="1" dirty="0">
                <a:solidFill>
                  <a:srgbClr val="000000"/>
                </a:solidFill>
                <a:effectLst/>
                <a:latin typeface="Times New Roman" panose="02020603050405020304" pitchFamily="18" charset="0"/>
                <a:ea typeface="Times New Roman" panose="02020603050405020304" pitchFamily="18" charset="0"/>
              </a:rPr>
              <a:t>обратить внимание</a:t>
            </a:r>
            <a:r>
              <a:rPr lang="be-BY" sz="1800" dirty="0">
                <a:solidFill>
                  <a:srgbClr val="000000"/>
                </a:solidFill>
                <a:effectLst/>
                <a:latin typeface="Times New Roman" panose="02020603050405020304" pitchFamily="18" charset="0"/>
                <a:ea typeface="Times New Roman" panose="02020603050405020304" pitchFamily="18" charset="0"/>
              </a:rPr>
              <a:t> на следующее:</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be-BY"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вклады могут быть отзывными и безотзывными</a:t>
            </a:r>
            <a:r>
              <a:rPr lang="be-BY"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Если вклад отзывный, вы сможете забрать его до окончания срока (на тех уловиях, которые прописаны в договоре). Безотзывный вклад досрочно забрать, скорее всего, не получится. Это можно сделать только с согласия банка и лишь в крайнем случае.</a:t>
            </a:r>
            <a:endParaRPr lang="ru-BY" sz="1800" dirty="0">
              <a:solidFill>
                <a:srgbClr val="000000"/>
              </a:solidFill>
              <a:effectLst/>
              <a:latin typeface="TimesET"/>
              <a:ea typeface="Times New Roman" panose="02020603050405020304" pitchFamily="18" charset="0"/>
              <a:cs typeface="Times New Roman" panose="02020603050405020304" pitchFamily="18" charset="0"/>
            </a:endParaRPr>
          </a:p>
          <a:p>
            <a:pPr marL="0" indent="0" algn="just"/>
            <a:r>
              <a:rPr lang="be-BY" sz="1800" dirty="0">
                <a:solidFill>
                  <a:srgbClr val="000000"/>
                </a:solidFill>
                <a:effectLst/>
                <a:latin typeface="Times New Roman" panose="02020603050405020304" pitchFamily="18" charset="0"/>
                <a:ea typeface="Times New Roman" panose="02020603050405020304" pitchFamily="18" charset="0"/>
              </a:rPr>
              <a:t>– </a:t>
            </a:r>
            <a:r>
              <a:rPr lang="be-BY" sz="1800" b="1" dirty="0">
                <a:solidFill>
                  <a:srgbClr val="000000"/>
                </a:solidFill>
                <a:effectLst/>
                <a:latin typeface="Times New Roman" panose="02020603050405020304" pitchFamily="18" charset="0"/>
                <a:ea typeface="Times New Roman" panose="02020603050405020304" pitchFamily="18" charset="0"/>
              </a:rPr>
              <a:t>срок депозита</a:t>
            </a:r>
            <a:r>
              <a:rPr lang="be-BY" sz="1800" dirty="0">
                <a:solidFill>
                  <a:srgbClr val="000000"/>
                </a:solidFill>
                <a:effectLst/>
                <a:latin typeface="Times New Roman" panose="02020603050405020304" pitchFamily="18" charset="0"/>
                <a:ea typeface="Times New Roman" panose="02020603050405020304" pitchFamily="18" charset="0"/>
              </a:rPr>
              <a:t> может составлять от нескольких месяцев до нескольких лет. Поэтому, размещая деньги во вклад, подумайте, когда вы хотите получить их обратно. Обычно чем длиннее срок вклада, тем выше по нему процентная ставка.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be-BY" sz="1800" dirty="0">
                <a:solidFill>
                  <a:srgbClr val="000000"/>
                </a:solidFill>
                <a:effectLst/>
                <a:latin typeface="Times New Roman" panose="02020603050405020304" pitchFamily="18" charset="0"/>
                <a:ea typeface="Times New Roman" panose="02020603050405020304" pitchFamily="18" charset="0"/>
              </a:rPr>
              <a:t>– </a:t>
            </a:r>
            <a:r>
              <a:rPr lang="be-BY" sz="1800" b="1" dirty="0">
                <a:solidFill>
                  <a:srgbClr val="000000"/>
                </a:solidFill>
                <a:effectLst/>
                <a:latin typeface="Times New Roman" panose="02020603050405020304" pitchFamily="18" charset="0"/>
                <a:ea typeface="Times New Roman" panose="02020603050405020304" pitchFamily="18" charset="0"/>
              </a:rPr>
              <a:t>процентная ставка</a:t>
            </a:r>
            <a:r>
              <a:rPr lang="be-BY" sz="1800" dirty="0">
                <a:solidFill>
                  <a:srgbClr val="000000"/>
                </a:solidFill>
                <a:effectLst/>
                <a:latin typeface="Times New Roman" panose="02020603050405020304" pitchFamily="18" charset="0"/>
                <a:ea typeface="Times New Roman" panose="02020603050405020304" pitchFamily="18" charset="0"/>
              </a:rPr>
              <a:t> по вкладу</a:t>
            </a:r>
            <a:r>
              <a:rPr lang="be-BY" sz="1800" b="1" dirty="0">
                <a:solidFill>
                  <a:srgbClr val="000000"/>
                </a:solidFill>
                <a:effectLst/>
                <a:latin typeface="Times New Roman" panose="02020603050405020304" pitchFamily="18" charset="0"/>
                <a:ea typeface="Times New Roman" panose="02020603050405020304" pitchFamily="18" charset="0"/>
              </a:rPr>
              <a:t> может быть фиксированной</a:t>
            </a:r>
            <a:r>
              <a:rPr lang="be-BY" sz="1800" dirty="0">
                <a:solidFill>
                  <a:srgbClr val="000000"/>
                </a:solidFill>
                <a:effectLst/>
                <a:latin typeface="Times New Roman" panose="02020603050405020304" pitchFamily="18" charset="0"/>
                <a:ea typeface="Times New Roman" panose="02020603050405020304" pitchFamily="18" charset="0"/>
              </a:rPr>
              <a:t> (остается неизменной на протяжении всего срока депозита) </a:t>
            </a:r>
            <a:r>
              <a:rPr lang="be-BY" sz="1800" b="1" dirty="0">
                <a:solidFill>
                  <a:srgbClr val="000000"/>
                </a:solidFill>
                <a:effectLst/>
                <a:latin typeface="Times New Roman" panose="02020603050405020304" pitchFamily="18" charset="0"/>
                <a:ea typeface="Times New Roman" panose="02020603050405020304" pitchFamily="18" charset="0"/>
              </a:rPr>
              <a:t>или  переменной</a:t>
            </a:r>
            <a:r>
              <a:rPr lang="be-BY" sz="1800" dirty="0">
                <a:solidFill>
                  <a:srgbClr val="000000"/>
                </a:solidFill>
                <a:effectLst/>
                <a:latin typeface="Times New Roman" panose="02020603050405020304" pitchFamily="18" charset="0"/>
                <a:ea typeface="Times New Roman" panose="02020603050405020304" pitchFamily="18" charset="0"/>
              </a:rPr>
              <a:t> (может увеличиваться или уменьшаться в зависимости от изменения других рыночных показателей, например ставки рефинансирования Национального банка).</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be-BY" sz="1800" dirty="0">
                <a:solidFill>
                  <a:srgbClr val="000000"/>
                </a:solidFill>
                <a:effectLst/>
                <a:latin typeface="Times New Roman" panose="02020603050405020304" pitchFamily="18" charset="0"/>
                <a:ea typeface="Times New Roman" panose="02020603050405020304" pitchFamily="18" charset="0"/>
              </a:rPr>
              <a:t>– </a:t>
            </a:r>
            <a:r>
              <a:rPr lang="be-BY" sz="1800" b="1" dirty="0">
                <a:solidFill>
                  <a:srgbClr val="000000"/>
                </a:solidFill>
                <a:effectLst/>
                <a:latin typeface="Times New Roman" panose="02020603050405020304" pitchFamily="18" charset="0"/>
                <a:ea typeface="Times New Roman" panose="02020603050405020304" pitchFamily="18" charset="0"/>
              </a:rPr>
              <a:t>условия вклада, важные лично для вас</a:t>
            </a:r>
            <a:r>
              <a:rPr lang="be-BY" sz="1800" dirty="0">
                <a:solidFill>
                  <a:srgbClr val="000000"/>
                </a:solidFill>
                <a:effectLst/>
                <a:latin typeface="Times New Roman" panose="02020603050405020304" pitchFamily="18" charset="0"/>
                <a:ea typeface="Times New Roman" panose="02020603050405020304" pitchFamily="18" charset="0"/>
              </a:rPr>
              <a:t>: будет ли к депозитному счету выпущена банковская платежная карточка, можно ли открыть вклад онлайн и управлять им с помощью интернет-банкинга, какова минимальная и максимальная сумма вклада, возможно ли пополнение депозита, его пролонгация, есть ли капитализация</a:t>
            </a:r>
            <a:r>
              <a:rPr lang="ru-RU" sz="1800" dirty="0">
                <a:solidFill>
                  <a:srgbClr val="000000"/>
                </a:solidFill>
                <a:effectLst/>
                <a:latin typeface="Times New Roman" panose="02020603050405020304" pitchFamily="18" charset="0"/>
                <a:ea typeface="Times New Roman" panose="02020603050405020304" pitchFamily="18" charset="0"/>
              </a:rPr>
              <a:t> процентов (когда проценты присоединяются к основной сумме вклада).</a:t>
            </a:r>
          </a:p>
          <a:p>
            <a:pPr marL="0" indent="0" algn="just"/>
            <a:r>
              <a:rPr lang="be-BY" sz="1800" dirty="0">
                <a:solidFill>
                  <a:srgbClr val="000000"/>
                </a:solidFill>
                <a:effectLst/>
                <a:latin typeface="Times New Roman" panose="02020603050405020304" pitchFamily="18" charset="0"/>
                <a:ea typeface="Times New Roman" panose="02020603050405020304" pitchFamily="18" charset="0"/>
              </a:rPr>
              <a:t>В нашей стране подросток уже с 14 лет может открыть депозит на свое имя. Если ребенку еще нет 14, то на его имя вклад могут открыть родители, родственники или знакомые.</a:t>
            </a:r>
            <a:endParaRPr lang="ru-BY" sz="1800" dirty="0">
              <a:solidFill>
                <a:srgbClr val="000000"/>
              </a:solidFill>
              <a:effectLst/>
              <a:latin typeface="Times New Roman" panose="02020603050405020304" pitchFamily="18" charset="0"/>
              <a:ea typeface="Times New Roman" panose="02020603050405020304" pitchFamily="18" charset="0"/>
            </a:endParaRPr>
          </a:p>
          <a:p>
            <a:pPr marL="0" indent="0" algn="just"/>
            <a:r>
              <a:rPr lang="be-BY" sz="1800" dirty="0">
                <a:solidFill>
                  <a:srgbClr val="000000"/>
                </a:solidFill>
                <a:effectLst/>
                <a:latin typeface="Times New Roman" panose="02020603050405020304" pitchFamily="18" charset="0"/>
                <a:ea typeface="Times New Roman" panose="02020603050405020304" pitchFamily="18" charset="0"/>
              </a:rPr>
              <a:t>Банковский вклад – это надежно! Государство гарантирует полную сохранность и 100% возврат денежных средств вкладчикам, которые разместили свои деньги в виде вкладов в банках нашей страны.</a:t>
            </a:r>
            <a:endParaRPr lang="ru-BY" sz="1800" dirty="0">
              <a:solidFill>
                <a:srgbClr val="000000"/>
              </a:solidFill>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9D8850B-8215-444E-BFA8-45B1D679371F}" type="slidenum">
              <a:rPr lang="ru-RU" smtClean="0"/>
              <a:t>9</a:t>
            </a:fld>
            <a:endParaRPr lang="ru-RU"/>
          </a:p>
        </p:txBody>
      </p:sp>
    </p:spTree>
    <p:extLst>
      <p:ext uri="{BB962C8B-B14F-4D97-AF65-F5344CB8AC3E}">
        <p14:creationId xmlns:p14="http://schemas.microsoft.com/office/powerpoint/2010/main" val="1572010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66958CD-F0D2-7FC3-0516-BB0ADEBFE39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EEA37250-D547-024C-8D44-CB3244176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68BD309F-27A1-354F-2DFB-87CAABCC425B}"/>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xmlns="" id="{F6E95DAD-6399-191B-D1EF-BD76F8CB968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0C977AE-7CBB-A1C9-E68E-550E82EBAC1E}"/>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155561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48F75D5-7058-E7EC-08C7-FB489DF7887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BAE8FFED-6ACF-4E4B-BCF3-FB5533389F7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8D5DED09-F65A-B068-EA30-67F2C855B94D}"/>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xmlns="" id="{2098B5D9-70E6-3C2A-47C5-F80CB7834B6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9E62A1F-EE73-3DDD-9014-E450A3A2E88A}"/>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272172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B9F5C04-BE5C-C5AF-AE05-A23C2AD14C1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B1F6EF17-BF0E-D7C2-4F7E-B13BC45D082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5B1A069-87E0-16A3-D0BD-259AE31A1A46}"/>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xmlns="" id="{8DAA75F0-7348-28B6-4029-155861C51E7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D2AB667-964A-8158-54EF-3A18DE1D169A}"/>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275629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2875D83-5777-7603-9E90-BFE8148732D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AAB902B4-CA78-DAF1-5B74-8FADB88E30E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FFC407B-477A-6B71-209D-6B708C403CC7}"/>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xmlns="" id="{0E3F3B51-19E2-8225-669C-A9D0CD485E2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23CFE0EC-3150-5867-86E3-239CB4D6B78F}"/>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361658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B9B9B18-E7F4-77D9-2356-854547D46D5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ED9A137D-4812-7CFC-2EB4-79A81B6E1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EBF0AEB5-4F48-F785-11E8-725BBD46E485}"/>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xmlns="" id="{3A264A88-A5B1-ECBB-F9A0-01DA3CF79AC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F2497F6-4AA8-4629-74DC-C39DEA6D7B72}"/>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288981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20CCE25-AF7D-C4B0-60F4-18469E5D668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DDC6780E-384D-B86D-65F1-B2D6F5EE34F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751A33EC-2E77-01A9-9156-B0AFFFD27E5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66F589C9-1A17-D904-43FA-50A46DD6FCED}"/>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6" name="Нижний колонтитул 5">
            <a:extLst>
              <a:ext uri="{FF2B5EF4-FFF2-40B4-BE49-F238E27FC236}">
                <a16:creationId xmlns:a16="http://schemas.microsoft.com/office/drawing/2014/main" xmlns="" id="{D7F30C37-58B9-A713-E455-464D6ADA6CA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0488D10-10A4-6630-6D04-4B2D3F982D36}"/>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1891597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E202CE-A157-999C-57C4-B9C79B58EB2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5EF483FB-EF79-4185-03CF-1807DD79E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20A7AF2D-AE5D-9EED-6C5A-4E4F2EEEDD4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FC383906-7658-D2AC-93D8-52DB191E3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28700FED-FC26-E838-4350-4DD278A4FD2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32A25E2D-7282-870D-7B3C-1E8AF0BEDCAD}"/>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8" name="Нижний колонтитул 7">
            <a:extLst>
              <a:ext uri="{FF2B5EF4-FFF2-40B4-BE49-F238E27FC236}">
                <a16:creationId xmlns:a16="http://schemas.microsoft.com/office/drawing/2014/main" xmlns="" id="{0455B86C-7E54-D636-C118-2EA0C2A87AA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77AFB645-947D-9CAD-C295-28B9F1664E77}"/>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54945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6A1831F-93A8-25C9-378F-AEEF607AD14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22BD5AE9-4A5B-6E33-F6E1-1BBBCF3FFE0C}"/>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4" name="Нижний колонтитул 3">
            <a:extLst>
              <a:ext uri="{FF2B5EF4-FFF2-40B4-BE49-F238E27FC236}">
                <a16:creationId xmlns:a16="http://schemas.microsoft.com/office/drawing/2014/main" xmlns="" id="{BDBB196A-B3D2-1237-40C4-2D88108F6C4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3FFFB2B6-8E4D-6B47-3526-337C81141F75}"/>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318994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A7EDFD13-CBF8-6A0A-7135-00A228051902}"/>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3" name="Нижний колонтитул 2">
            <a:extLst>
              <a:ext uri="{FF2B5EF4-FFF2-40B4-BE49-F238E27FC236}">
                <a16:creationId xmlns:a16="http://schemas.microsoft.com/office/drawing/2014/main" xmlns="" id="{82A7CD1E-467E-D184-D92D-CA2CF03A7B4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76160588-510C-E890-7CA6-EC9BBA81AF47}"/>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348427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423C81A-9BB6-815D-E5F5-5BBDD957099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2B3FCBAC-19C3-F23F-463D-5CAC30A78B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4D8E0CBB-3EAE-2445-7E08-1AD276558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0F6D41C-704B-E236-EE5C-83D435581DD2}"/>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6" name="Нижний колонтитул 5">
            <a:extLst>
              <a:ext uri="{FF2B5EF4-FFF2-40B4-BE49-F238E27FC236}">
                <a16:creationId xmlns:a16="http://schemas.microsoft.com/office/drawing/2014/main" xmlns="" id="{A6398B1B-66F1-5A83-9336-6AD643930E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9FB63721-0F14-6134-971F-361C6B99778B}"/>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105630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37F0466-991E-ABBD-C410-A3DAFE33A60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985F11A2-C122-E01C-1717-10265EFA6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A7E18405-A8AF-4611-86EE-A4D35623C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3DF2CC43-B8F4-90E6-39BE-DA63D5D102C5}"/>
              </a:ext>
            </a:extLst>
          </p:cNvPr>
          <p:cNvSpPr>
            <a:spLocks noGrp="1"/>
          </p:cNvSpPr>
          <p:nvPr>
            <p:ph type="dt" sz="half" idx="10"/>
          </p:nvPr>
        </p:nvSpPr>
        <p:spPr/>
        <p:txBody>
          <a:bodyPr/>
          <a:lstStyle/>
          <a:p>
            <a:fld id="{C4289AEE-A9E4-4960-AA28-F60AB0FC6F1C}" type="datetimeFigureOut">
              <a:rPr lang="ru-RU" smtClean="0"/>
              <a:t>26.02.2025</a:t>
            </a:fld>
            <a:endParaRPr lang="ru-RU"/>
          </a:p>
        </p:txBody>
      </p:sp>
      <p:sp>
        <p:nvSpPr>
          <p:cNvPr id="6" name="Нижний колонтитул 5">
            <a:extLst>
              <a:ext uri="{FF2B5EF4-FFF2-40B4-BE49-F238E27FC236}">
                <a16:creationId xmlns:a16="http://schemas.microsoft.com/office/drawing/2014/main" xmlns="" id="{FE38BE49-DA14-A131-5E85-EC8B8757933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117822C-0826-4395-8A8D-493D2F4766B1}"/>
              </a:ext>
            </a:extLst>
          </p:cNvPr>
          <p:cNvSpPr>
            <a:spLocks noGrp="1"/>
          </p:cNvSpPr>
          <p:nvPr>
            <p:ph type="sldNum" sz="quarter" idx="12"/>
          </p:nvPr>
        </p:nvSpPr>
        <p:spPr/>
        <p:txBody>
          <a:bodyPr/>
          <a:lstStyle/>
          <a:p>
            <a:fld id="{5249CA21-AD7C-4EFF-B172-A8D38DBBD793}" type="slidenum">
              <a:rPr lang="ru-RU" smtClean="0"/>
              <a:t>‹#›</a:t>
            </a:fld>
            <a:endParaRPr lang="ru-RU"/>
          </a:p>
        </p:txBody>
      </p:sp>
    </p:spTree>
    <p:extLst>
      <p:ext uri="{BB962C8B-B14F-4D97-AF65-F5344CB8AC3E}">
        <p14:creationId xmlns:p14="http://schemas.microsoft.com/office/powerpoint/2010/main" val="1132396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6B5D2C0-49A3-0519-B31A-54FB6F0D6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67E087B4-7E26-0530-780D-E7CD3CC010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E079B4F9-7BC8-B31B-B81C-F4377DCD89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89AEE-A9E4-4960-AA28-F60AB0FC6F1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xmlns="" id="{34BC11DD-12DB-7D0F-DFF8-F77821D20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B8B87A0B-5B62-277A-F8F2-87BCAB67C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9CA21-AD7C-4EFF-B172-A8D38DBBD793}" type="slidenum">
              <a:rPr lang="ru-RU" smtClean="0"/>
              <a:t>‹#›</a:t>
            </a:fld>
            <a:endParaRPr lang="ru-RU"/>
          </a:p>
        </p:txBody>
      </p:sp>
    </p:spTree>
    <p:extLst>
      <p:ext uri="{BB962C8B-B14F-4D97-AF65-F5344CB8AC3E}">
        <p14:creationId xmlns:p14="http://schemas.microsoft.com/office/powerpoint/2010/main" val="2408361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1E0CE98C-84A2-C81F-A173-CDB486B47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0" cy="6854147"/>
          </a:xfrm>
          <a:prstGeom prst="rect">
            <a:avLst/>
          </a:prstGeom>
        </p:spPr>
      </p:pic>
      <p:sp>
        <p:nvSpPr>
          <p:cNvPr id="8" name="TextBox 7">
            <a:extLst>
              <a:ext uri="{FF2B5EF4-FFF2-40B4-BE49-F238E27FC236}">
                <a16:creationId xmlns:a16="http://schemas.microsoft.com/office/drawing/2014/main" xmlns="" id="{A1B08F11-F471-07ED-DF67-CBFA65E6F9F8}"/>
              </a:ext>
            </a:extLst>
          </p:cNvPr>
          <p:cNvSpPr txBox="1"/>
          <p:nvPr/>
        </p:nvSpPr>
        <p:spPr>
          <a:xfrm>
            <a:off x="995463" y="223736"/>
            <a:ext cx="10464114" cy="1015663"/>
          </a:xfrm>
          <a:prstGeom prst="rect">
            <a:avLst/>
          </a:prstGeom>
          <a:noFill/>
        </p:spPr>
        <p:txBody>
          <a:bodyPr wrap="square" rtlCol="0">
            <a:spAutoFit/>
          </a:bodyPr>
          <a:lstStyle/>
          <a:p>
            <a:r>
              <a:rPr lang="ru-RU" sz="3000" b="1" dirty="0">
                <a:solidFill>
                  <a:srgbClr val="6F2C2F"/>
                </a:solidFill>
                <a:cs typeface="Arial" panose="020B0604020202020204" pitchFamily="34" charset="0"/>
              </a:rPr>
              <a:t>НЕДЕЛЯ ФИНАНСОВОЙ ГРАМОТНОСТИ ДЕТЕЙ И МОЛОДЕЖИ</a:t>
            </a:r>
          </a:p>
          <a:p>
            <a:endParaRPr lang="ru-RU" sz="3000" b="1" dirty="0">
              <a:solidFill>
                <a:srgbClr val="6F2C2F"/>
              </a:solidFill>
              <a:cs typeface="Arial" panose="020B0604020202020204" pitchFamily="34" charset="0"/>
            </a:endParaRPr>
          </a:p>
        </p:txBody>
      </p:sp>
      <p:sp>
        <p:nvSpPr>
          <p:cNvPr id="5" name="TextBox 4">
            <a:extLst>
              <a:ext uri="{FF2B5EF4-FFF2-40B4-BE49-F238E27FC236}">
                <a16:creationId xmlns:a16="http://schemas.microsoft.com/office/drawing/2014/main" xmlns="" id="{EA8D6923-071D-A9BB-460C-29023F9F119A}"/>
              </a:ext>
            </a:extLst>
          </p:cNvPr>
          <p:cNvSpPr txBox="1"/>
          <p:nvPr/>
        </p:nvSpPr>
        <p:spPr>
          <a:xfrm>
            <a:off x="996041" y="913221"/>
            <a:ext cx="7219832" cy="1404039"/>
          </a:xfrm>
          <a:prstGeom prst="rect">
            <a:avLst/>
          </a:prstGeom>
          <a:noFill/>
        </p:spPr>
        <p:txBody>
          <a:bodyPr wrap="square" rtlCol="0">
            <a:spAutoFit/>
          </a:bodyPr>
          <a:lstStyle/>
          <a:p>
            <a:pPr>
              <a:lnSpc>
                <a:spcPts val="5000"/>
              </a:lnSpc>
            </a:pPr>
            <a:r>
              <a:rPr lang="ru-RU" sz="5600" b="1" dirty="0">
                <a:ln w="384175">
                  <a:noFill/>
                </a:ln>
                <a:solidFill>
                  <a:srgbClr val="3F1A1C"/>
                </a:solidFill>
              </a:rPr>
              <a:t>НАВЕДИ ПОРЯДОК </a:t>
            </a:r>
            <a:br>
              <a:rPr lang="ru-RU" sz="5600" b="1" dirty="0">
                <a:ln w="384175">
                  <a:noFill/>
                </a:ln>
                <a:solidFill>
                  <a:srgbClr val="3F1A1C"/>
                </a:solidFill>
              </a:rPr>
            </a:br>
            <a:r>
              <a:rPr lang="ru-RU" sz="5600" b="1" dirty="0">
                <a:ln w="384175">
                  <a:noFill/>
                </a:ln>
                <a:solidFill>
                  <a:srgbClr val="3F1A1C"/>
                </a:solidFill>
              </a:rPr>
              <a:t>В ЛИЧНЫХ ФИНАНСАХ</a:t>
            </a:r>
          </a:p>
        </p:txBody>
      </p:sp>
      <p:sp>
        <p:nvSpPr>
          <p:cNvPr id="7" name="TextBox 6">
            <a:extLst>
              <a:ext uri="{FF2B5EF4-FFF2-40B4-BE49-F238E27FC236}">
                <a16:creationId xmlns:a16="http://schemas.microsoft.com/office/drawing/2014/main" xmlns="" id="{726FB318-EBE9-A53C-8690-4B8E50D41CDA}"/>
              </a:ext>
            </a:extLst>
          </p:cNvPr>
          <p:cNvSpPr txBox="1"/>
          <p:nvPr/>
        </p:nvSpPr>
        <p:spPr>
          <a:xfrm>
            <a:off x="2548646" y="2184402"/>
            <a:ext cx="6274341" cy="707886"/>
          </a:xfrm>
          <a:prstGeom prst="rect">
            <a:avLst/>
          </a:prstGeom>
          <a:noFill/>
        </p:spPr>
        <p:txBody>
          <a:bodyPr wrap="square" rtlCol="0">
            <a:spAutoFit/>
          </a:bodyPr>
          <a:lstStyle/>
          <a:p>
            <a:endParaRPr lang="ru-RU" sz="4000" b="1" dirty="0">
              <a:solidFill>
                <a:srgbClr val="F6F6D9"/>
              </a:solidFill>
            </a:endParaRPr>
          </a:p>
        </p:txBody>
      </p:sp>
    </p:spTree>
    <p:extLst>
      <p:ext uri="{BB962C8B-B14F-4D97-AF65-F5344CB8AC3E}">
        <p14:creationId xmlns:p14="http://schemas.microsoft.com/office/powerpoint/2010/main" val="4138574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C7C56245-699C-8460-1179-808F3976F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Рисунок 5">
            <a:extLst>
              <a:ext uri="{FF2B5EF4-FFF2-40B4-BE49-F238E27FC236}">
                <a16:creationId xmlns:a16="http://schemas.microsoft.com/office/drawing/2014/main" xmlns="" id="{86EB5994-ECE5-211A-F457-D2801303F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00"/>
            <a:ext cx="12218501" cy="2029216"/>
          </a:xfrm>
          <a:prstGeom prst="rect">
            <a:avLst/>
          </a:prstGeom>
        </p:spPr>
      </p:pic>
      <p:sp>
        <p:nvSpPr>
          <p:cNvPr id="8" name="Облачко с текстом: прямоугольное со скругленными углами 7">
            <a:extLst>
              <a:ext uri="{FF2B5EF4-FFF2-40B4-BE49-F238E27FC236}">
                <a16:creationId xmlns:a16="http://schemas.microsoft.com/office/drawing/2014/main" xmlns="" id="{05C9EF1B-E26B-9846-7954-13906D70B5F7}"/>
              </a:ext>
            </a:extLst>
          </p:cNvPr>
          <p:cNvSpPr/>
          <p:nvPr/>
        </p:nvSpPr>
        <p:spPr>
          <a:xfrm flipH="1">
            <a:off x="1038686" y="2251928"/>
            <a:ext cx="1864309" cy="1092515"/>
          </a:xfrm>
          <a:prstGeom prst="wedgeRoundRectCallout">
            <a:avLst>
              <a:gd name="adj1" fmla="val -4180"/>
              <a:gd name="adj2" fmla="val 103684"/>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effectLst/>
                <a:ea typeface="Times New Roman" panose="02020603050405020304" pitchFamily="18" charset="0"/>
                <a:cs typeface="Times New Roman" panose="02020603050405020304" pitchFamily="18" charset="0"/>
              </a:rPr>
              <a:t>Деньгам нужно «ходить» на работу?</a:t>
            </a:r>
            <a:endParaRPr lang="ru-RU" dirty="0">
              <a:solidFill>
                <a:schemeClr val="tx1"/>
              </a:solidFill>
            </a:endParaRPr>
          </a:p>
        </p:txBody>
      </p:sp>
      <p:sp>
        <p:nvSpPr>
          <p:cNvPr id="9" name="TextBox 8">
            <a:extLst>
              <a:ext uri="{FF2B5EF4-FFF2-40B4-BE49-F238E27FC236}">
                <a16:creationId xmlns:a16="http://schemas.microsoft.com/office/drawing/2014/main" xmlns="" id="{BF418574-3127-5FB3-CAB6-8D20CEE9AB19}"/>
              </a:ext>
            </a:extLst>
          </p:cNvPr>
          <p:cNvSpPr txBox="1"/>
          <p:nvPr/>
        </p:nvSpPr>
        <p:spPr>
          <a:xfrm>
            <a:off x="3746903" y="6065583"/>
            <a:ext cx="6092982" cy="461665"/>
          </a:xfrm>
          <a:prstGeom prst="rect">
            <a:avLst/>
          </a:prstGeom>
          <a:solidFill>
            <a:srgbClr val="702F33"/>
          </a:solidFill>
        </p:spPr>
        <p:txBody>
          <a:bodyPr wrap="square" rtlCol="0">
            <a:spAutoFit/>
          </a:bodyPr>
          <a:lstStyle/>
          <a:p>
            <a:pPr algn="ctr"/>
            <a:r>
              <a:rPr lang="ru-RU" sz="2400" b="1" dirty="0">
                <a:solidFill>
                  <a:srgbClr val="DEA900"/>
                </a:solidFill>
              </a:rPr>
              <a:t>ИНВЕСТИЦИИ СОПРЯЖЕНЫ С РИСКОМ</a:t>
            </a:r>
          </a:p>
        </p:txBody>
      </p:sp>
      <p:sp>
        <p:nvSpPr>
          <p:cNvPr id="10" name="Облачко с текстом: прямоугольное со скругленными углами 9">
            <a:extLst>
              <a:ext uri="{FF2B5EF4-FFF2-40B4-BE49-F238E27FC236}">
                <a16:creationId xmlns:a16="http://schemas.microsoft.com/office/drawing/2014/main" xmlns="" id="{31B76BF1-9543-414C-BA18-226C11E3BEDA}"/>
              </a:ext>
            </a:extLst>
          </p:cNvPr>
          <p:cNvSpPr/>
          <p:nvPr/>
        </p:nvSpPr>
        <p:spPr>
          <a:xfrm>
            <a:off x="10031767" y="1470692"/>
            <a:ext cx="2063521" cy="958789"/>
          </a:xfrm>
          <a:prstGeom prst="wedgeRoundRectCallout">
            <a:avLst>
              <a:gd name="adj1" fmla="val -47571"/>
              <a:gd name="adj2" fmla="val 140032"/>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1800" dirty="0">
                <a:solidFill>
                  <a:schemeClr val="tx1"/>
                </a:solidFill>
              </a:rPr>
              <a:t>«Заставить деньги работать» – значит инвестировать их</a:t>
            </a:r>
            <a:endParaRPr lang="ru-BY" sz="1800" dirty="0">
              <a:solidFill>
                <a:schemeClr val="tx1"/>
              </a:solidFill>
            </a:endParaRPr>
          </a:p>
        </p:txBody>
      </p:sp>
      <p:sp>
        <p:nvSpPr>
          <p:cNvPr id="4" name="TextBox 3">
            <a:extLst>
              <a:ext uri="{FF2B5EF4-FFF2-40B4-BE49-F238E27FC236}">
                <a16:creationId xmlns:a16="http://schemas.microsoft.com/office/drawing/2014/main" xmlns="" id="{A7D0A25A-B179-4A9F-9333-F1817854DF23}"/>
              </a:ext>
            </a:extLst>
          </p:cNvPr>
          <p:cNvSpPr txBox="1"/>
          <p:nvPr/>
        </p:nvSpPr>
        <p:spPr>
          <a:xfrm>
            <a:off x="0" y="363517"/>
            <a:ext cx="11196747" cy="682238"/>
          </a:xfrm>
          <a:prstGeom prst="rect">
            <a:avLst/>
          </a:prstGeom>
          <a:noFill/>
        </p:spPr>
        <p:txBody>
          <a:bodyPr wrap="square">
            <a:spAutoFit/>
          </a:bodyPr>
          <a:lstStyle/>
          <a:p>
            <a:pPr algn="r">
              <a:lnSpc>
                <a:spcPts val="4600"/>
              </a:lnSpc>
            </a:pPr>
            <a:r>
              <a:rPr lang="ru-RU" sz="4000" b="1" dirty="0">
                <a:solidFill>
                  <a:srgbClr val="6F2C2F"/>
                </a:solidFill>
              </a:rPr>
              <a:t>...А ЕЩЕ ЧАСТЬ ОТПРАВЛЯЕМ «НА РАБОТУ»</a:t>
            </a:r>
            <a:endParaRPr lang="ru-BY" sz="4000" b="1" dirty="0">
              <a:solidFill>
                <a:srgbClr val="6F2C2F"/>
              </a:solidFill>
            </a:endParaRPr>
          </a:p>
        </p:txBody>
      </p:sp>
      <p:sp>
        <p:nvSpPr>
          <p:cNvPr id="11" name="Прямоугольник: скругленные углы 10">
            <a:extLst>
              <a:ext uri="{FF2B5EF4-FFF2-40B4-BE49-F238E27FC236}">
                <a16:creationId xmlns:a16="http://schemas.microsoft.com/office/drawing/2014/main" xmlns="" id="{E04CE002-7913-747A-A3D9-D642561E5990}"/>
              </a:ext>
            </a:extLst>
          </p:cNvPr>
          <p:cNvSpPr/>
          <p:nvPr/>
        </p:nvSpPr>
        <p:spPr>
          <a:xfrm>
            <a:off x="3526634" y="1329679"/>
            <a:ext cx="6313251" cy="1099802"/>
          </a:xfrm>
          <a:prstGeom prst="roundRect">
            <a:avLst/>
          </a:prstGeom>
          <a:solidFill>
            <a:srgbClr val="6F2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tabLst>
                <a:tab pos="216000" algn="l"/>
              </a:tabLst>
            </a:pPr>
            <a:r>
              <a:rPr lang="ru-RU" sz="2400" b="1" dirty="0">
                <a:solidFill>
                  <a:schemeClr val="bg1"/>
                </a:solidFill>
              </a:rPr>
              <a:t>РИСК И ДОХОДНОСТЬ </a:t>
            </a:r>
          </a:p>
          <a:p>
            <a:pPr algn="ctr" defTabSz="648000">
              <a:tabLst>
                <a:tab pos="216000" algn="l"/>
              </a:tabLst>
            </a:pPr>
            <a:r>
              <a:rPr lang="ru-RU" sz="2400" b="1" dirty="0">
                <a:solidFill>
                  <a:schemeClr val="bg1"/>
                </a:solidFill>
              </a:rPr>
              <a:t>ВЗАИМОСВЯЗАНЫ И ПРОПОРЦИОНАЛЬНЫ</a:t>
            </a:r>
            <a:endParaRPr lang="ru-BY" sz="2400" b="1" dirty="0">
              <a:solidFill>
                <a:schemeClr val="bg1"/>
              </a:solidFill>
            </a:endParaRPr>
          </a:p>
        </p:txBody>
      </p:sp>
    </p:spTree>
    <p:extLst>
      <p:ext uri="{BB962C8B-B14F-4D97-AF65-F5344CB8AC3E}">
        <p14:creationId xmlns:p14="http://schemas.microsoft.com/office/powerpoint/2010/main" val="1844719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41814AA6-9939-D0D1-71D9-E957115C3FB0}"/>
              </a:ext>
            </a:extLst>
          </p:cNvPr>
          <p:cNvPicPr>
            <a:picLocks noChangeAspect="1"/>
          </p:cNvPicPr>
          <p:nvPr/>
        </p:nvPicPr>
        <p:blipFill>
          <a:blip r:embed="rId3" cstate="print">
            <a:extLst>
              <a:ext uri="{28A0092B-C50C-407E-A947-70E740481C1C}">
                <a14:useLocalDpi xmlns:a14="http://schemas.microsoft.com/office/drawing/2010/main" val="0"/>
              </a:ext>
            </a:extLst>
          </a:blip>
          <a:srcRect r="585"/>
          <a:stretch/>
        </p:blipFill>
        <p:spPr>
          <a:xfrm>
            <a:off x="-1" y="0"/>
            <a:ext cx="12218501" cy="6858000"/>
          </a:xfrm>
          <a:prstGeom prst="rect">
            <a:avLst/>
          </a:prstGeom>
        </p:spPr>
      </p:pic>
      <p:pic>
        <p:nvPicPr>
          <p:cNvPr id="5" name="Рисунок 4">
            <a:extLst>
              <a:ext uri="{FF2B5EF4-FFF2-40B4-BE49-F238E27FC236}">
                <a16:creationId xmlns:a16="http://schemas.microsoft.com/office/drawing/2014/main" xmlns="" id="{5B402707-1309-5236-C6D5-5E3DC8027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00"/>
            <a:ext cx="12218501" cy="2029216"/>
          </a:xfrm>
          <a:prstGeom prst="rect">
            <a:avLst/>
          </a:prstGeom>
        </p:spPr>
      </p:pic>
      <p:sp>
        <p:nvSpPr>
          <p:cNvPr id="7" name="TextBox 6">
            <a:extLst>
              <a:ext uri="{FF2B5EF4-FFF2-40B4-BE49-F238E27FC236}">
                <a16:creationId xmlns:a16="http://schemas.microsoft.com/office/drawing/2014/main" xmlns="" id="{55036FEA-0C00-1A62-CE3B-EFCAF7BFB339}"/>
              </a:ext>
            </a:extLst>
          </p:cNvPr>
          <p:cNvSpPr txBox="1"/>
          <p:nvPr/>
        </p:nvSpPr>
        <p:spPr>
          <a:xfrm>
            <a:off x="1026493" y="123669"/>
            <a:ext cx="10139014" cy="1323439"/>
          </a:xfrm>
          <a:prstGeom prst="rect">
            <a:avLst/>
          </a:prstGeom>
          <a:noFill/>
        </p:spPr>
        <p:txBody>
          <a:bodyPr wrap="square" rtlCol="0">
            <a:spAutoFit/>
          </a:bodyPr>
          <a:lstStyle/>
          <a:p>
            <a:pPr algn="ctr"/>
            <a:r>
              <a:rPr lang="ru-RU" sz="4000" b="1" dirty="0">
                <a:solidFill>
                  <a:srgbClr val="832435"/>
                </a:solidFill>
              </a:rPr>
              <a:t>ТРАДИЦИОННЫЕ И ИННОВАЦИОННЫЕ </a:t>
            </a:r>
            <a:br>
              <a:rPr lang="ru-RU" sz="4000" b="1" dirty="0">
                <a:solidFill>
                  <a:srgbClr val="832435"/>
                </a:solidFill>
              </a:rPr>
            </a:br>
            <a:r>
              <a:rPr lang="ru-RU" sz="4000" b="1" dirty="0">
                <a:solidFill>
                  <a:srgbClr val="832435"/>
                </a:solidFill>
              </a:rPr>
              <a:t>СПОСОБЫ ИНВЕСТИРОВАНИЯ</a:t>
            </a:r>
          </a:p>
        </p:txBody>
      </p:sp>
      <p:sp>
        <p:nvSpPr>
          <p:cNvPr id="8" name="TextBox 7">
            <a:extLst>
              <a:ext uri="{FF2B5EF4-FFF2-40B4-BE49-F238E27FC236}">
                <a16:creationId xmlns:a16="http://schemas.microsoft.com/office/drawing/2014/main" xmlns="" id="{84CA507D-05EA-6B43-A8D9-7C63338271BB}"/>
              </a:ext>
            </a:extLst>
          </p:cNvPr>
          <p:cNvSpPr txBox="1"/>
          <p:nvPr/>
        </p:nvSpPr>
        <p:spPr>
          <a:xfrm>
            <a:off x="2351307" y="2667477"/>
            <a:ext cx="2555131" cy="2606932"/>
          </a:xfrm>
          <a:prstGeom prst="rect">
            <a:avLst/>
          </a:prstGeom>
          <a:noFill/>
        </p:spPr>
        <p:txBody>
          <a:bodyPr wrap="square" rtlCol="0">
            <a:spAutoFit/>
          </a:bodyPr>
          <a:lstStyle/>
          <a:p>
            <a:pPr marL="0" marR="0" lvl="0" indent="0" algn="l" defTabSz="914400" rtl="0" eaLnBrk="0" fontAlgn="base" latinLnBrk="0" hangingPunct="0">
              <a:lnSpc>
                <a:spcPts val="3300"/>
              </a:lnSpc>
              <a:spcBef>
                <a:spcPct val="0"/>
              </a:spcBef>
              <a:spcAft>
                <a:spcPct val="0"/>
              </a:spcAft>
              <a:buClrTx/>
              <a:buSzTx/>
              <a:tabLst/>
            </a:pPr>
            <a:r>
              <a:rPr lang="ru-RU" sz="2400" b="1" dirty="0"/>
              <a:t>АКЦИИ </a:t>
            </a:r>
          </a:p>
          <a:p>
            <a:pPr marL="0" marR="0" lvl="0" indent="0" algn="l" defTabSz="914400" rtl="0" eaLnBrk="0" fontAlgn="base" latinLnBrk="0" hangingPunct="0">
              <a:lnSpc>
                <a:spcPts val="3300"/>
              </a:lnSpc>
              <a:spcBef>
                <a:spcPct val="0"/>
              </a:spcBef>
              <a:spcAft>
                <a:spcPct val="0"/>
              </a:spcAft>
              <a:buClrTx/>
              <a:buSzTx/>
              <a:tabLst/>
            </a:pPr>
            <a:endParaRPr lang="ru-RU" sz="2400" b="1" dirty="0"/>
          </a:p>
          <a:p>
            <a:pPr marL="0" marR="0" lvl="0" indent="0" algn="l" defTabSz="914400" rtl="0" eaLnBrk="0" fontAlgn="base" latinLnBrk="0" hangingPunct="0">
              <a:lnSpc>
                <a:spcPts val="3300"/>
              </a:lnSpc>
              <a:spcBef>
                <a:spcPct val="0"/>
              </a:spcBef>
              <a:spcAft>
                <a:spcPct val="0"/>
              </a:spcAft>
              <a:buClrTx/>
              <a:buSzTx/>
              <a:tabLst/>
            </a:pPr>
            <a:r>
              <a:rPr lang="ru-RU" sz="2400" b="1" dirty="0"/>
              <a:t>ОБЛИГАЦИИ</a:t>
            </a:r>
          </a:p>
          <a:p>
            <a:pPr marL="0" marR="0" lvl="0" indent="0" algn="l" defTabSz="914400" rtl="0" eaLnBrk="0" fontAlgn="base" latinLnBrk="0" hangingPunct="0">
              <a:lnSpc>
                <a:spcPts val="3300"/>
              </a:lnSpc>
              <a:spcBef>
                <a:spcPct val="0"/>
              </a:spcBef>
              <a:spcAft>
                <a:spcPct val="0"/>
              </a:spcAft>
              <a:buClrTx/>
              <a:buSzTx/>
              <a:tabLst/>
            </a:pPr>
            <a:endParaRPr lang="ru-RU" sz="2400" b="1" dirty="0"/>
          </a:p>
          <a:p>
            <a:pPr marL="0" marR="0" lvl="0" indent="0" algn="l" defTabSz="914400" rtl="0" eaLnBrk="0" fontAlgn="base" latinLnBrk="0" hangingPunct="0">
              <a:lnSpc>
                <a:spcPts val="3300"/>
              </a:lnSpc>
              <a:spcBef>
                <a:spcPct val="0"/>
              </a:spcBef>
              <a:spcAft>
                <a:spcPct val="0"/>
              </a:spcAft>
              <a:buClrTx/>
              <a:buSzTx/>
              <a:tabLst/>
            </a:pPr>
            <a:r>
              <a:rPr lang="ru-RU" sz="2400" b="1" dirty="0"/>
              <a:t>ДРАГОЦЕННЫЕ </a:t>
            </a:r>
          </a:p>
          <a:p>
            <a:pPr marL="0" marR="0" lvl="0" indent="0" algn="l" defTabSz="914400" rtl="0" eaLnBrk="0" fontAlgn="base" latinLnBrk="0" hangingPunct="0">
              <a:lnSpc>
                <a:spcPts val="3300"/>
              </a:lnSpc>
              <a:spcBef>
                <a:spcPct val="0"/>
              </a:spcBef>
              <a:spcAft>
                <a:spcPct val="0"/>
              </a:spcAft>
              <a:buClrTx/>
              <a:buSzTx/>
              <a:tabLst/>
            </a:pPr>
            <a:r>
              <a:rPr lang="ru-RU" sz="2400" b="1" dirty="0"/>
              <a:t>МЕТАЛЛЫ</a:t>
            </a:r>
            <a:endParaRPr kumimoji="0" lang="ru-RU" altLang="ru-RU" sz="2400" b="1" i="0" u="none" strike="noStrike" cap="none" normalizeH="0" baseline="0" dirty="0">
              <a:ln>
                <a:noFill/>
              </a:ln>
              <a:effectLst/>
            </a:endParaRPr>
          </a:p>
        </p:txBody>
      </p:sp>
      <p:sp>
        <p:nvSpPr>
          <p:cNvPr id="10" name="TextBox 9">
            <a:extLst>
              <a:ext uri="{FF2B5EF4-FFF2-40B4-BE49-F238E27FC236}">
                <a16:creationId xmlns:a16="http://schemas.microsoft.com/office/drawing/2014/main" xmlns="" id="{C85ABA3B-4586-FB11-EF7C-A9A7224AC7E4}"/>
              </a:ext>
            </a:extLst>
          </p:cNvPr>
          <p:cNvSpPr txBox="1"/>
          <p:nvPr/>
        </p:nvSpPr>
        <p:spPr>
          <a:xfrm>
            <a:off x="7235453" y="3039542"/>
            <a:ext cx="2555131" cy="2183739"/>
          </a:xfrm>
          <a:prstGeom prst="rect">
            <a:avLst/>
          </a:prstGeom>
          <a:noFill/>
        </p:spPr>
        <p:txBody>
          <a:bodyPr wrap="square" rtlCol="0">
            <a:spAutoFit/>
          </a:bodyPr>
          <a:lstStyle/>
          <a:p>
            <a:pPr marL="0" marR="0" lvl="0" indent="0" algn="r" defTabSz="914400" rtl="0" eaLnBrk="0" fontAlgn="base" latinLnBrk="0" hangingPunct="0">
              <a:lnSpc>
                <a:spcPts val="3300"/>
              </a:lnSpc>
              <a:spcBef>
                <a:spcPct val="0"/>
              </a:spcBef>
              <a:spcAft>
                <a:spcPct val="0"/>
              </a:spcAft>
              <a:buClrTx/>
              <a:buSzTx/>
              <a:tabLst/>
            </a:pPr>
            <a:r>
              <a:rPr lang="ru-RU" sz="2400" b="1" dirty="0">
                <a:solidFill>
                  <a:schemeClr val="bg1"/>
                </a:solidFill>
              </a:rPr>
              <a:t>КРИПТОВАЛЮТЫ</a:t>
            </a:r>
          </a:p>
          <a:p>
            <a:pPr marL="0" marR="0" lvl="0" indent="0" algn="r" defTabSz="914400" rtl="0" eaLnBrk="0" fontAlgn="base" latinLnBrk="0" hangingPunct="0">
              <a:lnSpc>
                <a:spcPts val="3300"/>
              </a:lnSpc>
              <a:spcBef>
                <a:spcPct val="0"/>
              </a:spcBef>
              <a:spcAft>
                <a:spcPct val="0"/>
              </a:spcAft>
              <a:buClrTx/>
              <a:buSzTx/>
              <a:tabLst/>
            </a:pPr>
            <a:endParaRPr lang="ru-RU" sz="2400" b="1" dirty="0">
              <a:solidFill>
                <a:schemeClr val="bg1"/>
              </a:solidFill>
            </a:endParaRPr>
          </a:p>
          <a:p>
            <a:pPr marL="0" marR="0" lvl="0" indent="0" algn="r" defTabSz="914400" rtl="0" eaLnBrk="0" fontAlgn="base" latinLnBrk="0" hangingPunct="0">
              <a:lnSpc>
                <a:spcPts val="3300"/>
              </a:lnSpc>
              <a:spcBef>
                <a:spcPct val="0"/>
              </a:spcBef>
              <a:spcAft>
                <a:spcPct val="0"/>
              </a:spcAft>
              <a:buClrTx/>
              <a:buSzTx/>
              <a:tabLst/>
            </a:pPr>
            <a:endParaRPr lang="ru-RU" sz="2400" b="1" dirty="0">
              <a:solidFill>
                <a:schemeClr val="bg1"/>
              </a:solidFill>
            </a:endParaRPr>
          </a:p>
          <a:p>
            <a:pPr marL="0" marR="0" lvl="0" indent="0" algn="r" defTabSz="914400" rtl="0" eaLnBrk="0" fontAlgn="base" latinLnBrk="0" hangingPunct="0">
              <a:lnSpc>
                <a:spcPts val="3300"/>
              </a:lnSpc>
              <a:spcBef>
                <a:spcPct val="0"/>
              </a:spcBef>
              <a:spcAft>
                <a:spcPct val="0"/>
              </a:spcAft>
              <a:buClrTx/>
              <a:buSzTx/>
              <a:tabLst/>
            </a:pPr>
            <a:r>
              <a:rPr lang="ru-RU" sz="2400" b="1" dirty="0">
                <a:solidFill>
                  <a:schemeClr val="bg1"/>
                </a:solidFill>
              </a:rPr>
              <a:t> ТОКЕНЫ</a:t>
            </a:r>
          </a:p>
          <a:p>
            <a:pPr marL="0" marR="0" lvl="0" indent="0" algn="r" defTabSz="914400" rtl="0" eaLnBrk="0" fontAlgn="base" latinLnBrk="0" hangingPunct="0">
              <a:lnSpc>
                <a:spcPts val="3300"/>
              </a:lnSpc>
              <a:spcBef>
                <a:spcPct val="0"/>
              </a:spcBef>
              <a:spcAft>
                <a:spcPct val="0"/>
              </a:spcAft>
              <a:buClrTx/>
              <a:buSzTx/>
              <a:tabLst/>
            </a:pPr>
            <a:endParaRPr lang="ru-RU" sz="2400" b="1" dirty="0">
              <a:solidFill>
                <a:schemeClr val="bg1"/>
              </a:solidFill>
            </a:endParaRPr>
          </a:p>
        </p:txBody>
      </p:sp>
      <p:pic>
        <p:nvPicPr>
          <p:cNvPr id="9" name="Рисунок 8">
            <a:extLst>
              <a:ext uri="{FF2B5EF4-FFF2-40B4-BE49-F238E27FC236}">
                <a16:creationId xmlns:a16="http://schemas.microsoft.com/office/drawing/2014/main" xmlns="" id="{BC3284B8-2CA7-A5E6-57AC-9DCAF53E71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8832" y="2845282"/>
            <a:ext cx="777915" cy="790616"/>
          </a:xfrm>
          <a:prstGeom prst="rect">
            <a:avLst/>
          </a:prstGeom>
        </p:spPr>
      </p:pic>
      <p:pic>
        <p:nvPicPr>
          <p:cNvPr id="12" name="Рисунок 11">
            <a:extLst>
              <a:ext uri="{FF2B5EF4-FFF2-40B4-BE49-F238E27FC236}">
                <a16:creationId xmlns:a16="http://schemas.microsoft.com/office/drawing/2014/main" xmlns="" id="{B2D486E4-A3F0-A5DF-7FDC-399A77F6CF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7980" y="4505422"/>
            <a:ext cx="933961" cy="589334"/>
          </a:xfrm>
          <a:prstGeom prst="rect">
            <a:avLst/>
          </a:prstGeom>
        </p:spPr>
      </p:pic>
      <p:pic>
        <p:nvPicPr>
          <p:cNvPr id="14" name="Рисунок 13">
            <a:extLst>
              <a:ext uri="{FF2B5EF4-FFF2-40B4-BE49-F238E27FC236}">
                <a16:creationId xmlns:a16="http://schemas.microsoft.com/office/drawing/2014/main" xmlns="" id="{C82B2796-C688-F723-8253-6348A8964E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4906" y="3429000"/>
            <a:ext cx="704841" cy="740083"/>
          </a:xfrm>
          <a:prstGeom prst="rect">
            <a:avLst/>
          </a:prstGeom>
        </p:spPr>
      </p:pic>
      <p:pic>
        <p:nvPicPr>
          <p:cNvPr id="16" name="Рисунок 15">
            <a:extLst>
              <a:ext uri="{FF2B5EF4-FFF2-40B4-BE49-F238E27FC236}">
                <a16:creationId xmlns:a16="http://schemas.microsoft.com/office/drawing/2014/main" xmlns="" id="{7F9ECCF8-C967-A4E9-CD34-631C741FA6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7462" y="2306939"/>
            <a:ext cx="842285" cy="870478"/>
          </a:xfrm>
          <a:prstGeom prst="rect">
            <a:avLst/>
          </a:prstGeom>
        </p:spPr>
      </p:pic>
      <p:pic>
        <p:nvPicPr>
          <p:cNvPr id="18" name="Рисунок 17">
            <a:extLst>
              <a:ext uri="{FF2B5EF4-FFF2-40B4-BE49-F238E27FC236}">
                <a16:creationId xmlns:a16="http://schemas.microsoft.com/office/drawing/2014/main" xmlns="" id="{8B0B9F4A-C263-4B0D-8ACA-7584522F63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8831" y="4109397"/>
            <a:ext cx="777916" cy="797304"/>
          </a:xfrm>
          <a:prstGeom prst="rect">
            <a:avLst/>
          </a:prstGeom>
        </p:spPr>
      </p:pic>
    </p:spTree>
    <p:extLst>
      <p:ext uri="{BB962C8B-B14F-4D97-AF65-F5344CB8AC3E}">
        <p14:creationId xmlns:p14="http://schemas.microsoft.com/office/powerpoint/2010/main" val="4199634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295BD41B-B21C-F405-8C13-B820B9E9197C}"/>
              </a:ext>
            </a:extLst>
          </p:cNvPr>
          <p:cNvPicPr>
            <a:picLocks noChangeAspect="1"/>
          </p:cNvPicPr>
          <p:nvPr/>
        </p:nvPicPr>
        <p:blipFill>
          <a:blip r:embed="rId3">
            <a:extLst>
              <a:ext uri="{28A0092B-C50C-407E-A947-70E740481C1C}">
                <a14:useLocalDpi xmlns:a14="http://schemas.microsoft.com/office/drawing/2010/main" val="0"/>
              </a:ext>
            </a:extLst>
          </a:blip>
          <a:srcRect t="1395" b="1"/>
          <a:stretch/>
        </p:blipFill>
        <p:spPr>
          <a:xfrm>
            <a:off x="-1" y="0"/>
            <a:ext cx="12192001" cy="6875600"/>
          </a:xfrm>
          <a:prstGeom prst="rect">
            <a:avLst/>
          </a:prstGeom>
        </p:spPr>
      </p:pic>
      <p:pic>
        <p:nvPicPr>
          <p:cNvPr id="2" name="Рисунок 1">
            <a:extLst>
              <a:ext uri="{FF2B5EF4-FFF2-40B4-BE49-F238E27FC236}">
                <a16:creationId xmlns:a16="http://schemas.microsoft.com/office/drawing/2014/main" xmlns="" id="{2EC4DDDF-2A61-6633-2383-DA0C11BFD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00"/>
            <a:ext cx="13910554" cy="2029216"/>
          </a:xfrm>
          <a:prstGeom prst="rect">
            <a:avLst/>
          </a:prstGeom>
        </p:spPr>
      </p:pic>
      <p:sp>
        <p:nvSpPr>
          <p:cNvPr id="3" name="TextBox 2">
            <a:extLst>
              <a:ext uri="{FF2B5EF4-FFF2-40B4-BE49-F238E27FC236}">
                <a16:creationId xmlns:a16="http://schemas.microsoft.com/office/drawing/2014/main" xmlns="" id="{86350C25-291E-46E8-A1EC-6D68059BF7FE}"/>
              </a:ext>
            </a:extLst>
          </p:cNvPr>
          <p:cNvSpPr txBox="1"/>
          <p:nvPr/>
        </p:nvSpPr>
        <p:spPr>
          <a:xfrm>
            <a:off x="194553" y="107942"/>
            <a:ext cx="10997703" cy="1323439"/>
          </a:xfrm>
          <a:prstGeom prst="rect">
            <a:avLst/>
          </a:prstGeom>
          <a:noFill/>
        </p:spPr>
        <p:txBody>
          <a:bodyPr wrap="square">
            <a:spAutoFit/>
          </a:bodyPr>
          <a:lstStyle/>
          <a:p>
            <a:pPr algn="ctr"/>
            <a:r>
              <a:rPr lang="ru-RU" sz="4000" b="1" dirty="0">
                <a:solidFill>
                  <a:srgbClr val="832435"/>
                </a:solidFill>
              </a:rPr>
              <a:t>ХИТРОСТИ СКАРБЫЧА</a:t>
            </a:r>
          </a:p>
          <a:p>
            <a:pPr algn="ctr"/>
            <a:r>
              <a:rPr lang="ru-RU" sz="4000" b="1" dirty="0">
                <a:solidFill>
                  <a:srgbClr val="832435"/>
                </a:solidFill>
              </a:rPr>
              <a:t>ПРАВИЛА НАЧИНАЮЩЕГО ИНВЕСТОРА</a:t>
            </a:r>
            <a:endParaRPr lang="ru-BY" sz="4000" b="1" dirty="0">
              <a:solidFill>
                <a:srgbClr val="832435"/>
              </a:solidFill>
            </a:endParaRPr>
          </a:p>
        </p:txBody>
      </p:sp>
      <p:sp>
        <p:nvSpPr>
          <p:cNvPr id="7" name="Прямоугольник: скругленные углы 6">
            <a:extLst>
              <a:ext uri="{FF2B5EF4-FFF2-40B4-BE49-F238E27FC236}">
                <a16:creationId xmlns:a16="http://schemas.microsoft.com/office/drawing/2014/main" xmlns="" id="{AC8493A3-11ED-8110-6B13-131DD712E21A}"/>
              </a:ext>
            </a:extLst>
          </p:cNvPr>
          <p:cNvSpPr/>
          <p:nvPr/>
        </p:nvSpPr>
        <p:spPr>
          <a:xfrm>
            <a:off x="4192622" y="5652897"/>
            <a:ext cx="7416364" cy="925101"/>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Не вкладывайте деньги по советам знакомых, используйте собственные знания </a:t>
            </a:r>
          </a:p>
        </p:txBody>
      </p:sp>
      <p:sp>
        <p:nvSpPr>
          <p:cNvPr id="9" name="Прямоугольник: скругленные углы 8">
            <a:extLst>
              <a:ext uri="{FF2B5EF4-FFF2-40B4-BE49-F238E27FC236}">
                <a16:creationId xmlns:a16="http://schemas.microsoft.com/office/drawing/2014/main" xmlns="" id="{1A82EAC7-17A1-C479-6CEF-78505A4BA7A8}"/>
              </a:ext>
            </a:extLst>
          </p:cNvPr>
          <p:cNvSpPr/>
          <p:nvPr/>
        </p:nvSpPr>
        <p:spPr>
          <a:xfrm>
            <a:off x="5097293" y="4642542"/>
            <a:ext cx="6511690" cy="819039"/>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Изучите организацию, с которой собираетесь сотрудничать</a:t>
            </a:r>
          </a:p>
        </p:txBody>
      </p:sp>
      <p:sp>
        <p:nvSpPr>
          <p:cNvPr id="10" name="Прямоугольник: скругленные углы 9">
            <a:extLst>
              <a:ext uri="{FF2B5EF4-FFF2-40B4-BE49-F238E27FC236}">
                <a16:creationId xmlns:a16="http://schemas.microsoft.com/office/drawing/2014/main" xmlns="" id="{B40F8627-B95D-7098-0786-D89405142C2D}"/>
              </a:ext>
            </a:extLst>
          </p:cNvPr>
          <p:cNvSpPr/>
          <p:nvPr/>
        </p:nvSpPr>
        <p:spPr>
          <a:xfrm>
            <a:off x="5564217" y="3766346"/>
            <a:ext cx="6044765" cy="69543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Не держите «все яйца в одной корзине»</a:t>
            </a:r>
          </a:p>
        </p:txBody>
      </p:sp>
      <p:sp>
        <p:nvSpPr>
          <p:cNvPr id="11" name="Прямоугольник: скругленные углы 10">
            <a:extLst>
              <a:ext uri="{FF2B5EF4-FFF2-40B4-BE49-F238E27FC236}">
                <a16:creationId xmlns:a16="http://schemas.microsoft.com/office/drawing/2014/main" xmlns="" id="{33A620E7-1975-4AE6-FDEB-E002543E78BE}"/>
              </a:ext>
            </a:extLst>
          </p:cNvPr>
          <p:cNvSpPr/>
          <p:nvPr/>
        </p:nvSpPr>
        <p:spPr>
          <a:xfrm>
            <a:off x="6021421" y="2446820"/>
            <a:ext cx="5587561" cy="1063385"/>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Вкладывать деньги в те финансовые инструменты, механизм работы которых вам понятен </a:t>
            </a:r>
          </a:p>
        </p:txBody>
      </p:sp>
      <p:sp>
        <p:nvSpPr>
          <p:cNvPr id="12" name="Прямоугольник: скругленные углы 11">
            <a:extLst>
              <a:ext uri="{FF2B5EF4-FFF2-40B4-BE49-F238E27FC236}">
                <a16:creationId xmlns:a16="http://schemas.microsoft.com/office/drawing/2014/main" xmlns="" id="{A3110FA1-8EFB-19CB-00C4-2F9F3B4BD8E9}"/>
              </a:ext>
            </a:extLst>
          </p:cNvPr>
          <p:cNvSpPr/>
          <p:nvPr/>
        </p:nvSpPr>
        <p:spPr>
          <a:xfrm>
            <a:off x="7354110" y="1535119"/>
            <a:ext cx="4254872" cy="69910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Не берите в долг ради инвестиций</a:t>
            </a:r>
          </a:p>
        </p:txBody>
      </p:sp>
    </p:spTree>
    <p:extLst>
      <p:ext uri="{BB962C8B-B14F-4D97-AF65-F5344CB8AC3E}">
        <p14:creationId xmlns:p14="http://schemas.microsoft.com/office/powerpoint/2010/main" val="2534253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xmlns="" id="{55F5B411-C40B-37F8-3F81-0182AA242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91"/>
            <a:ext cx="12192000" cy="6870237"/>
          </a:xfrm>
          <a:prstGeom prst="rect">
            <a:avLst/>
          </a:prstGeom>
        </p:spPr>
      </p:pic>
      <p:sp>
        <p:nvSpPr>
          <p:cNvPr id="3" name="TextBox 2">
            <a:extLst>
              <a:ext uri="{FF2B5EF4-FFF2-40B4-BE49-F238E27FC236}">
                <a16:creationId xmlns:a16="http://schemas.microsoft.com/office/drawing/2014/main" xmlns="" id="{86350C25-291E-46E8-A1EC-6D68059BF7FE}"/>
              </a:ext>
            </a:extLst>
          </p:cNvPr>
          <p:cNvSpPr txBox="1"/>
          <p:nvPr/>
        </p:nvSpPr>
        <p:spPr>
          <a:xfrm>
            <a:off x="1069848" y="107942"/>
            <a:ext cx="10122408" cy="1323439"/>
          </a:xfrm>
          <a:prstGeom prst="rect">
            <a:avLst/>
          </a:prstGeom>
          <a:noFill/>
        </p:spPr>
        <p:txBody>
          <a:bodyPr wrap="square">
            <a:spAutoFit/>
          </a:bodyPr>
          <a:lstStyle/>
          <a:p>
            <a:pPr algn="ctr"/>
            <a:r>
              <a:rPr lang="ru-RU" sz="4000" b="1" dirty="0">
                <a:solidFill>
                  <a:srgbClr val="832435"/>
                </a:solidFill>
              </a:rPr>
              <a:t>ПОДЛАТАЕМ ДЫРЫ  </a:t>
            </a:r>
          </a:p>
          <a:p>
            <a:pPr algn="ctr"/>
            <a:r>
              <a:rPr lang="ru-RU" sz="4000" b="1" dirty="0">
                <a:solidFill>
                  <a:srgbClr val="832435"/>
                </a:solidFill>
              </a:rPr>
              <a:t>КАК ПОЛЬЗОВАТЬСЯ КРЕДИТАМИ РАЗУМНО</a:t>
            </a:r>
            <a:endParaRPr lang="ru-BY" sz="4000" b="1" dirty="0">
              <a:solidFill>
                <a:srgbClr val="832435"/>
              </a:solidFill>
            </a:endParaRPr>
          </a:p>
        </p:txBody>
      </p:sp>
      <p:sp>
        <p:nvSpPr>
          <p:cNvPr id="6" name="Облачко с текстом: прямоугольное со скругленными углами 5">
            <a:extLst>
              <a:ext uri="{FF2B5EF4-FFF2-40B4-BE49-F238E27FC236}">
                <a16:creationId xmlns:a16="http://schemas.microsoft.com/office/drawing/2014/main" xmlns="" id="{0960A915-3830-30B9-6B59-849B9C9D460F}"/>
              </a:ext>
            </a:extLst>
          </p:cNvPr>
          <p:cNvSpPr/>
          <p:nvPr/>
        </p:nvSpPr>
        <p:spPr>
          <a:xfrm>
            <a:off x="7280310" y="1804918"/>
            <a:ext cx="2163781" cy="941606"/>
          </a:xfrm>
          <a:prstGeom prst="wedgeRoundRectCallout">
            <a:avLst>
              <a:gd name="adj1" fmla="val 47969"/>
              <a:gd name="adj2" fmla="val 76160"/>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effectLst/>
                <a:ea typeface="Times New Roman" panose="02020603050405020304" pitchFamily="18" charset="0"/>
              </a:rPr>
              <a:t>Чтобы не попасть в кредитную ловушку…</a:t>
            </a:r>
            <a:endParaRPr lang="ru-RU" dirty="0">
              <a:solidFill>
                <a:schemeClr val="tx1"/>
              </a:solidFill>
            </a:endParaRPr>
          </a:p>
        </p:txBody>
      </p:sp>
      <p:sp>
        <p:nvSpPr>
          <p:cNvPr id="7" name="Прямоугольник: скругленные углы 6">
            <a:extLst>
              <a:ext uri="{FF2B5EF4-FFF2-40B4-BE49-F238E27FC236}">
                <a16:creationId xmlns:a16="http://schemas.microsoft.com/office/drawing/2014/main" xmlns="" id="{89FDB878-8199-7459-87FC-1814857B9D8F}"/>
              </a:ext>
            </a:extLst>
          </p:cNvPr>
          <p:cNvSpPr/>
          <p:nvPr/>
        </p:nvSpPr>
        <p:spPr>
          <a:xfrm>
            <a:off x="3384608" y="1576613"/>
            <a:ext cx="3624489" cy="69910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Подумайте, необходим ли кредит </a:t>
            </a:r>
          </a:p>
        </p:txBody>
      </p:sp>
      <p:sp>
        <p:nvSpPr>
          <p:cNvPr id="8" name="Прямоугольник: скругленные углы 7">
            <a:extLst>
              <a:ext uri="{FF2B5EF4-FFF2-40B4-BE49-F238E27FC236}">
                <a16:creationId xmlns:a16="http://schemas.microsoft.com/office/drawing/2014/main" xmlns="" id="{BB9E8A54-6095-9283-871C-237D6FD50D0C}"/>
              </a:ext>
            </a:extLst>
          </p:cNvPr>
          <p:cNvSpPr/>
          <p:nvPr/>
        </p:nvSpPr>
        <p:spPr>
          <a:xfrm>
            <a:off x="3363435" y="2429932"/>
            <a:ext cx="3624489" cy="69910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Оцените свои возможности</a:t>
            </a:r>
          </a:p>
        </p:txBody>
      </p:sp>
      <p:sp>
        <p:nvSpPr>
          <p:cNvPr id="9" name="Прямоугольник: скругленные углы 8">
            <a:extLst>
              <a:ext uri="{FF2B5EF4-FFF2-40B4-BE49-F238E27FC236}">
                <a16:creationId xmlns:a16="http://schemas.microsoft.com/office/drawing/2014/main" xmlns="" id="{10F2E012-8440-E011-7370-E6E77E5F96F5}"/>
              </a:ext>
            </a:extLst>
          </p:cNvPr>
          <p:cNvSpPr/>
          <p:nvPr/>
        </p:nvSpPr>
        <p:spPr>
          <a:xfrm>
            <a:off x="3384607" y="3309927"/>
            <a:ext cx="3624489" cy="69910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Имейте резервный фонд</a:t>
            </a:r>
          </a:p>
        </p:txBody>
      </p:sp>
      <p:sp>
        <p:nvSpPr>
          <p:cNvPr id="10" name="Прямоугольник: скругленные углы 9">
            <a:extLst>
              <a:ext uri="{FF2B5EF4-FFF2-40B4-BE49-F238E27FC236}">
                <a16:creationId xmlns:a16="http://schemas.microsoft.com/office/drawing/2014/main" xmlns="" id="{0EB8C058-5B8D-3E07-5C56-D8C668BA3E42}"/>
              </a:ext>
            </a:extLst>
          </p:cNvPr>
          <p:cNvSpPr/>
          <p:nvPr/>
        </p:nvSpPr>
        <p:spPr>
          <a:xfrm>
            <a:off x="3384607" y="5080757"/>
            <a:ext cx="3624489" cy="69910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Грамотно выберите условия кредита</a:t>
            </a:r>
          </a:p>
        </p:txBody>
      </p:sp>
      <p:sp>
        <p:nvSpPr>
          <p:cNvPr id="11" name="Прямоугольник: скругленные углы 10">
            <a:extLst>
              <a:ext uri="{FF2B5EF4-FFF2-40B4-BE49-F238E27FC236}">
                <a16:creationId xmlns:a16="http://schemas.microsoft.com/office/drawing/2014/main" xmlns="" id="{0053BECE-9498-725F-0FEF-6F45AB2F2C05}"/>
              </a:ext>
            </a:extLst>
          </p:cNvPr>
          <p:cNvSpPr/>
          <p:nvPr/>
        </p:nvSpPr>
        <p:spPr>
          <a:xfrm>
            <a:off x="3384607" y="4195342"/>
            <a:ext cx="3624489" cy="69910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Постарайтесь учесть все возможные риски</a:t>
            </a:r>
          </a:p>
        </p:txBody>
      </p:sp>
      <p:sp>
        <p:nvSpPr>
          <p:cNvPr id="12" name="Прямоугольник: скругленные углы 11">
            <a:extLst>
              <a:ext uri="{FF2B5EF4-FFF2-40B4-BE49-F238E27FC236}">
                <a16:creationId xmlns:a16="http://schemas.microsoft.com/office/drawing/2014/main" xmlns="" id="{725826C6-519C-E554-2CE7-7886BD1E1179}"/>
              </a:ext>
            </a:extLst>
          </p:cNvPr>
          <p:cNvSpPr/>
          <p:nvPr/>
        </p:nvSpPr>
        <p:spPr>
          <a:xfrm>
            <a:off x="3384607" y="5966172"/>
            <a:ext cx="3624489" cy="69910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Прочитайте весь текст кредитного договора</a:t>
            </a:r>
          </a:p>
        </p:txBody>
      </p:sp>
    </p:spTree>
    <p:extLst>
      <p:ext uri="{BB962C8B-B14F-4D97-AF65-F5344CB8AC3E}">
        <p14:creationId xmlns:p14="http://schemas.microsoft.com/office/powerpoint/2010/main" val="2645389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237384D1-E274-C8E9-6870-700C38067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2" name="Рисунок 11">
            <a:extLst>
              <a:ext uri="{FF2B5EF4-FFF2-40B4-BE49-F238E27FC236}">
                <a16:creationId xmlns:a16="http://schemas.microsoft.com/office/drawing/2014/main" xmlns="" id="{F9C97F8A-5771-50C2-AF9F-BD30904F31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3" name="TextBox 2">
            <a:extLst>
              <a:ext uri="{FF2B5EF4-FFF2-40B4-BE49-F238E27FC236}">
                <a16:creationId xmlns:a16="http://schemas.microsoft.com/office/drawing/2014/main" xmlns="" id="{86350C25-291E-46E8-A1EC-6D68059BF7FE}"/>
              </a:ext>
            </a:extLst>
          </p:cNvPr>
          <p:cNvSpPr txBox="1"/>
          <p:nvPr/>
        </p:nvSpPr>
        <p:spPr>
          <a:xfrm>
            <a:off x="825110" y="111814"/>
            <a:ext cx="10853928" cy="1323439"/>
          </a:xfrm>
          <a:prstGeom prst="rect">
            <a:avLst/>
          </a:prstGeom>
          <a:noFill/>
        </p:spPr>
        <p:txBody>
          <a:bodyPr wrap="square">
            <a:spAutoFit/>
          </a:bodyPr>
          <a:lstStyle/>
          <a:p>
            <a:pPr algn="ctr"/>
            <a:r>
              <a:rPr lang="ru-RU" sz="4000" b="1" dirty="0">
                <a:solidFill>
                  <a:srgbClr val="832435"/>
                </a:solidFill>
              </a:rPr>
              <a:t>КРЕДИТ</a:t>
            </a:r>
          </a:p>
          <a:p>
            <a:pPr algn="ctr"/>
            <a:r>
              <a:rPr lang="ru-RU" sz="4000" b="1" dirty="0">
                <a:solidFill>
                  <a:srgbClr val="832435"/>
                </a:solidFill>
              </a:rPr>
              <a:t> КОГДА НА ПОЛЬЗУ, А КОГДА ВО ВРЕД</a:t>
            </a:r>
            <a:endParaRPr lang="ru-BY" sz="4000" b="1" dirty="0">
              <a:solidFill>
                <a:srgbClr val="832435"/>
              </a:solidFill>
            </a:endParaRPr>
          </a:p>
        </p:txBody>
      </p:sp>
      <p:sp>
        <p:nvSpPr>
          <p:cNvPr id="9" name="Прямоугольник: скругленные углы 8">
            <a:extLst>
              <a:ext uri="{FF2B5EF4-FFF2-40B4-BE49-F238E27FC236}">
                <a16:creationId xmlns:a16="http://schemas.microsoft.com/office/drawing/2014/main" xmlns="" id="{FA2AAD77-A956-664C-0A9D-8E54E2C6A515}"/>
              </a:ext>
            </a:extLst>
          </p:cNvPr>
          <p:cNvSpPr/>
          <p:nvPr/>
        </p:nvSpPr>
        <p:spPr>
          <a:xfrm>
            <a:off x="389417" y="1703278"/>
            <a:ext cx="3553027" cy="4381188"/>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ts val="1600"/>
              </a:lnSpc>
              <a:tabLst>
                <a:tab pos="216000" algn="l"/>
              </a:tabLst>
            </a:pPr>
            <a:r>
              <a:rPr lang="ru-RU" sz="2800" b="1" dirty="0">
                <a:solidFill>
                  <a:schemeClr val="tx1"/>
                </a:solidFill>
                <a:effectLst/>
                <a:ea typeface="Times New Roman" panose="02020603050405020304" pitchFamily="18" charset="0"/>
                <a:cs typeface="Times New Roman" panose="02020603050405020304" pitchFamily="18" charset="0"/>
              </a:rPr>
              <a:t>ХОРОШИЙ КРЕДИТ:</a:t>
            </a:r>
          </a:p>
          <a:p>
            <a:pPr algn="ctr" defTabSz="648000">
              <a:lnSpc>
                <a:spcPts val="1600"/>
              </a:lnSpc>
              <a:tabLst>
                <a:tab pos="216000" algn="l"/>
              </a:tabLst>
            </a:pPr>
            <a:endParaRPr lang="ru-RU" sz="2800" b="1" dirty="0">
              <a:solidFill>
                <a:schemeClr val="tx1"/>
              </a:solidFill>
              <a:effectLst/>
              <a:ea typeface="Times New Roman" panose="02020603050405020304" pitchFamily="18" charset="0"/>
              <a:cs typeface="Times New Roman" panose="02020603050405020304" pitchFamily="18" charset="0"/>
            </a:endParaRPr>
          </a:p>
          <a:p>
            <a:pPr algn="ctr" defTabSz="648000">
              <a:lnSpc>
                <a:spcPts val="1600"/>
              </a:lnSpc>
              <a:tabLst>
                <a:tab pos="216000" algn="l"/>
              </a:tabLst>
            </a:pPr>
            <a:endParaRPr lang="ru-RU" sz="1800" b="1" dirty="0">
              <a:solidFill>
                <a:schemeClr val="tx1"/>
              </a:solidFill>
              <a:effectLst/>
              <a:ea typeface="Times New Roman" panose="02020603050405020304" pitchFamily="18" charset="0"/>
              <a:cs typeface="Times New Roman" panose="02020603050405020304" pitchFamily="18" charset="0"/>
            </a:endParaRPr>
          </a:p>
          <a:p>
            <a:pPr algn="ctr" defTabSz="648000">
              <a:lnSpc>
                <a:spcPts val="1600"/>
              </a:lnSpc>
              <a:tabLst>
                <a:tab pos="216000" algn="l"/>
              </a:tabLst>
            </a:pPr>
            <a:r>
              <a:rPr lang="ru-RU" sz="2400" dirty="0">
                <a:solidFill>
                  <a:schemeClr val="tx1"/>
                </a:solidFill>
                <a:cs typeface="Arial" panose="020B0604020202020204" pitchFamily="34" charset="0"/>
              </a:rPr>
              <a:t>Решение обдуманное</a:t>
            </a:r>
          </a:p>
          <a:p>
            <a:pPr algn="ctr" defTabSz="648000">
              <a:lnSpc>
                <a:spcPts val="1600"/>
              </a:lnSpc>
              <a:tabLst>
                <a:tab pos="216000" algn="l"/>
              </a:tabLst>
            </a:pPr>
            <a:endParaRPr lang="ru-RU" sz="2400" dirty="0">
              <a:solidFill>
                <a:schemeClr val="tx1"/>
              </a:solidFill>
              <a:cs typeface="Arial" panose="020B0604020202020204" pitchFamily="34" charset="0"/>
            </a:endParaRPr>
          </a:p>
          <a:p>
            <a:pPr algn="ctr" defTabSz="648000">
              <a:lnSpc>
                <a:spcPts val="1600"/>
              </a:lnSpc>
              <a:tabLst>
                <a:tab pos="216000" algn="l"/>
              </a:tabLst>
            </a:pPr>
            <a:endParaRPr lang="ru-RU" sz="2400" dirty="0">
              <a:solidFill>
                <a:schemeClr val="tx1"/>
              </a:solidFill>
              <a:cs typeface="Arial" panose="020B0604020202020204" pitchFamily="34" charset="0"/>
            </a:endParaRPr>
          </a:p>
          <a:p>
            <a:pPr algn="ctr" defTabSz="648000">
              <a:lnSpc>
                <a:spcPts val="1700"/>
              </a:lnSpc>
              <a:tabLst>
                <a:tab pos="216000" algn="l"/>
              </a:tabLst>
            </a:pPr>
            <a:r>
              <a:rPr lang="ru-RU" sz="2400" dirty="0">
                <a:solidFill>
                  <a:schemeClr val="tx1"/>
                </a:solidFill>
                <a:cs typeface="Arial" panose="020B0604020202020204" pitchFamily="34" charset="0"/>
              </a:rPr>
              <a:t>Платежи по кредиту посильные</a:t>
            </a:r>
          </a:p>
          <a:p>
            <a:pPr algn="ctr" defTabSz="648000">
              <a:lnSpc>
                <a:spcPts val="1600"/>
              </a:lnSpc>
              <a:tabLst>
                <a:tab pos="216000" algn="l"/>
              </a:tabLst>
            </a:pPr>
            <a:endParaRPr lang="ru-RU" sz="2400" dirty="0">
              <a:solidFill>
                <a:schemeClr val="tx1"/>
              </a:solidFill>
              <a:cs typeface="Arial" panose="020B0604020202020204" pitchFamily="34" charset="0"/>
            </a:endParaRPr>
          </a:p>
          <a:p>
            <a:pPr algn="ctr" defTabSz="648000">
              <a:lnSpc>
                <a:spcPts val="1700"/>
              </a:lnSpc>
              <a:tabLst>
                <a:tab pos="216000" algn="l"/>
              </a:tabLst>
            </a:pPr>
            <a:r>
              <a:rPr lang="ru-RU" sz="2400" dirty="0">
                <a:solidFill>
                  <a:schemeClr val="tx1"/>
                </a:solidFill>
                <a:cs typeface="Arial" panose="020B0604020202020204" pitchFamily="34" charset="0"/>
              </a:rPr>
              <a:t>На действительно нужные цели (например, обучение)</a:t>
            </a:r>
          </a:p>
          <a:p>
            <a:pPr algn="ctr" defTabSz="648000">
              <a:lnSpc>
                <a:spcPts val="1600"/>
              </a:lnSpc>
              <a:tabLst>
                <a:tab pos="216000" algn="l"/>
              </a:tabLst>
            </a:pPr>
            <a:endParaRPr lang="ru-RU" sz="2400" dirty="0">
              <a:solidFill>
                <a:schemeClr val="tx1"/>
              </a:solidFill>
              <a:cs typeface="Arial" panose="020B0604020202020204" pitchFamily="34" charset="0"/>
            </a:endParaRPr>
          </a:p>
          <a:p>
            <a:pPr algn="ctr" defTabSz="648000">
              <a:lnSpc>
                <a:spcPts val="1600"/>
              </a:lnSpc>
              <a:tabLst>
                <a:tab pos="216000" algn="l"/>
              </a:tabLst>
            </a:pPr>
            <a:endParaRPr lang="ru-RU" sz="2400" dirty="0">
              <a:solidFill>
                <a:schemeClr val="tx1"/>
              </a:solidFill>
              <a:cs typeface="Arial" panose="020B0604020202020204" pitchFamily="34" charset="0"/>
            </a:endParaRPr>
          </a:p>
          <a:p>
            <a:pPr algn="ctr" defTabSz="648000">
              <a:lnSpc>
                <a:spcPts val="1700"/>
              </a:lnSpc>
              <a:tabLst>
                <a:tab pos="216000" algn="l"/>
              </a:tabLst>
            </a:pPr>
            <a:r>
              <a:rPr lang="ru-RU" sz="2400" dirty="0">
                <a:solidFill>
                  <a:schemeClr val="tx1"/>
                </a:solidFill>
                <a:cs typeface="Arial" panose="020B0604020202020204" pitchFamily="34" charset="0"/>
              </a:rPr>
              <a:t>На крупную покупку (квартиру, машину)</a:t>
            </a:r>
          </a:p>
        </p:txBody>
      </p:sp>
      <p:sp>
        <p:nvSpPr>
          <p:cNvPr id="10" name="Прямоугольник: скругленные углы 9">
            <a:extLst>
              <a:ext uri="{FF2B5EF4-FFF2-40B4-BE49-F238E27FC236}">
                <a16:creationId xmlns:a16="http://schemas.microsoft.com/office/drawing/2014/main" xmlns="" id="{69064B68-55FB-5F8D-4210-CCA950330531}"/>
              </a:ext>
            </a:extLst>
          </p:cNvPr>
          <p:cNvSpPr/>
          <p:nvPr/>
        </p:nvSpPr>
        <p:spPr>
          <a:xfrm>
            <a:off x="8346526" y="1658861"/>
            <a:ext cx="3677055" cy="4381189"/>
          </a:xfrm>
          <a:prstGeom prst="roundRect">
            <a:avLst/>
          </a:prstGeom>
          <a:solidFill>
            <a:srgbClr val="6F2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ts val="1600"/>
              </a:lnSpc>
              <a:tabLst>
                <a:tab pos="216000" algn="l"/>
              </a:tabLst>
            </a:pPr>
            <a:r>
              <a:rPr lang="be-BY" sz="2800" b="1" dirty="0">
                <a:solidFill>
                  <a:srgbClr val="FFFFFF"/>
                </a:solidFill>
              </a:rPr>
              <a:t>ПЛОХОЙ КРЕДИТ:</a:t>
            </a:r>
          </a:p>
          <a:p>
            <a:pPr algn="ctr" defTabSz="648000">
              <a:lnSpc>
                <a:spcPts val="1600"/>
              </a:lnSpc>
              <a:tabLst>
                <a:tab pos="216000" algn="l"/>
              </a:tabLst>
            </a:pPr>
            <a:endParaRPr lang="be-BY" sz="2800" b="1" dirty="0">
              <a:solidFill>
                <a:srgbClr val="FFFFFF"/>
              </a:solidFill>
            </a:endParaRPr>
          </a:p>
          <a:p>
            <a:pPr algn="ctr" defTabSz="648000">
              <a:lnSpc>
                <a:spcPts val="1600"/>
              </a:lnSpc>
              <a:tabLst>
                <a:tab pos="216000" algn="l"/>
              </a:tabLst>
            </a:pPr>
            <a:endParaRPr lang="ru-RU" sz="1800" b="1" dirty="0">
              <a:solidFill>
                <a:srgbClr val="FFFFFF"/>
              </a:solidFill>
              <a:effectLst/>
              <a:ea typeface="Times New Roman" panose="02020603050405020304" pitchFamily="18" charset="0"/>
              <a:cs typeface="Times New Roman" panose="02020603050405020304" pitchFamily="18" charset="0"/>
            </a:endParaRPr>
          </a:p>
          <a:p>
            <a:pPr algn="ctr" defTabSz="648000">
              <a:lnSpc>
                <a:spcPts val="1600"/>
              </a:lnSpc>
              <a:tabLst>
                <a:tab pos="216000" algn="l"/>
              </a:tabLst>
            </a:pPr>
            <a:r>
              <a:rPr lang="ru-RU" sz="2400" dirty="0">
                <a:solidFill>
                  <a:schemeClr val="bg1"/>
                </a:solidFill>
                <a:cs typeface="Arial" panose="020B0604020202020204" pitchFamily="34" charset="0"/>
              </a:rPr>
              <a:t>Спонтанное решение</a:t>
            </a:r>
            <a:endParaRPr lang="en-US" sz="2400" dirty="0">
              <a:solidFill>
                <a:schemeClr val="bg1"/>
              </a:solidFill>
              <a:cs typeface="Arial" panose="020B0604020202020204" pitchFamily="34" charset="0"/>
            </a:endParaRPr>
          </a:p>
          <a:p>
            <a:pPr algn="ctr" defTabSz="648000">
              <a:lnSpc>
                <a:spcPts val="1600"/>
              </a:lnSpc>
              <a:tabLst>
                <a:tab pos="216000" algn="l"/>
              </a:tabLst>
            </a:pPr>
            <a:endParaRPr lang="en-US" sz="2400" dirty="0">
              <a:solidFill>
                <a:schemeClr val="bg1"/>
              </a:solidFill>
              <a:cs typeface="Arial" panose="020B0604020202020204" pitchFamily="34" charset="0"/>
            </a:endParaRPr>
          </a:p>
          <a:p>
            <a:pPr algn="ctr" defTabSz="648000">
              <a:lnSpc>
                <a:spcPts val="1600"/>
              </a:lnSpc>
              <a:tabLst>
                <a:tab pos="216000" algn="l"/>
              </a:tabLst>
            </a:pPr>
            <a:endParaRPr lang="en-US" sz="2400" dirty="0">
              <a:solidFill>
                <a:schemeClr val="bg1"/>
              </a:solidFill>
              <a:cs typeface="Arial" panose="020B0604020202020204" pitchFamily="34" charset="0"/>
            </a:endParaRPr>
          </a:p>
          <a:p>
            <a:pPr algn="ctr" defTabSz="648000">
              <a:lnSpc>
                <a:spcPts val="1700"/>
              </a:lnSpc>
              <a:tabLst>
                <a:tab pos="216000" algn="l"/>
              </a:tabLst>
            </a:pPr>
            <a:r>
              <a:rPr lang="ru-RU" sz="2400" dirty="0">
                <a:solidFill>
                  <a:schemeClr val="bg1"/>
                </a:solidFill>
                <a:cs typeface="Arial" panose="020B0604020202020204" pitchFamily="34" charset="0"/>
              </a:rPr>
              <a:t>Платежи съедают большую часть бюджета</a:t>
            </a:r>
          </a:p>
          <a:p>
            <a:pPr algn="ctr" defTabSz="648000">
              <a:lnSpc>
                <a:spcPts val="1600"/>
              </a:lnSpc>
              <a:tabLst>
                <a:tab pos="216000" algn="l"/>
              </a:tabLst>
            </a:pPr>
            <a:endParaRPr lang="ru-RU" sz="2400" dirty="0">
              <a:solidFill>
                <a:schemeClr val="bg1"/>
              </a:solidFill>
              <a:cs typeface="Arial" panose="020B0604020202020204" pitchFamily="34" charset="0"/>
            </a:endParaRPr>
          </a:p>
          <a:p>
            <a:pPr algn="ctr" defTabSz="648000">
              <a:lnSpc>
                <a:spcPts val="1600"/>
              </a:lnSpc>
              <a:tabLst>
                <a:tab pos="216000" algn="l"/>
              </a:tabLst>
            </a:pPr>
            <a:endParaRPr lang="ru-RU" sz="2400" dirty="0">
              <a:solidFill>
                <a:schemeClr val="bg1"/>
              </a:solidFill>
              <a:cs typeface="Arial" panose="020B0604020202020204" pitchFamily="34" charset="0"/>
            </a:endParaRPr>
          </a:p>
          <a:p>
            <a:pPr algn="ctr" defTabSz="648000">
              <a:lnSpc>
                <a:spcPts val="1600"/>
              </a:lnSpc>
              <a:tabLst>
                <a:tab pos="216000" algn="l"/>
              </a:tabLst>
            </a:pPr>
            <a:r>
              <a:rPr lang="ru-RU" sz="2400" dirty="0">
                <a:solidFill>
                  <a:schemeClr val="bg1"/>
                </a:solidFill>
                <a:cs typeface="Arial" panose="020B0604020202020204" pitchFamily="34" charset="0"/>
              </a:rPr>
              <a:t>Для другого человека</a:t>
            </a:r>
          </a:p>
          <a:p>
            <a:pPr algn="ctr" defTabSz="648000">
              <a:lnSpc>
                <a:spcPts val="1600"/>
              </a:lnSpc>
              <a:tabLst>
                <a:tab pos="216000" algn="l"/>
              </a:tabLst>
            </a:pPr>
            <a:r>
              <a:rPr lang="ru-RU" sz="2400" dirty="0">
                <a:solidFill>
                  <a:schemeClr val="bg1"/>
                </a:solidFill>
                <a:cs typeface="Arial" panose="020B0604020202020204" pitchFamily="34" charset="0"/>
              </a:rPr>
              <a:t> </a:t>
            </a:r>
            <a:endParaRPr lang="en-US" sz="2400" dirty="0">
              <a:solidFill>
                <a:schemeClr val="bg1"/>
              </a:solidFill>
              <a:cs typeface="Arial" panose="020B0604020202020204" pitchFamily="34" charset="0"/>
            </a:endParaRPr>
          </a:p>
          <a:p>
            <a:pPr algn="ctr" defTabSz="648000">
              <a:lnSpc>
                <a:spcPts val="1600"/>
              </a:lnSpc>
              <a:tabLst>
                <a:tab pos="216000" algn="l"/>
              </a:tabLst>
            </a:pPr>
            <a:endParaRPr lang="ru-RU" sz="2400" dirty="0">
              <a:solidFill>
                <a:schemeClr val="bg1"/>
              </a:solidFill>
              <a:cs typeface="Arial" panose="020B0604020202020204" pitchFamily="34" charset="0"/>
            </a:endParaRPr>
          </a:p>
          <a:p>
            <a:pPr algn="ctr" defTabSz="648000">
              <a:lnSpc>
                <a:spcPts val="1600"/>
              </a:lnSpc>
              <a:tabLst>
                <a:tab pos="216000" algn="l"/>
              </a:tabLst>
            </a:pPr>
            <a:r>
              <a:rPr lang="ru-RU" sz="2400" dirty="0">
                <a:solidFill>
                  <a:schemeClr val="bg1"/>
                </a:solidFill>
                <a:cs typeface="Arial" panose="020B0604020202020204" pitchFamily="34" charset="0"/>
              </a:rPr>
              <a:t>Для инвестиций</a:t>
            </a:r>
          </a:p>
        </p:txBody>
      </p:sp>
      <p:sp>
        <p:nvSpPr>
          <p:cNvPr id="13" name="Облачко с текстом: прямоугольное со скругленными углами 12">
            <a:extLst>
              <a:ext uri="{FF2B5EF4-FFF2-40B4-BE49-F238E27FC236}">
                <a16:creationId xmlns:a16="http://schemas.microsoft.com/office/drawing/2014/main" xmlns="" id="{54B4AF39-27B8-0AE0-B77D-9A80E4322CBA}"/>
              </a:ext>
            </a:extLst>
          </p:cNvPr>
          <p:cNvSpPr/>
          <p:nvPr/>
        </p:nvSpPr>
        <p:spPr>
          <a:xfrm>
            <a:off x="4736494" y="1633491"/>
            <a:ext cx="2889115" cy="1482569"/>
          </a:xfrm>
          <a:prstGeom prst="wedgeRoundRectCallout">
            <a:avLst>
              <a:gd name="adj1" fmla="val -3499"/>
              <a:gd name="adj2" fmla="val 90455"/>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effectLst/>
                <a:ea typeface="Times New Roman" panose="02020603050405020304" pitchFamily="18" charset="0"/>
              </a:rPr>
              <a:t>Кредит может стать помощником в исполнении целей, </a:t>
            </a:r>
          </a:p>
          <a:p>
            <a:pPr algn="ctr"/>
            <a:r>
              <a:rPr lang="ru-RU" sz="1800" dirty="0">
                <a:solidFill>
                  <a:schemeClr val="tx1"/>
                </a:solidFill>
                <a:effectLst/>
                <a:ea typeface="Times New Roman" panose="02020603050405020304" pitchFamily="18" charset="0"/>
              </a:rPr>
              <a:t>а может – источником проблем</a:t>
            </a:r>
            <a:endParaRPr lang="ru-RU" dirty="0">
              <a:solidFill>
                <a:schemeClr val="tx1"/>
              </a:solidFill>
            </a:endParaRPr>
          </a:p>
        </p:txBody>
      </p:sp>
    </p:spTree>
    <p:extLst>
      <p:ext uri="{BB962C8B-B14F-4D97-AF65-F5344CB8AC3E}">
        <p14:creationId xmlns:p14="http://schemas.microsoft.com/office/powerpoint/2010/main" val="270485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A7437C44-9447-6F09-7BCE-D80C91F30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 y="-5938"/>
            <a:ext cx="12192561" cy="6863937"/>
          </a:xfrm>
          <a:prstGeom prst="rect">
            <a:avLst/>
          </a:prstGeom>
        </p:spPr>
      </p:pic>
      <p:pic>
        <p:nvPicPr>
          <p:cNvPr id="11" name="Рисунок 10">
            <a:extLst>
              <a:ext uri="{FF2B5EF4-FFF2-40B4-BE49-F238E27FC236}">
                <a16:creationId xmlns:a16="http://schemas.microsoft.com/office/drawing/2014/main" xmlns="" id="{55EAA778-7D1E-3949-8515-FF84156FF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 y="0"/>
            <a:ext cx="12192561" cy="6858000"/>
          </a:xfrm>
          <a:prstGeom prst="rect">
            <a:avLst/>
          </a:prstGeom>
        </p:spPr>
      </p:pic>
      <p:sp>
        <p:nvSpPr>
          <p:cNvPr id="3" name="TextBox 2">
            <a:extLst>
              <a:ext uri="{FF2B5EF4-FFF2-40B4-BE49-F238E27FC236}">
                <a16:creationId xmlns:a16="http://schemas.microsoft.com/office/drawing/2014/main" xmlns="" id="{86350C25-291E-46E8-A1EC-6D68059BF7FE}"/>
              </a:ext>
            </a:extLst>
          </p:cNvPr>
          <p:cNvSpPr txBox="1"/>
          <p:nvPr/>
        </p:nvSpPr>
        <p:spPr>
          <a:xfrm>
            <a:off x="804181" y="196099"/>
            <a:ext cx="10853928" cy="707886"/>
          </a:xfrm>
          <a:prstGeom prst="rect">
            <a:avLst/>
          </a:prstGeom>
          <a:noFill/>
        </p:spPr>
        <p:txBody>
          <a:bodyPr wrap="square">
            <a:spAutoFit/>
          </a:bodyPr>
          <a:lstStyle/>
          <a:p>
            <a:pPr algn="ctr"/>
            <a:r>
              <a:rPr lang="ru-RU" sz="4000" b="1" dirty="0">
                <a:solidFill>
                  <a:srgbClr val="832435"/>
                </a:solidFill>
              </a:rPr>
              <a:t>ЗАГАДКИ ИЗ СУНДУЧКА СКАРБЫЧА</a:t>
            </a:r>
            <a:endParaRPr lang="ru-BY" sz="4000" b="1" dirty="0">
              <a:solidFill>
                <a:srgbClr val="832435"/>
              </a:solidFill>
            </a:endParaRPr>
          </a:p>
        </p:txBody>
      </p:sp>
      <p:sp>
        <p:nvSpPr>
          <p:cNvPr id="13" name="Блок-схема: данные 12">
            <a:extLst>
              <a:ext uri="{FF2B5EF4-FFF2-40B4-BE49-F238E27FC236}">
                <a16:creationId xmlns:a16="http://schemas.microsoft.com/office/drawing/2014/main" xmlns="" id="{855E8B86-983E-7948-0BA9-5019FC71EC16}"/>
              </a:ext>
            </a:extLst>
          </p:cNvPr>
          <p:cNvSpPr/>
          <p:nvPr/>
        </p:nvSpPr>
        <p:spPr>
          <a:xfrm rot="20757331">
            <a:off x="-55214" y="1037068"/>
            <a:ext cx="6117316" cy="244686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305"/>
              <a:gd name="connsiteY0" fmla="*/ 10000 h 10000"/>
              <a:gd name="connsiteX1" fmla="*/ 2000 w 9305"/>
              <a:gd name="connsiteY1" fmla="*/ 0 h 10000"/>
              <a:gd name="connsiteX2" fmla="*/ 9305 w 9305"/>
              <a:gd name="connsiteY2" fmla="*/ 1506 h 10000"/>
              <a:gd name="connsiteX3" fmla="*/ 8000 w 9305"/>
              <a:gd name="connsiteY3" fmla="*/ 10000 h 10000"/>
              <a:gd name="connsiteX4" fmla="*/ 0 w 9305"/>
              <a:gd name="connsiteY4" fmla="*/ 10000 h 10000"/>
              <a:gd name="connsiteX0" fmla="*/ 0 w 11596"/>
              <a:gd name="connsiteY0" fmla="*/ 10000 h 13684"/>
              <a:gd name="connsiteX1" fmla="*/ 2149 w 11596"/>
              <a:gd name="connsiteY1" fmla="*/ 0 h 13684"/>
              <a:gd name="connsiteX2" fmla="*/ 10000 w 11596"/>
              <a:gd name="connsiteY2" fmla="*/ 1506 h 13684"/>
              <a:gd name="connsiteX3" fmla="*/ 11596 w 11596"/>
              <a:gd name="connsiteY3" fmla="*/ 13684 h 13684"/>
              <a:gd name="connsiteX4" fmla="*/ 0 w 11596"/>
              <a:gd name="connsiteY4" fmla="*/ 10000 h 13684"/>
              <a:gd name="connsiteX0" fmla="*/ 0 w 11596"/>
              <a:gd name="connsiteY0" fmla="*/ 10000 h 13684"/>
              <a:gd name="connsiteX1" fmla="*/ 2149 w 11596"/>
              <a:gd name="connsiteY1" fmla="*/ 0 h 13684"/>
              <a:gd name="connsiteX2" fmla="*/ 11150 w 11596"/>
              <a:gd name="connsiteY2" fmla="*/ 1492 h 13684"/>
              <a:gd name="connsiteX3" fmla="*/ 11596 w 11596"/>
              <a:gd name="connsiteY3" fmla="*/ 13684 h 13684"/>
              <a:gd name="connsiteX4" fmla="*/ 0 w 11596"/>
              <a:gd name="connsiteY4" fmla="*/ 10000 h 13684"/>
              <a:gd name="connsiteX0" fmla="*/ 0 w 12291"/>
              <a:gd name="connsiteY0" fmla="*/ 12311 h 13684"/>
              <a:gd name="connsiteX1" fmla="*/ 2844 w 12291"/>
              <a:gd name="connsiteY1" fmla="*/ 0 h 13684"/>
              <a:gd name="connsiteX2" fmla="*/ 11845 w 12291"/>
              <a:gd name="connsiteY2" fmla="*/ 1492 h 13684"/>
              <a:gd name="connsiteX3" fmla="*/ 12291 w 12291"/>
              <a:gd name="connsiteY3" fmla="*/ 13684 h 13684"/>
              <a:gd name="connsiteX4" fmla="*/ 0 w 12291"/>
              <a:gd name="connsiteY4" fmla="*/ 12311 h 13684"/>
              <a:gd name="connsiteX0" fmla="*/ 0 w 12291"/>
              <a:gd name="connsiteY0" fmla="*/ 10819 h 12192"/>
              <a:gd name="connsiteX1" fmla="*/ 3972 w 12291"/>
              <a:gd name="connsiteY1" fmla="*/ 5889 h 12192"/>
              <a:gd name="connsiteX2" fmla="*/ 11845 w 12291"/>
              <a:gd name="connsiteY2" fmla="*/ 0 h 12192"/>
              <a:gd name="connsiteX3" fmla="*/ 12291 w 12291"/>
              <a:gd name="connsiteY3" fmla="*/ 12192 h 12192"/>
              <a:gd name="connsiteX4" fmla="*/ 0 w 12291"/>
              <a:gd name="connsiteY4" fmla="*/ 10819 h 12192"/>
              <a:gd name="connsiteX0" fmla="*/ 0 w 12291"/>
              <a:gd name="connsiteY0" fmla="*/ 12282 h 13655"/>
              <a:gd name="connsiteX1" fmla="*/ 180 w 12291"/>
              <a:gd name="connsiteY1" fmla="*/ 0 h 13655"/>
              <a:gd name="connsiteX2" fmla="*/ 11845 w 12291"/>
              <a:gd name="connsiteY2" fmla="*/ 1463 h 13655"/>
              <a:gd name="connsiteX3" fmla="*/ 12291 w 12291"/>
              <a:gd name="connsiteY3" fmla="*/ 13655 h 13655"/>
              <a:gd name="connsiteX4" fmla="*/ 0 w 12291"/>
              <a:gd name="connsiteY4" fmla="*/ 12282 h 13655"/>
              <a:gd name="connsiteX0" fmla="*/ 0 w 12287"/>
              <a:gd name="connsiteY0" fmla="*/ 12282 h 15235"/>
              <a:gd name="connsiteX1" fmla="*/ 180 w 12287"/>
              <a:gd name="connsiteY1" fmla="*/ 0 h 15235"/>
              <a:gd name="connsiteX2" fmla="*/ 11845 w 12287"/>
              <a:gd name="connsiteY2" fmla="*/ 1463 h 15235"/>
              <a:gd name="connsiteX3" fmla="*/ 12287 w 12287"/>
              <a:gd name="connsiteY3" fmla="*/ 15235 h 15235"/>
              <a:gd name="connsiteX4" fmla="*/ 0 w 12287"/>
              <a:gd name="connsiteY4" fmla="*/ 12282 h 15235"/>
              <a:gd name="connsiteX0" fmla="*/ 0 w 12287"/>
              <a:gd name="connsiteY0" fmla="*/ 12147 h 15100"/>
              <a:gd name="connsiteX1" fmla="*/ 1501 w 12287"/>
              <a:gd name="connsiteY1" fmla="*/ 0 h 15100"/>
              <a:gd name="connsiteX2" fmla="*/ 11845 w 12287"/>
              <a:gd name="connsiteY2" fmla="*/ 1328 h 15100"/>
              <a:gd name="connsiteX3" fmla="*/ 12287 w 12287"/>
              <a:gd name="connsiteY3" fmla="*/ 15100 h 15100"/>
              <a:gd name="connsiteX4" fmla="*/ 0 w 12287"/>
              <a:gd name="connsiteY4" fmla="*/ 12147 h 15100"/>
              <a:gd name="connsiteX0" fmla="*/ 0 w 11656"/>
              <a:gd name="connsiteY0" fmla="*/ 12252 h 15100"/>
              <a:gd name="connsiteX1" fmla="*/ 870 w 11656"/>
              <a:gd name="connsiteY1" fmla="*/ 0 h 15100"/>
              <a:gd name="connsiteX2" fmla="*/ 11214 w 11656"/>
              <a:gd name="connsiteY2" fmla="*/ 1328 h 15100"/>
              <a:gd name="connsiteX3" fmla="*/ 11656 w 11656"/>
              <a:gd name="connsiteY3" fmla="*/ 15100 h 15100"/>
              <a:gd name="connsiteX4" fmla="*/ 0 w 11656"/>
              <a:gd name="connsiteY4" fmla="*/ 12252 h 15100"/>
              <a:gd name="connsiteX0" fmla="*/ 0 w 11712"/>
              <a:gd name="connsiteY0" fmla="*/ 12252 h 15085"/>
              <a:gd name="connsiteX1" fmla="*/ 870 w 11712"/>
              <a:gd name="connsiteY1" fmla="*/ 0 h 15085"/>
              <a:gd name="connsiteX2" fmla="*/ 11214 w 11712"/>
              <a:gd name="connsiteY2" fmla="*/ 1328 h 15085"/>
              <a:gd name="connsiteX3" fmla="*/ 11712 w 11712"/>
              <a:gd name="connsiteY3" fmla="*/ 15085 h 15085"/>
              <a:gd name="connsiteX4" fmla="*/ 0 w 11712"/>
              <a:gd name="connsiteY4" fmla="*/ 12252 h 15085"/>
              <a:gd name="connsiteX0" fmla="*/ 0 w 11746"/>
              <a:gd name="connsiteY0" fmla="*/ 12252 h 15085"/>
              <a:gd name="connsiteX1" fmla="*/ 870 w 11746"/>
              <a:gd name="connsiteY1" fmla="*/ 0 h 15085"/>
              <a:gd name="connsiteX2" fmla="*/ 11214 w 11746"/>
              <a:gd name="connsiteY2" fmla="*/ 1328 h 15085"/>
              <a:gd name="connsiteX3" fmla="*/ 11712 w 11746"/>
              <a:gd name="connsiteY3" fmla="*/ 15085 h 15085"/>
              <a:gd name="connsiteX4" fmla="*/ 0 w 11746"/>
              <a:gd name="connsiteY4" fmla="*/ 12252 h 15085"/>
              <a:gd name="connsiteX0" fmla="*/ 0 w 11746"/>
              <a:gd name="connsiteY0" fmla="*/ 12252 h 15085"/>
              <a:gd name="connsiteX1" fmla="*/ 870 w 11746"/>
              <a:gd name="connsiteY1" fmla="*/ 0 h 15085"/>
              <a:gd name="connsiteX2" fmla="*/ 11214 w 11746"/>
              <a:gd name="connsiteY2" fmla="*/ 1328 h 15085"/>
              <a:gd name="connsiteX3" fmla="*/ 11712 w 11746"/>
              <a:gd name="connsiteY3" fmla="*/ 15085 h 15085"/>
              <a:gd name="connsiteX4" fmla="*/ 0 w 11746"/>
              <a:gd name="connsiteY4" fmla="*/ 12252 h 15085"/>
              <a:gd name="connsiteX0" fmla="*/ 0 w 11748"/>
              <a:gd name="connsiteY0" fmla="*/ 12252 h 15085"/>
              <a:gd name="connsiteX1" fmla="*/ 870 w 11748"/>
              <a:gd name="connsiteY1" fmla="*/ 0 h 15085"/>
              <a:gd name="connsiteX2" fmla="*/ 11214 w 11748"/>
              <a:gd name="connsiteY2" fmla="*/ 1328 h 15085"/>
              <a:gd name="connsiteX3" fmla="*/ 11712 w 11748"/>
              <a:gd name="connsiteY3" fmla="*/ 15085 h 15085"/>
              <a:gd name="connsiteX4" fmla="*/ 0 w 11748"/>
              <a:gd name="connsiteY4" fmla="*/ 12252 h 15085"/>
              <a:gd name="connsiteX0" fmla="*/ 0 w 11746"/>
              <a:gd name="connsiteY0" fmla="*/ 12311 h 15144"/>
              <a:gd name="connsiteX1" fmla="*/ 870 w 11746"/>
              <a:gd name="connsiteY1" fmla="*/ 59 h 15144"/>
              <a:gd name="connsiteX2" fmla="*/ 11188 w 11746"/>
              <a:gd name="connsiteY2" fmla="*/ 731 h 15144"/>
              <a:gd name="connsiteX3" fmla="*/ 11712 w 11746"/>
              <a:gd name="connsiteY3" fmla="*/ 15144 h 15144"/>
              <a:gd name="connsiteX4" fmla="*/ 0 w 11746"/>
              <a:gd name="connsiteY4" fmla="*/ 12311 h 15144"/>
              <a:gd name="connsiteX0" fmla="*/ 0 w 11746"/>
              <a:gd name="connsiteY0" fmla="*/ 12252 h 15085"/>
              <a:gd name="connsiteX1" fmla="*/ 870 w 11746"/>
              <a:gd name="connsiteY1" fmla="*/ 0 h 15085"/>
              <a:gd name="connsiteX2" fmla="*/ 11188 w 11746"/>
              <a:gd name="connsiteY2" fmla="*/ 672 h 15085"/>
              <a:gd name="connsiteX3" fmla="*/ 11712 w 11746"/>
              <a:gd name="connsiteY3" fmla="*/ 15085 h 15085"/>
              <a:gd name="connsiteX4" fmla="*/ 0 w 11746"/>
              <a:gd name="connsiteY4" fmla="*/ 12252 h 15085"/>
              <a:gd name="connsiteX0" fmla="*/ 0 w 11747"/>
              <a:gd name="connsiteY0" fmla="*/ 12252 h 15085"/>
              <a:gd name="connsiteX1" fmla="*/ 870 w 11747"/>
              <a:gd name="connsiteY1" fmla="*/ 0 h 15085"/>
              <a:gd name="connsiteX2" fmla="*/ 11205 w 11747"/>
              <a:gd name="connsiteY2" fmla="*/ 2208 h 15085"/>
              <a:gd name="connsiteX3" fmla="*/ 11712 w 11747"/>
              <a:gd name="connsiteY3" fmla="*/ 15085 h 15085"/>
              <a:gd name="connsiteX4" fmla="*/ 0 w 11747"/>
              <a:gd name="connsiteY4" fmla="*/ 12252 h 15085"/>
              <a:gd name="connsiteX0" fmla="*/ 0 w 11733"/>
              <a:gd name="connsiteY0" fmla="*/ 12252 h 15085"/>
              <a:gd name="connsiteX1" fmla="*/ 870 w 11733"/>
              <a:gd name="connsiteY1" fmla="*/ 0 h 15085"/>
              <a:gd name="connsiteX2" fmla="*/ 10780 w 11733"/>
              <a:gd name="connsiteY2" fmla="*/ 3550 h 15085"/>
              <a:gd name="connsiteX3" fmla="*/ 11712 w 11733"/>
              <a:gd name="connsiteY3" fmla="*/ 15085 h 15085"/>
              <a:gd name="connsiteX4" fmla="*/ 0 w 11733"/>
              <a:gd name="connsiteY4" fmla="*/ 12252 h 15085"/>
              <a:gd name="connsiteX0" fmla="*/ 0 w 11743"/>
              <a:gd name="connsiteY0" fmla="*/ 12252 h 15085"/>
              <a:gd name="connsiteX1" fmla="*/ 870 w 11743"/>
              <a:gd name="connsiteY1" fmla="*/ 0 h 15085"/>
              <a:gd name="connsiteX2" fmla="*/ 10780 w 11743"/>
              <a:gd name="connsiteY2" fmla="*/ 3550 h 15085"/>
              <a:gd name="connsiteX3" fmla="*/ 11712 w 11743"/>
              <a:gd name="connsiteY3" fmla="*/ 15085 h 15085"/>
              <a:gd name="connsiteX4" fmla="*/ 0 w 11743"/>
              <a:gd name="connsiteY4" fmla="*/ 12252 h 15085"/>
              <a:gd name="connsiteX0" fmla="*/ 0 w 11743"/>
              <a:gd name="connsiteY0" fmla="*/ 12252 h 15085"/>
              <a:gd name="connsiteX1" fmla="*/ 870 w 11743"/>
              <a:gd name="connsiteY1" fmla="*/ 0 h 15085"/>
              <a:gd name="connsiteX2" fmla="*/ 10780 w 11743"/>
              <a:gd name="connsiteY2" fmla="*/ 3550 h 15085"/>
              <a:gd name="connsiteX3" fmla="*/ 11712 w 11743"/>
              <a:gd name="connsiteY3" fmla="*/ 15085 h 15085"/>
              <a:gd name="connsiteX4" fmla="*/ 0 w 11743"/>
              <a:gd name="connsiteY4" fmla="*/ 12252 h 15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3" h="15085">
                <a:moveTo>
                  <a:pt x="0" y="12252"/>
                </a:moveTo>
                <a:lnTo>
                  <a:pt x="870" y="0"/>
                </a:lnTo>
                <a:cubicBezTo>
                  <a:pt x="4318" y="443"/>
                  <a:pt x="7130" y="2362"/>
                  <a:pt x="10780" y="3550"/>
                </a:cubicBezTo>
                <a:cubicBezTo>
                  <a:pt x="11311" y="7376"/>
                  <a:pt x="11885" y="10857"/>
                  <a:pt x="11712" y="15085"/>
                </a:cubicBezTo>
                <a:lnTo>
                  <a:pt x="0" y="12252"/>
                </a:lnTo>
                <a:close/>
              </a:path>
            </a:pathLst>
          </a:cu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0215" algn="just"/>
            <a:endParaRPr lang="ru-BY" sz="1800" b="1" dirty="0">
              <a:solidFill>
                <a:schemeClr val="tx1"/>
              </a:solidFill>
              <a:cs typeface="Times New Roman" panose="02020603050405020304" pitchFamily="18" charset="0"/>
            </a:endParaRPr>
          </a:p>
        </p:txBody>
      </p:sp>
      <p:sp>
        <p:nvSpPr>
          <p:cNvPr id="6" name="TextBox 5">
            <a:extLst>
              <a:ext uri="{FF2B5EF4-FFF2-40B4-BE49-F238E27FC236}">
                <a16:creationId xmlns:a16="http://schemas.microsoft.com/office/drawing/2014/main" xmlns="" id="{424F3106-40CA-41F4-B85A-2F0DE34F3947}"/>
              </a:ext>
            </a:extLst>
          </p:cNvPr>
          <p:cNvSpPr txBox="1"/>
          <p:nvPr/>
        </p:nvSpPr>
        <p:spPr>
          <a:xfrm rot="20970195">
            <a:off x="24170" y="1361986"/>
            <a:ext cx="5809351" cy="1785104"/>
          </a:xfrm>
          <a:prstGeom prst="rect">
            <a:avLst/>
          </a:prstGeom>
          <a:noFill/>
        </p:spPr>
        <p:txBody>
          <a:bodyPr wrap="square">
            <a:spAutoFit/>
          </a:bodyPr>
          <a:lstStyle/>
          <a:p>
            <a:pPr indent="450215" algn="just">
              <a:spcAft>
                <a:spcPts val="600"/>
              </a:spcAft>
            </a:pPr>
            <a:r>
              <a:rPr lang="ru-RU" b="1" dirty="0" smtClean="0">
                <a:solidFill>
                  <a:srgbClr val="702F33"/>
                </a:solidFill>
                <a:cs typeface="Arial" panose="020B0604020202020204" pitchFamily="34" charset="0"/>
              </a:rPr>
              <a:t>КРЕДИТ…</a:t>
            </a:r>
            <a:endParaRPr lang="ru-RU" b="1" dirty="0">
              <a:solidFill>
                <a:srgbClr val="702F33"/>
              </a:solidFill>
              <a:cs typeface="Arial" panose="020B0604020202020204" pitchFamily="34" charset="0"/>
            </a:endParaRPr>
          </a:p>
          <a:p>
            <a:pPr indent="450215" algn="just">
              <a:spcAft>
                <a:spcPts val="600"/>
              </a:spcAft>
            </a:pPr>
            <a:r>
              <a:rPr lang="ru-RU" dirty="0">
                <a:cs typeface="Times New Roman" panose="02020603050405020304" pitchFamily="18" charset="0"/>
              </a:rPr>
              <a:t>1. Это подарок от банка, можно его не возвращать.</a:t>
            </a:r>
          </a:p>
          <a:p>
            <a:pPr indent="450215" algn="just">
              <a:spcAft>
                <a:spcPts val="600"/>
              </a:spcAft>
            </a:pPr>
            <a:r>
              <a:rPr lang="ru-RU" dirty="0">
                <a:cs typeface="Times New Roman" panose="02020603050405020304" pitchFamily="18" charset="0"/>
              </a:rPr>
              <a:t>2. Можно вернуть, когда деньги появятся.</a:t>
            </a:r>
          </a:p>
          <a:p>
            <a:pPr indent="450215" algn="just">
              <a:spcAft>
                <a:spcPts val="600"/>
              </a:spcAft>
            </a:pPr>
            <a:r>
              <a:rPr lang="ru-RU" dirty="0">
                <a:cs typeface="Times New Roman" panose="02020603050405020304" pitchFamily="18" charset="0"/>
              </a:rPr>
              <a:t>3. Нужно возвращать строго по графику </a:t>
            </a:r>
          </a:p>
          <a:p>
            <a:pPr indent="450215" algn="just">
              <a:spcAft>
                <a:spcPts val="600"/>
              </a:spcAft>
            </a:pPr>
            <a:r>
              <a:rPr lang="ru-RU" dirty="0">
                <a:cs typeface="Times New Roman" panose="02020603050405020304" pitchFamily="18" charset="0"/>
              </a:rPr>
              <a:t>и уплатить проценты.</a:t>
            </a:r>
          </a:p>
        </p:txBody>
      </p:sp>
      <p:sp>
        <p:nvSpPr>
          <p:cNvPr id="14" name="Блок-схема: данные 12">
            <a:extLst>
              <a:ext uri="{FF2B5EF4-FFF2-40B4-BE49-F238E27FC236}">
                <a16:creationId xmlns:a16="http://schemas.microsoft.com/office/drawing/2014/main" xmlns="" id="{913FE984-B81C-7121-9896-CF526C26ACC6}"/>
              </a:ext>
            </a:extLst>
          </p:cNvPr>
          <p:cNvSpPr/>
          <p:nvPr/>
        </p:nvSpPr>
        <p:spPr>
          <a:xfrm rot="1578633" flipH="1">
            <a:off x="6814477" y="1027250"/>
            <a:ext cx="5565191" cy="323113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305"/>
              <a:gd name="connsiteY0" fmla="*/ 10000 h 10000"/>
              <a:gd name="connsiteX1" fmla="*/ 2000 w 9305"/>
              <a:gd name="connsiteY1" fmla="*/ 0 h 10000"/>
              <a:gd name="connsiteX2" fmla="*/ 9305 w 9305"/>
              <a:gd name="connsiteY2" fmla="*/ 1506 h 10000"/>
              <a:gd name="connsiteX3" fmla="*/ 8000 w 9305"/>
              <a:gd name="connsiteY3" fmla="*/ 10000 h 10000"/>
              <a:gd name="connsiteX4" fmla="*/ 0 w 9305"/>
              <a:gd name="connsiteY4" fmla="*/ 10000 h 10000"/>
              <a:gd name="connsiteX0" fmla="*/ 0 w 11596"/>
              <a:gd name="connsiteY0" fmla="*/ 10000 h 13684"/>
              <a:gd name="connsiteX1" fmla="*/ 2149 w 11596"/>
              <a:gd name="connsiteY1" fmla="*/ 0 h 13684"/>
              <a:gd name="connsiteX2" fmla="*/ 10000 w 11596"/>
              <a:gd name="connsiteY2" fmla="*/ 1506 h 13684"/>
              <a:gd name="connsiteX3" fmla="*/ 11596 w 11596"/>
              <a:gd name="connsiteY3" fmla="*/ 13684 h 13684"/>
              <a:gd name="connsiteX4" fmla="*/ 0 w 11596"/>
              <a:gd name="connsiteY4" fmla="*/ 10000 h 13684"/>
              <a:gd name="connsiteX0" fmla="*/ 0 w 11596"/>
              <a:gd name="connsiteY0" fmla="*/ 10000 h 13684"/>
              <a:gd name="connsiteX1" fmla="*/ 2149 w 11596"/>
              <a:gd name="connsiteY1" fmla="*/ 0 h 13684"/>
              <a:gd name="connsiteX2" fmla="*/ 11150 w 11596"/>
              <a:gd name="connsiteY2" fmla="*/ 1492 h 13684"/>
              <a:gd name="connsiteX3" fmla="*/ 11596 w 11596"/>
              <a:gd name="connsiteY3" fmla="*/ 13684 h 13684"/>
              <a:gd name="connsiteX4" fmla="*/ 0 w 11596"/>
              <a:gd name="connsiteY4" fmla="*/ 10000 h 13684"/>
              <a:gd name="connsiteX0" fmla="*/ 0 w 12291"/>
              <a:gd name="connsiteY0" fmla="*/ 12311 h 13684"/>
              <a:gd name="connsiteX1" fmla="*/ 2844 w 12291"/>
              <a:gd name="connsiteY1" fmla="*/ 0 h 13684"/>
              <a:gd name="connsiteX2" fmla="*/ 11845 w 12291"/>
              <a:gd name="connsiteY2" fmla="*/ 1492 h 13684"/>
              <a:gd name="connsiteX3" fmla="*/ 12291 w 12291"/>
              <a:gd name="connsiteY3" fmla="*/ 13684 h 13684"/>
              <a:gd name="connsiteX4" fmla="*/ 0 w 12291"/>
              <a:gd name="connsiteY4" fmla="*/ 12311 h 13684"/>
              <a:gd name="connsiteX0" fmla="*/ 0 w 12291"/>
              <a:gd name="connsiteY0" fmla="*/ 10819 h 12192"/>
              <a:gd name="connsiteX1" fmla="*/ 3972 w 12291"/>
              <a:gd name="connsiteY1" fmla="*/ 5889 h 12192"/>
              <a:gd name="connsiteX2" fmla="*/ 11845 w 12291"/>
              <a:gd name="connsiteY2" fmla="*/ 0 h 12192"/>
              <a:gd name="connsiteX3" fmla="*/ 12291 w 12291"/>
              <a:gd name="connsiteY3" fmla="*/ 12192 h 12192"/>
              <a:gd name="connsiteX4" fmla="*/ 0 w 12291"/>
              <a:gd name="connsiteY4" fmla="*/ 10819 h 12192"/>
              <a:gd name="connsiteX0" fmla="*/ 0 w 12291"/>
              <a:gd name="connsiteY0" fmla="*/ 12282 h 13655"/>
              <a:gd name="connsiteX1" fmla="*/ 180 w 12291"/>
              <a:gd name="connsiteY1" fmla="*/ 0 h 13655"/>
              <a:gd name="connsiteX2" fmla="*/ 11845 w 12291"/>
              <a:gd name="connsiteY2" fmla="*/ 1463 h 13655"/>
              <a:gd name="connsiteX3" fmla="*/ 12291 w 12291"/>
              <a:gd name="connsiteY3" fmla="*/ 13655 h 13655"/>
              <a:gd name="connsiteX4" fmla="*/ 0 w 12291"/>
              <a:gd name="connsiteY4" fmla="*/ 12282 h 13655"/>
              <a:gd name="connsiteX0" fmla="*/ 0 w 12287"/>
              <a:gd name="connsiteY0" fmla="*/ 12282 h 15235"/>
              <a:gd name="connsiteX1" fmla="*/ 180 w 12287"/>
              <a:gd name="connsiteY1" fmla="*/ 0 h 15235"/>
              <a:gd name="connsiteX2" fmla="*/ 11845 w 12287"/>
              <a:gd name="connsiteY2" fmla="*/ 1463 h 15235"/>
              <a:gd name="connsiteX3" fmla="*/ 12287 w 12287"/>
              <a:gd name="connsiteY3" fmla="*/ 15235 h 15235"/>
              <a:gd name="connsiteX4" fmla="*/ 0 w 12287"/>
              <a:gd name="connsiteY4" fmla="*/ 12282 h 15235"/>
              <a:gd name="connsiteX0" fmla="*/ 0 w 12287"/>
              <a:gd name="connsiteY0" fmla="*/ 12147 h 15100"/>
              <a:gd name="connsiteX1" fmla="*/ 1501 w 12287"/>
              <a:gd name="connsiteY1" fmla="*/ 0 h 15100"/>
              <a:gd name="connsiteX2" fmla="*/ 11845 w 12287"/>
              <a:gd name="connsiteY2" fmla="*/ 1328 h 15100"/>
              <a:gd name="connsiteX3" fmla="*/ 12287 w 12287"/>
              <a:gd name="connsiteY3" fmla="*/ 15100 h 15100"/>
              <a:gd name="connsiteX4" fmla="*/ 0 w 12287"/>
              <a:gd name="connsiteY4" fmla="*/ 12147 h 15100"/>
              <a:gd name="connsiteX0" fmla="*/ 0 w 11656"/>
              <a:gd name="connsiteY0" fmla="*/ 12252 h 15100"/>
              <a:gd name="connsiteX1" fmla="*/ 870 w 11656"/>
              <a:gd name="connsiteY1" fmla="*/ 0 h 15100"/>
              <a:gd name="connsiteX2" fmla="*/ 11214 w 11656"/>
              <a:gd name="connsiteY2" fmla="*/ 1328 h 15100"/>
              <a:gd name="connsiteX3" fmla="*/ 11656 w 11656"/>
              <a:gd name="connsiteY3" fmla="*/ 15100 h 15100"/>
              <a:gd name="connsiteX4" fmla="*/ 0 w 11656"/>
              <a:gd name="connsiteY4" fmla="*/ 12252 h 15100"/>
              <a:gd name="connsiteX0" fmla="*/ 0 w 11973"/>
              <a:gd name="connsiteY0" fmla="*/ 12252 h 15100"/>
              <a:gd name="connsiteX1" fmla="*/ 870 w 11973"/>
              <a:gd name="connsiteY1" fmla="*/ 0 h 15100"/>
              <a:gd name="connsiteX2" fmla="*/ 11949 w 11973"/>
              <a:gd name="connsiteY2" fmla="*/ 2088 h 15100"/>
              <a:gd name="connsiteX3" fmla="*/ 11656 w 11973"/>
              <a:gd name="connsiteY3" fmla="*/ 15100 h 15100"/>
              <a:gd name="connsiteX4" fmla="*/ 0 w 11973"/>
              <a:gd name="connsiteY4" fmla="*/ 12252 h 15100"/>
              <a:gd name="connsiteX0" fmla="*/ 0 w 11949"/>
              <a:gd name="connsiteY0" fmla="*/ 12252 h 15100"/>
              <a:gd name="connsiteX1" fmla="*/ 870 w 11949"/>
              <a:gd name="connsiteY1" fmla="*/ 0 h 15100"/>
              <a:gd name="connsiteX2" fmla="*/ 11949 w 11949"/>
              <a:gd name="connsiteY2" fmla="*/ 2088 h 15100"/>
              <a:gd name="connsiteX3" fmla="*/ 11656 w 11949"/>
              <a:gd name="connsiteY3" fmla="*/ 15100 h 15100"/>
              <a:gd name="connsiteX4" fmla="*/ 0 w 11949"/>
              <a:gd name="connsiteY4" fmla="*/ 12252 h 15100"/>
              <a:gd name="connsiteX0" fmla="*/ 0 w 11949"/>
              <a:gd name="connsiteY0" fmla="*/ 12252 h 16288"/>
              <a:gd name="connsiteX1" fmla="*/ 870 w 11949"/>
              <a:gd name="connsiteY1" fmla="*/ 0 h 16288"/>
              <a:gd name="connsiteX2" fmla="*/ 11949 w 11949"/>
              <a:gd name="connsiteY2" fmla="*/ 2088 h 16288"/>
              <a:gd name="connsiteX3" fmla="*/ 11233 w 11949"/>
              <a:gd name="connsiteY3" fmla="*/ 16288 h 16288"/>
              <a:gd name="connsiteX4" fmla="*/ 0 w 11949"/>
              <a:gd name="connsiteY4" fmla="*/ 12252 h 16288"/>
              <a:gd name="connsiteX0" fmla="*/ 0 w 11949"/>
              <a:gd name="connsiteY0" fmla="*/ 12252 h 16288"/>
              <a:gd name="connsiteX1" fmla="*/ 870 w 11949"/>
              <a:gd name="connsiteY1" fmla="*/ 0 h 16288"/>
              <a:gd name="connsiteX2" fmla="*/ 11949 w 11949"/>
              <a:gd name="connsiteY2" fmla="*/ 2088 h 16288"/>
              <a:gd name="connsiteX3" fmla="*/ 11233 w 11949"/>
              <a:gd name="connsiteY3" fmla="*/ 16288 h 16288"/>
              <a:gd name="connsiteX4" fmla="*/ 0 w 11949"/>
              <a:gd name="connsiteY4" fmla="*/ 12252 h 16288"/>
              <a:gd name="connsiteX0" fmla="*/ 0 w 11949"/>
              <a:gd name="connsiteY0" fmla="*/ 18056 h 22092"/>
              <a:gd name="connsiteX1" fmla="*/ 1131 w 11949"/>
              <a:gd name="connsiteY1" fmla="*/ 0 h 22092"/>
              <a:gd name="connsiteX2" fmla="*/ 11949 w 11949"/>
              <a:gd name="connsiteY2" fmla="*/ 7892 h 22092"/>
              <a:gd name="connsiteX3" fmla="*/ 11233 w 11949"/>
              <a:gd name="connsiteY3" fmla="*/ 22092 h 22092"/>
              <a:gd name="connsiteX4" fmla="*/ 0 w 11949"/>
              <a:gd name="connsiteY4" fmla="*/ 18056 h 22092"/>
              <a:gd name="connsiteX0" fmla="*/ 0 w 12751"/>
              <a:gd name="connsiteY0" fmla="*/ 11303 h 22092"/>
              <a:gd name="connsiteX1" fmla="*/ 1933 w 12751"/>
              <a:gd name="connsiteY1" fmla="*/ 0 h 22092"/>
              <a:gd name="connsiteX2" fmla="*/ 12751 w 12751"/>
              <a:gd name="connsiteY2" fmla="*/ 7892 h 22092"/>
              <a:gd name="connsiteX3" fmla="*/ 12035 w 12751"/>
              <a:gd name="connsiteY3" fmla="*/ 22092 h 22092"/>
              <a:gd name="connsiteX4" fmla="*/ 0 w 12751"/>
              <a:gd name="connsiteY4" fmla="*/ 11303 h 22092"/>
              <a:gd name="connsiteX0" fmla="*/ 0 w 12751"/>
              <a:gd name="connsiteY0" fmla="*/ 7115 h 17904"/>
              <a:gd name="connsiteX1" fmla="*/ 1206 w 12751"/>
              <a:gd name="connsiteY1" fmla="*/ 0 h 17904"/>
              <a:gd name="connsiteX2" fmla="*/ 12751 w 12751"/>
              <a:gd name="connsiteY2" fmla="*/ 3704 h 17904"/>
              <a:gd name="connsiteX3" fmla="*/ 12035 w 12751"/>
              <a:gd name="connsiteY3" fmla="*/ 17904 h 17904"/>
              <a:gd name="connsiteX4" fmla="*/ 0 w 12751"/>
              <a:gd name="connsiteY4" fmla="*/ 7115 h 17904"/>
              <a:gd name="connsiteX0" fmla="*/ 0 w 12751"/>
              <a:gd name="connsiteY0" fmla="*/ 9595 h 20384"/>
              <a:gd name="connsiteX1" fmla="*/ 1637 w 12751"/>
              <a:gd name="connsiteY1" fmla="*/ 0 h 20384"/>
              <a:gd name="connsiteX2" fmla="*/ 12751 w 12751"/>
              <a:gd name="connsiteY2" fmla="*/ 6184 h 20384"/>
              <a:gd name="connsiteX3" fmla="*/ 12035 w 12751"/>
              <a:gd name="connsiteY3" fmla="*/ 20384 h 20384"/>
              <a:gd name="connsiteX4" fmla="*/ 0 w 12751"/>
              <a:gd name="connsiteY4" fmla="*/ 9595 h 20384"/>
              <a:gd name="connsiteX0" fmla="*/ 0 w 12751"/>
              <a:gd name="connsiteY0" fmla="*/ 9595 h 17579"/>
              <a:gd name="connsiteX1" fmla="*/ 1637 w 12751"/>
              <a:gd name="connsiteY1" fmla="*/ 0 h 17579"/>
              <a:gd name="connsiteX2" fmla="*/ 12751 w 12751"/>
              <a:gd name="connsiteY2" fmla="*/ 6184 h 17579"/>
              <a:gd name="connsiteX3" fmla="*/ 12089 w 12751"/>
              <a:gd name="connsiteY3" fmla="*/ 17579 h 17579"/>
              <a:gd name="connsiteX4" fmla="*/ 0 w 12751"/>
              <a:gd name="connsiteY4" fmla="*/ 9595 h 17579"/>
              <a:gd name="connsiteX0" fmla="*/ 0 w 13029"/>
              <a:gd name="connsiteY0" fmla="*/ 11193 h 17579"/>
              <a:gd name="connsiteX1" fmla="*/ 1915 w 13029"/>
              <a:gd name="connsiteY1" fmla="*/ 0 h 17579"/>
              <a:gd name="connsiteX2" fmla="*/ 13029 w 13029"/>
              <a:gd name="connsiteY2" fmla="*/ 6184 h 17579"/>
              <a:gd name="connsiteX3" fmla="*/ 12367 w 13029"/>
              <a:gd name="connsiteY3" fmla="*/ 17579 h 17579"/>
              <a:gd name="connsiteX4" fmla="*/ 0 w 13029"/>
              <a:gd name="connsiteY4" fmla="*/ 11193 h 17579"/>
              <a:gd name="connsiteX0" fmla="*/ 0 w 13029"/>
              <a:gd name="connsiteY0" fmla="*/ 11193 h 17579"/>
              <a:gd name="connsiteX1" fmla="*/ 1915 w 13029"/>
              <a:gd name="connsiteY1" fmla="*/ 0 h 17579"/>
              <a:gd name="connsiteX2" fmla="*/ 13029 w 13029"/>
              <a:gd name="connsiteY2" fmla="*/ 6184 h 17579"/>
              <a:gd name="connsiteX3" fmla="*/ 12367 w 13029"/>
              <a:gd name="connsiteY3" fmla="*/ 17579 h 17579"/>
              <a:gd name="connsiteX4" fmla="*/ 0 w 13029"/>
              <a:gd name="connsiteY4" fmla="*/ 11193 h 17579"/>
              <a:gd name="connsiteX0" fmla="*/ 0 w 13029"/>
              <a:gd name="connsiteY0" fmla="*/ 11193 h 18845"/>
              <a:gd name="connsiteX1" fmla="*/ 1915 w 13029"/>
              <a:gd name="connsiteY1" fmla="*/ 0 h 18845"/>
              <a:gd name="connsiteX2" fmla="*/ 13029 w 13029"/>
              <a:gd name="connsiteY2" fmla="*/ 6184 h 18845"/>
              <a:gd name="connsiteX3" fmla="*/ 12292 w 13029"/>
              <a:gd name="connsiteY3" fmla="*/ 18845 h 18845"/>
              <a:gd name="connsiteX4" fmla="*/ 0 w 13029"/>
              <a:gd name="connsiteY4" fmla="*/ 11193 h 18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9" h="18845">
                <a:moveTo>
                  <a:pt x="0" y="11193"/>
                </a:moveTo>
                <a:lnTo>
                  <a:pt x="1915" y="0"/>
                </a:lnTo>
                <a:lnTo>
                  <a:pt x="13029" y="6184"/>
                </a:lnTo>
                <a:cubicBezTo>
                  <a:pt x="12889" y="10802"/>
                  <a:pt x="12550" y="15491"/>
                  <a:pt x="12292" y="18845"/>
                </a:cubicBezTo>
                <a:cubicBezTo>
                  <a:pt x="8170" y="16716"/>
                  <a:pt x="4207" y="12414"/>
                  <a:pt x="0" y="11193"/>
                </a:cubicBezTo>
                <a:close/>
              </a:path>
            </a:pathLst>
          </a:custGeom>
          <a:solidFill>
            <a:srgbClr val="FBE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xmlns="" id="{71581C83-C4E1-4327-8098-48D4AE8B57AF}"/>
              </a:ext>
            </a:extLst>
          </p:cNvPr>
          <p:cNvSpPr txBox="1"/>
          <p:nvPr/>
        </p:nvSpPr>
        <p:spPr>
          <a:xfrm rot="993552">
            <a:off x="7162465" y="1861373"/>
            <a:ext cx="4967790" cy="1815882"/>
          </a:xfrm>
          <a:prstGeom prst="rect">
            <a:avLst/>
          </a:prstGeom>
          <a:noFill/>
        </p:spPr>
        <p:txBody>
          <a:bodyPr wrap="square">
            <a:spAutoFit/>
          </a:bodyPr>
          <a:lstStyle/>
          <a:p>
            <a:pPr algn="just">
              <a:spcAft>
                <a:spcPts val="600"/>
              </a:spcAft>
            </a:pPr>
            <a:r>
              <a:rPr lang="ru-RU" b="1" dirty="0">
                <a:solidFill>
                  <a:srgbClr val="702F33"/>
                </a:solidFill>
                <a:cs typeface="Arial" panose="020B0604020202020204" pitchFamily="34" charset="0"/>
              </a:rPr>
              <a:t>ЧТО ПОВЫСИТ ШАНСЫ ПОЛУЧЕНИЯ </a:t>
            </a:r>
            <a:r>
              <a:rPr lang="ru-RU" b="1" dirty="0" smtClean="0">
                <a:solidFill>
                  <a:srgbClr val="702F33"/>
                </a:solidFill>
                <a:cs typeface="Arial" panose="020B0604020202020204" pitchFamily="34" charset="0"/>
              </a:rPr>
              <a:t>КРЕДИТА?</a:t>
            </a:r>
            <a:endParaRPr lang="ru-RU" b="1" dirty="0">
              <a:solidFill>
                <a:srgbClr val="702F33"/>
              </a:solidFill>
              <a:cs typeface="Arial" panose="020B0604020202020204" pitchFamily="34" charset="0"/>
            </a:endParaRPr>
          </a:p>
          <a:p>
            <a:pPr>
              <a:spcAft>
                <a:spcPts val="600"/>
              </a:spcAft>
            </a:pPr>
            <a:r>
              <a:rPr lang="ru-RU" dirty="0">
                <a:cs typeface="Times New Roman" panose="02020603050405020304" pitchFamily="18" charset="0"/>
              </a:rPr>
              <a:t>1. Женитьба и рождение ребенка.</a:t>
            </a:r>
          </a:p>
          <a:p>
            <a:pPr>
              <a:spcAft>
                <a:spcPts val="600"/>
              </a:spcAft>
            </a:pPr>
            <a:r>
              <a:rPr lang="ru-RU" dirty="0">
                <a:cs typeface="Times New Roman" panose="02020603050405020304" pitchFamily="18" charset="0"/>
              </a:rPr>
              <a:t>2. Продажа квартиры.</a:t>
            </a:r>
          </a:p>
          <a:p>
            <a:pPr>
              <a:spcAft>
                <a:spcPts val="600"/>
              </a:spcAft>
            </a:pPr>
            <a:r>
              <a:rPr lang="ru-RU" dirty="0">
                <a:cs typeface="Times New Roman" panose="02020603050405020304" pitchFamily="18" charset="0"/>
              </a:rPr>
              <a:t>3. Повышение заработной платы.</a:t>
            </a:r>
            <a:endParaRPr lang="ru-BY" dirty="0">
              <a:cs typeface="Times New Roman" panose="02020603050405020304" pitchFamily="18" charset="0"/>
            </a:endParaRPr>
          </a:p>
          <a:p>
            <a:pPr algn="just"/>
            <a:r>
              <a:rPr lang="ru-RU" sz="2000" dirty="0">
                <a:cs typeface="Times New Roman" panose="02020603050405020304" pitchFamily="18" charset="0"/>
              </a:rPr>
              <a:t> </a:t>
            </a:r>
            <a:endParaRPr lang="ru-BY" sz="2000" dirty="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xmlns="" id="{86B67B6A-01D3-AE79-B839-FFFF6DDAF57B}"/>
              </a:ext>
            </a:extLst>
          </p:cNvPr>
          <p:cNvSpPr/>
          <p:nvPr/>
        </p:nvSpPr>
        <p:spPr>
          <a:xfrm>
            <a:off x="157259" y="3198121"/>
            <a:ext cx="4938524" cy="3659878"/>
          </a:xfrm>
          <a:custGeom>
            <a:avLst/>
            <a:gdLst>
              <a:gd name="connsiteX0" fmla="*/ 0 w 4728204"/>
              <a:gd name="connsiteY0" fmla="*/ 0 h 3301062"/>
              <a:gd name="connsiteX1" fmla="*/ 4728204 w 4728204"/>
              <a:gd name="connsiteY1" fmla="*/ 0 h 3301062"/>
              <a:gd name="connsiteX2" fmla="*/ 4728204 w 4728204"/>
              <a:gd name="connsiteY2" fmla="*/ 3301062 h 3301062"/>
              <a:gd name="connsiteX3" fmla="*/ 0 w 4728204"/>
              <a:gd name="connsiteY3" fmla="*/ 3301062 h 3301062"/>
              <a:gd name="connsiteX4" fmla="*/ 0 w 4728204"/>
              <a:gd name="connsiteY4" fmla="*/ 0 h 3301062"/>
              <a:gd name="connsiteX0" fmla="*/ 0 w 4728204"/>
              <a:gd name="connsiteY0" fmla="*/ 97276 h 3398338"/>
              <a:gd name="connsiteX1" fmla="*/ 4358552 w 4728204"/>
              <a:gd name="connsiteY1" fmla="*/ 0 h 3398338"/>
              <a:gd name="connsiteX2" fmla="*/ 4728204 w 4728204"/>
              <a:gd name="connsiteY2" fmla="*/ 3398338 h 3398338"/>
              <a:gd name="connsiteX3" fmla="*/ 0 w 4728204"/>
              <a:gd name="connsiteY3" fmla="*/ 3398338 h 3398338"/>
              <a:gd name="connsiteX4" fmla="*/ 0 w 4728204"/>
              <a:gd name="connsiteY4" fmla="*/ 97276 h 3398338"/>
              <a:gd name="connsiteX0" fmla="*/ 0 w 4747660"/>
              <a:gd name="connsiteY0" fmla="*/ 690663 h 3398338"/>
              <a:gd name="connsiteX1" fmla="*/ 4378008 w 4747660"/>
              <a:gd name="connsiteY1" fmla="*/ 0 h 3398338"/>
              <a:gd name="connsiteX2" fmla="*/ 4747660 w 4747660"/>
              <a:gd name="connsiteY2" fmla="*/ 3398338 h 3398338"/>
              <a:gd name="connsiteX3" fmla="*/ 19456 w 4747660"/>
              <a:gd name="connsiteY3" fmla="*/ 3398338 h 3398338"/>
              <a:gd name="connsiteX4" fmla="*/ 0 w 4747660"/>
              <a:gd name="connsiteY4" fmla="*/ 690663 h 3398338"/>
              <a:gd name="connsiteX0" fmla="*/ 48638 w 4796298"/>
              <a:gd name="connsiteY0" fmla="*/ 690663 h 3797172"/>
              <a:gd name="connsiteX1" fmla="*/ 4426646 w 4796298"/>
              <a:gd name="connsiteY1" fmla="*/ 0 h 3797172"/>
              <a:gd name="connsiteX2" fmla="*/ 4796298 w 4796298"/>
              <a:gd name="connsiteY2" fmla="*/ 3398338 h 3797172"/>
              <a:gd name="connsiteX3" fmla="*/ 0 w 4796298"/>
              <a:gd name="connsiteY3" fmla="*/ 3797172 h 3797172"/>
              <a:gd name="connsiteX4" fmla="*/ 48638 w 4796298"/>
              <a:gd name="connsiteY4" fmla="*/ 690663 h 3797172"/>
              <a:gd name="connsiteX0" fmla="*/ 48638 w 4660110"/>
              <a:gd name="connsiteY0" fmla="*/ 690663 h 3797172"/>
              <a:gd name="connsiteX1" fmla="*/ 4426646 w 4660110"/>
              <a:gd name="connsiteY1" fmla="*/ 0 h 3797172"/>
              <a:gd name="connsiteX2" fmla="*/ 4660110 w 4660110"/>
              <a:gd name="connsiteY2" fmla="*/ 2727130 h 3797172"/>
              <a:gd name="connsiteX3" fmla="*/ 0 w 4660110"/>
              <a:gd name="connsiteY3" fmla="*/ 3797172 h 3797172"/>
              <a:gd name="connsiteX4" fmla="*/ 48638 w 4660110"/>
              <a:gd name="connsiteY4" fmla="*/ 690663 h 3797172"/>
              <a:gd name="connsiteX0" fmla="*/ 48638 w 4660110"/>
              <a:gd name="connsiteY0" fmla="*/ 690663 h 3797172"/>
              <a:gd name="connsiteX1" fmla="*/ 4426646 w 4660110"/>
              <a:gd name="connsiteY1" fmla="*/ 0 h 3797172"/>
              <a:gd name="connsiteX2" fmla="*/ 4660110 w 4660110"/>
              <a:gd name="connsiteY2" fmla="*/ 2727130 h 3797172"/>
              <a:gd name="connsiteX3" fmla="*/ 0 w 4660110"/>
              <a:gd name="connsiteY3" fmla="*/ 3797172 h 3797172"/>
              <a:gd name="connsiteX4" fmla="*/ 48638 w 4660110"/>
              <a:gd name="connsiteY4" fmla="*/ 690663 h 3797172"/>
              <a:gd name="connsiteX0" fmla="*/ 48638 w 4630927"/>
              <a:gd name="connsiteY0" fmla="*/ 690663 h 3797172"/>
              <a:gd name="connsiteX1" fmla="*/ 4426646 w 4630927"/>
              <a:gd name="connsiteY1" fmla="*/ 0 h 3797172"/>
              <a:gd name="connsiteX2" fmla="*/ 4630927 w 4630927"/>
              <a:gd name="connsiteY2" fmla="*/ 2736857 h 3797172"/>
              <a:gd name="connsiteX3" fmla="*/ 0 w 4630927"/>
              <a:gd name="connsiteY3" fmla="*/ 3797172 h 3797172"/>
              <a:gd name="connsiteX4" fmla="*/ 48638 w 4630927"/>
              <a:gd name="connsiteY4" fmla="*/ 690663 h 3797172"/>
              <a:gd name="connsiteX0" fmla="*/ 48638 w 4630927"/>
              <a:gd name="connsiteY0" fmla="*/ 690663 h 3797172"/>
              <a:gd name="connsiteX1" fmla="*/ 4426646 w 4630927"/>
              <a:gd name="connsiteY1" fmla="*/ 0 h 3797172"/>
              <a:gd name="connsiteX2" fmla="*/ 4630927 w 4630927"/>
              <a:gd name="connsiteY2" fmla="*/ 2736857 h 3797172"/>
              <a:gd name="connsiteX3" fmla="*/ 0 w 4630927"/>
              <a:gd name="connsiteY3" fmla="*/ 3797172 h 3797172"/>
              <a:gd name="connsiteX4" fmla="*/ 48638 w 4630927"/>
              <a:gd name="connsiteY4" fmla="*/ 690663 h 379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927" h="3797172">
                <a:moveTo>
                  <a:pt x="48638" y="690663"/>
                </a:moveTo>
                <a:lnTo>
                  <a:pt x="4426646" y="0"/>
                </a:lnTo>
                <a:cubicBezTo>
                  <a:pt x="4718476" y="821494"/>
                  <a:pt x="4553106" y="1827814"/>
                  <a:pt x="4630927" y="2736857"/>
                </a:cubicBezTo>
                <a:cubicBezTo>
                  <a:pt x="3242928" y="3275120"/>
                  <a:pt x="1543642" y="3443734"/>
                  <a:pt x="0" y="3797172"/>
                </a:cubicBezTo>
                <a:lnTo>
                  <a:pt x="48638" y="690663"/>
                </a:lnTo>
                <a:close/>
              </a:path>
            </a:pathLst>
          </a:custGeom>
          <a:solidFill>
            <a:srgbClr val="FBEB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xmlns="" id="{B3036375-DA74-4D75-BF80-A3EB0809AA01}"/>
              </a:ext>
            </a:extLst>
          </p:cNvPr>
          <p:cNvSpPr txBox="1"/>
          <p:nvPr/>
        </p:nvSpPr>
        <p:spPr>
          <a:xfrm rot="21044310">
            <a:off x="305682" y="3824846"/>
            <a:ext cx="4992600" cy="2062103"/>
          </a:xfrm>
          <a:prstGeom prst="rect">
            <a:avLst/>
          </a:prstGeom>
          <a:noFill/>
        </p:spPr>
        <p:txBody>
          <a:bodyPr wrap="square">
            <a:spAutoFit/>
          </a:bodyPr>
          <a:lstStyle/>
          <a:p>
            <a:pPr>
              <a:spcAft>
                <a:spcPts val="600"/>
              </a:spcAft>
            </a:pPr>
            <a:r>
              <a:rPr lang="ru-RU" b="1" dirty="0">
                <a:solidFill>
                  <a:srgbClr val="702F33"/>
                </a:solidFill>
                <a:cs typeface="Arial" panose="020B0604020202020204" pitchFamily="34" charset="0"/>
              </a:rPr>
              <a:t>  </a:t>
            </a:r>
            <a:r>
              <a:rPr lang="ru-RU" sz="1700" b="1" dirty="0">
                <a:solidFill>
                  <a:srgbClr val="702F33"/>
                </a:solidFill>
                <a:cs typeface="Arial" panose="020B0604020202020204" pitchFamily="34" charset="0"/>
              </a:rPr>
              <a:t>ЧТО ДЕЛАТЬ, ЕСЛИ НЕЧЕМ ОПЛАЧИВАТЬ КРЕДИТ?</a:t>
            </a:r>
            <a:endParaRPr lang="ru-BY" sz="1700" b="1" dirty="0">
              <a:solidFill>
                <a:srgbClr val="702F33"/>
              </a:solidFill>
              <a:cs typeface="Arial" panose="020B0604020202020204" pitchFamily="34" charset="0"/>
            </a:endParaRPr>
          </a:p>
          <a:p>
            <a:pPr>
              <a:spcAft>
                <a:spcPts val="600"/>
              </a:spcAft>
            </a:pPr>
            <a:r>
              <a:rPr lang="ru-RU" dirty="0">
                <a:cs typeface="Times New Roman" panose="02020603050405020304" pitchFamily="18" charset="0"/>
              </a:rPr>
              <a:t>1. Ждать, пока вам начнут звонить из банка.</a:t>
            </a:r>
            <a:endParaRPr lang="ru-BY" dirty="0">
              <a:cs typeface="Times New Roman" panose="02020603050405020304" pitchFamily="18" charset="0"/>
            </a:endParaRPr>
          </a:p>
          <a:p>
            <a:pPr>
              <a:spcAft>
                <a:spcPts val="600"/>
              </a:spcAft>
            </a:pPr>
            <a:r>
              <a:rPr lang="ru-RU" dirty="0">
                <a:cs typeface="Times New Roman" panose="02020603050405020304" pitchFamily="18" charset="0"/>
              </a:rPr>
              <a:t>2. Обратиться в банк и уведомить его о своих проблемах.</a:t>
            </a:r>
            <a:endParaRPr lang="ru-BY" dirty="0">
              <a:cs typeface="Times New Roman" panose="02020603050405020304" pitchFamily="18" charset="0"/>
            </a:endParaRPr>
          </a:p>
          <a:p>
            <a:r>
              <a:rPr lang="ru-RU" dirty="0">
                <a:cs typeface="Times New Roman" panose="02020603050405020304" pitchFamily="18" charset="0"/>
              </a:rPr>
              <a:t>3. Скрываться, не снимать телефон, чтобы</a:t>
            </a:r>
          </a:p>
          <a:p>
            <a:r>
              <a:rPr lang="ru-RU" dirty="0">
                <a:cs typeface="Times New Roman" panose="02020603050405020304" pitchFamily="18" charset="0"/>
              </a:rPr>
              <a:t> никто не нашел.</a:t>
            </a:r>
            <a:endParaRPr lang="ru-BY" dirty="0">
              <a:cs typeface="Times New Roman" panose="02020603050405020304" pitchFamily="18" charset="0"/>
            </a:endParaRPr>
          </a:p>
        </p:txBody>
      </p:sp>
      <p:sp>
        <p:nvSpPr>
          <p:cNvPr id="16" name="Прямоугольник 15">
            <a:extLst>
              <a:ext uri="{FF2B5EF4-FFF2-40B4-BE49-F238E27FC236}">
                <a16:creationId xmlns:a16="http://schemas.microsoft.com/office/drawing/2014/main" xmlns="" id="{9E6305F2-A0D7-AE65-DA0C-CDD0A066D062}"/>
              </a:ext>
            </a:extLst>
          </p:cNvPr>
          <p:cNvSpPr/>
          <p:nvPr/>
        </p:nvSpPr>
        <p:spPr>
          <a:xfrm rot="532606">
            <a:off x="7377741" y="3840890"/>
            <a:ext cx="4950804" cy="2603150"/>
          </a:xfrm>
          <a:custGeom>
            <a:avLst/>
            <a:gdLst>
              <a:gd name="connsiteX0" fmla="*/ 0 w 4516877"/>
              <a:gd name="connsiteY0" fmla="*/ 0 h 2358523"/>
              <a:gd name="connsiteX1" fmla="*/ 4516877 w 4516877"/>
              <a:gd name="connsiteY1" fmla="*/ 0 h 2358523"/>
              <a:gd name="connsiteX2" fmla="*/ 4516877 w 4516877"/>
              <a:gd name="connsiteY2" fmla="*/ 2358523 h 2358523"/>
              <a:gd name="connsiteX3" fmla="*/ 0 w 4516877"/>
              <a:gd name="connsiteY3" fmla="*/ 2358523 h 2358523"/>
              <a:gd name="connsiteX4" fmla="*/ 0 w 4516877"/>
              <a:gd name="connsiteY4" fmla="*/ 0 h 2358523"/>
              <a:gd name="connsiteX0" fmla="*/ 0 w 4858646"/>
              <a:gd name="connsiteY0" fmla="*/ 0 h 2718661"/>
              <a:gd name="connsiteX1" fmla="*/ 4858646 w 4858646"/>
              <a:gd name="connsiteY1" fmla="*/ 360138 h 2718661"/>
              <a:gd name="connsiteX2" fmla="*/ 4858646 w 4858646"/>
              <a:gd name="connsiteY2" fmla="*/ 2718661 h 2718661"/>
              <a:gd name="connsiteX3" fmla="*/ 341769 w 4858646"/>
              <a:gd name="connsiteY3" fmla="*/ 2718661 h 2718661"/>
              <a:gd name="connsiteX4" fmla="*/ 0 w 4858646"/>
              <a:gd name="connsiteY4" fmla="*/ 0 h 2718661"/>
              <a:gd name="connsiteX0" fmla="*/ 0 w 4858646"/>
              <a:gd name="connsiteY0" fmla="*/ 0 h 2718661"/>
              <a:gd name="connsiteX1" fmla="*/ 4722297 w 4858646"/>
              <a:gd name="connsiteY1" fmla="*/ 243595 h 2718661"/>
              <a:gd name="connsiteX2" fmla="*/ 4858646 w 4858646"/>
              <a:gd name="connsiteY2" fmla="*/ 2718661 h 2718661"/>
              <a:gd name="connsiteX3" fmla="*/ 341769 w 4858646"/>
              <a:gd name="connsiteY3" fmla="*/ 2718661 h 2718661"/>
              <a:gd name="connsiteX4" fmla="*/ 0 w 4858646"/>
              <a:gd name="connsiteY4" fmla="*/ 0 h 2718661"/>
              <a:gd name="connsiteX0" fmla="*/ 0 w 4858646"/>
              <a:gd name="connsiteY0" fmla="*/ 0 h 2718661"/>
              <a:gd name="connsiteX1" fmla="*/ 4722297 w 4858646"/>
              <a:gd name="connsiteY1" fmla="*/ 243595 h 2718661"/>
              <a:gd name="connsiteX2" fmla="*/ 4858646 w 4858646"/>
              <a:gd name="connsiteY2" fmla="*/ 2718661 h 2718661"/>
              <a:gd name="connsiteX3" fmla="*/ 341769 w 4858646"/>
              <a:gd name="connsiteY3" fmla="*/ 2718661 h 2718661"/>
              <a:gd name="connsiteX4" fmla="*/ 0 w 4858646"/>
              <a:gd name="connsiteY4" fmla="*/ 0 h 2718661"/>
              <a:gd name="connsiteX0" fmla="*/ 0 w 5921186"/>
              <a:gd name="connsiteY0" fmla="*/ 0 h 3911404"/>
              <a:gd name="connsiteX1" fmla="*/ 4722297 w 5921186"/>
              <a:gd name="connsiteY1" fmla="*/ 243595 h 3911404"/>
              <a:gd name="connsiteX2" fmla="*/ 5921186 w 5921186"/>
              <a:gd name="connsiteY2" fmla="*/ 3911404 h 3911404"/>
              <a:gd name="connsiteX3" fmla="*/ 341769 w 5921186"/>
              <a:gd name="connsiteY3" fmla="*/ 2718661 h 3911404"/>
              <a:gd name="connsiteX4" fmla="*/ 0 w 5921186"/>
              <a:gd name="connsiteY4" fmla="*/ 0 h 3911404"/>
              <a:gd name="connsiteX0" fmla="*/ 0 w 5921186"/>
              <a:gd name="connsiteY0" fmla="*/ 0 h 3911404"/>
              <a:gd name="connsiteX1" fmla="*/ 4722297 w 5921186"/>
              <a:gd name="connsiteY1" fmla="*/ 243595 h 3911404"/>
              <a:gd name="connsiteX2" fmla="*/ 5921186 w 5921186"/>
              <a:gd name="connsiteY2" fmla="*/ 3911404 h 3911404"/>
              <a:gd name="connsiteX3" fmla="*/ 341769 w 5921186"/>
              <a:gd name="connsiteY3" fmla="*/ 2718661 h 3911404"/>
              <a:gd name="connsiteX4" fmla="*/ 0 w 5921186"/>
              <a:gd name="connsiteY4" fmla="*/ 0 h 3911404"/>
              <a:gd name="connsiteX0" fmla="*/ 0 w 5018450"/>
              <a:gd name="connsiteY0" fmla="*/ 0 h 2718661"/>
              <a:gd name="connsiteX1" fmla="*/ 4722297 w 5018450"/>
              <a:gd name="connsiteY1" fmla="*/ 243595 h 2718661"/>
              <a:gd name="connsiteX2" fmla="*/ 5018450 w 5018450"/>
              <a:gd name="connsiteY2" fmla="*/ 2418026 h 2718661"/>
              <a:gd name="connsiteX3" fmla="*/ 341769 w 5018450"/>
              <a:gd name="connsiteY3" fmla="*/ 2718661 h 2718661"/>
              <a:gd name="connsiteX4" fmla="*/ 0 w 5018450"/>
              <a:gd name="connsiteY4" fmla="*/ 0 h 2718661"/>
              <a:gd name="connsiteX0" fmla="*/ 0 w 5077910"/>
              <a:gd name="connsiteY0" fmla="*/ 0 h 2718661"/>
              <a:gd name="connsiteX1" fmla="*/ 4722297 w 5077910"/>
              <a:gd name="connsiteY1" fmla="*/ 243595 h 2718661"/>
              <a:gd name="connsiteX2" fmla="*/ 5077910 w 5077910"/>
              <a:gd name="connsiteY2" fmla="*/ 2546577 h 2718661"/>
              <a:gd name="connsiteX3" fmla="*/ 341769 w 5077910"/>
              <a:gd name="connsiteY3" fmla="*/ 2718661 h 2718661"/>
              <a:gd name="connsiteX4" fmla="*/ 0 w 5077910"/>
              <a:gd name="connsiteY4" fmla="*/ 0 h 2718661"/>
              <a:gd name="connsiteX0" fmla="*/ 0 w 5077910"/>
              <a:gd name="connsiteY0" fmla="*/ 0 h 2718661"/>
              <a:gd name="connsiteX1" fmla="*/ 4722297 w 5077910"/>
              <a:gd name="connsiteY1" fmla="*/ 243595 h 2718661"/>
              <a:gd name="connsiteX2" fmla="*/ 5077910 w 5077910"/>
              <a:gd name="connsiteY2" fmla="*/ 2546577 h 2718661"/>
              <a:gd name="connsiteX3" fmla="*/ 341769 w 5077910"/>
              <a:gd name="connsiteY3" fmla="*/ 2718661 h 2718661"/>
              <a:gd name="connsiteX4" fmla="*/ 0 w 5077910"/>
              <a:gd name="connsiteY4" fmla="*/ 0 h 2718661"/>
              <a:gd name="connsiteX0" fmla="*/ 0 w 5077910"/>
              <a:gd name="connsiteY0" fmla="*/ 192513 h 2911174"/>
              <a:gd name="connsiteX1" fmla="*/ 4614804 w 5077910"/>
              <a:gd name="connsiteY1" fmla="*/ 0 h 2911174"/>
              <a:gd name="connsiteX2" fmla="*/ 5077910 w 5077910"/>
              <a:gd name="connsiteY2" fmla="*/ 2739090 h 2911174"/>
              <a:gd name="connsiteX3" fmla="*/ 341769 w 5077910"/>
              <a:gd name="connsiteY3" fmla="*/ 2911174 h 2911174"/>
              <a:gd name="connsiteX4" fmla="*/ 0 w 5077910"/>
              <a:gd name="connsiteY4" fmla="*/ 192513 h 2911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910" h="2911174">
                <a:moveTo>
                  <a:pt x="0" y="192513"/>
                </a:moveTo>
                <a:lnTo>
                  <a:pt x="4614804" y="0"/>
                </a:lnTo>
                <a:cubicBezTo>
                  <a:pt x="5014434" y="1222603"/>
                  <a:pt x="4781583" y="1736647"/>
                  <a:pt x="5077910" y="2739090"/>
                </a:cubicBezTo>
                <a:lnTo>
                  <a:pt x="341769" y="2911174"/>
                </a:lnTo>
                <a:cubicBezTo>
                  <a:pt x="227846" y="2004954"/>
                  <a:pt x="538001" y="1229410"/>
                  <a:pt x="0" y="192513"/>
                </a:cubicBezTo>
                <a:close/>
              </a:path>
            </a:pathLst>
          </a:cu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xmlns="" id="{A4737072-9E27-4D73-817E-0A9066A795DD}"/>
              </a:ext>
            </a:extLst>
          </p:cNvPr>
          <p:cNvSpPr txBox="1"/>
          <p:nvPr/>
        </p:nvSpPr>
        <p:spPr>
          <a:xfrm rot="514047">
            <a:off x="7914328" y="4351764"/>
            <a:ext cx="4293486" cy="1708160"/>
          </a:xfrm>
          <a:prstGeom prst="rect">
            <a:avLst/>
          </a:prstGeom>
          <a:noFill/>
        </p:spPr>
        <p:txBody>
          <a:bodyPr wrap="square">
            <a:spAutoFit/>
          </a:bodyPr>
          <a:lstStyle/>
          <a:p>
            <a:pPr>
              <a:spcAft>
                <a:spcPts val="600"/>
              </a:spcAft>
            </a:pPr>
            <a:r>
              <a:rPr lang="ru-RU" b="1" dirty="0">
                <a:solidFill>
                  <a:srgbClr val="702F33"/>
                </a:solidFill>
                <a:cs typeface="Arial" panose="020B0604020202020204" pitchFamily="34" charset="0"/>
              </a:rPr>
              <a:t>КОГДА ИМЕЕТ СМЫСЛ ВЗЯТЬ КРЕДИТ?</a:t>
            </a:r>
            <a:endParaRPr lang="ru-BY" b="1" dirty="0">
              <a:solidFill>
                <a:srgbClr val="702F33"/>
              </a:solidFill>
              <a:cs typeface="Arial" panose="020B0604020202020204" pitchFamily="34" charset="0"/>
            </a:endParaRPr>
          </a:p>
          <a:p>
            <a:pPr>
              <a:spcAft>
                <a:spcPts val="600"/>
              </a:spcAft>
            </a:pPr>
            <a:r>
              <a:rPr lang="ru-RU" dirty="0">
                <a:cs typeface="Times New Roman" panose="02020603050405020304" pitchFamily="18" charset="0"/>
              </a:rPr>
              <a:t>1. Объявлена крупнейшая распродажа.</a:t>
            </a:r>
            <a:endParaRPr lang="ru-BY" dirty="0">
              <a:cs typeface="Times New Roman" panose="02020603050405020304" pitchFamily="18" charset="0"/>
            </a:endParaRPr>
          </a:p>
          <a:p>
            <a:pPr>
              <a:spcAft>
                <a:spcPts val="600"/>
              </a:spcAft>
            </a:pPr>
            <a:r>
              <a:rPr lang="ru-RU" dirty="0">
                <a:cs typeface="Times New Roman" panose="02020603050405020304" pitchFamily="18" charset="0"/>
              </a:rPr>
              <a:t>2. Обучение на курсах поможет получить высокооплачиваемую работу.</a:t>
            </a:r>
            <a:endParaRPr lang="ru-BY" dirty="0">
              <a:cs typeface="Times New Roman" panose="02020603050405020304" pitchFamily="18" charset="0"/>
            </a:endParaRPr>
          </a:p>
          <a:p>
            <a:pPr>
              <a:spcAft>
                <a:spcPts val="600"/>
              </a:spcAft>
            </a:pPr>
            <a:r>
              <a:rPr lang="ru-RU" dirty="0">
                <a:cs typeface="Times New Roman" panose="02020603050405020304" pitchFamily="18" charset="0"/>
              </a:rPr>
              <a:t>3. Вы очень хотите съездить в отпуск.</a:t>
            </a:r>
            <a:endParaRPr lang="ru-BY" dirty="0">
              <a:cs typeface="Times New Roman" panose="02020603050405020304" pitchFamily="18" charset="0"/>
            </a:endParaRPr>
          </a:p>
        </p:txBody>
      </p:sp>
    </p:spTree>
    <p:extLst>
      <p:ext uri="{BB962C8B-B14F-4D97-AF65-F5344CB8AC3E}">
        <p14:creationId xmlns:p14="http://schemas.microsoft.com/office/powerpoint/2010/main" val="2256088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7F03DDAC-6AC2-8874-8886-F6B254EEAE49}"/>
              </a:ext>
            </a:extLst>
          </p:cNvPr>
          <p:cNvPicPr>
            <a:picLocks noChangeAspect="1"/>
          </p:cNvPicPr>
          <p:nvPr/>
        </p:nvPicPr>
        <p:blipFill>
          <a:blip r:embed="rId3">
            <a:extLst>
              <a:ext uri="{28A0092B-C50C-407E-A947-70E740481C1C}">
                <a14:useLocalDpi xmlns:a14="http://schemas.microsoft.com/office/drawing/2010/main" val="0"/>
              </a:ext>
            </a:extLst>
          </a:blip>
          <a:srcRect l="428"/>
          <a:stretch/>
        </p:blipFill>
        <p:spPr>
          <a:xfrm>
            <a:off x="0" y="0"/>
            <a:ext cx="12191999" cy="6890816"/>
          </a:xfrm>
          <a:prstGeom prst="rect">
            <a:avLst/>
          </a:prstGeom>
        </p:spPr>
      </p:pic>
      <p:sp>
        <p:nvSpPr>
          <p:cNvPr id="3" name="TextBox 2">
            <a:extLst>
              <a:ext uri="{FF2B5EF4-FFF2-40B4-BE49-F238E27FC236}">
                <a16:creationId xmlns:a16="http://schemas.microsoft.com/office/drawing/2014/main" xmlns="" id="{86350C25-291E-46E8-A1EC-6D68059BF7FE}"/>
              </a:ext>
            </a:extLst>
          </p:cNvPr>
          <p:cNvSpPr txBox="1"/>
          <p:nvPr/>
        </p:nvSpPr>
        <p:spPr>
          <a:xfrm>
            <a:off x="1088784" y="233181"/>
            <a:ext cx="10014431" cy="1323439"/>
          </a:xfrm>
          <a:prstGeom prst="rect">
            <a:avLst/>
          </a:prstGeom>
          <a:noFill/>
        </p:spPr>
        <p:txBody>
          <a:bodyPr wrap="square">
            <a:spAutoFit/>
          </a:bodyPr>
          <a:lstStyle/>
          <a:p>
            <a:pPr algn="ctr"/>
            <a:r>
              <a:rPr lang="ru-RU" sz="4000" b="1" dirty="0">
                <a:solidFill>
                  <a:srgbClr val="832435"/>
                </a:solidFill>
              </a:rPr>
              <a:t>ПРАВИЛА БЕЗОПАСНОСТИ ПРИ ПОЛЬЗОВАНИИ КАРТОЧКОЙ</a:t>
            </a:r>
            <a:endParaRPr lang="ru-BY" sz="4000" b="1" dirty="0">
              <a:solidFill>
                <a:srgbClr val="832435"/>
              </a:solidFill>
            </a:endParaRPr>
          </a:p>
        </p:txBody>
      </p:sp>
      <p:sp>
        <p:nvSpPr>
          <p:cNvPr id="9" name="TextBox 8">
            <a:extLst>
              <a:ext uri="{FF2B5EF4-FFF2-40B4-BE49-F238E27FC236}">
                <a16:creationId xmlns:a16="http://schemas.microsoft.com/office/drawing/2014/main" xmlns="" id="{C26833BF-4D4E-4E59-9033-B9ABD14D3B3F}"/>
              </a:ext>
            </a:extLst>
          </p:cNvPr>
          <p:cNvSpPr txBox="1"/>
          <p:nvPr/>
        </p:nvSpPr>
        <p:spPr>
          <a:xfrm>
            <a:off x="2324083" y="2487885"/>
            <a:ext cx="5496955" cy="400110"/>
          </a:xfrm>
          <a:prstGeom prst="rect">
            <a:avLst/>
          </a:prstGeom>
          <a:noFill/>
        </p:spPr>
        <p:txBody>
          <a:bodyPr wrap="square">
            <a:spAutoFit/>
          </a:bodyPr>
          <a:lstStyle/>
          <a:p>
            <a:r>
              <a:rPr lang="be-BY" sz="2000" b="1" dirty="0">
                <a:solidFill>
                  <a:srgbClr val="FDF4DC"/>
                </a:solidFill>
                <a:cs typeface="Times New Roman" panose="02020603050405020304" pitchFamily="18" charset="0"/>
              </a:rPr>
              <a:t>Имейте разные карточки для разных целей </a:t>
            </a:r>
            <a:endParaRPr lang="ru-BY" sz="2000" b="1" dirty="0">
              <a:solidFill>
                <a:srgbClr val="FDF4DC"/>
              </a:solidFill>
              <a:cs typeface="Times New Roman" panose="02020603050405020304" pitchFamily="18" charset="0"/>
            </a:endParaRPr>
          </a:p>
        </p:txBody>
      </p:sp>
      <p:sp>
        <p:nvSpPr>
          <p:cNvPr id="11" name="TextBox 10">
            <a:extLst>
              <a:ext uri="{FF2B5EF4-FFF2-40B4-BE49-F238E27FC236}">
                <a16:creationId xmlns:a16="http://schemas.microsoft.com/office/drawing/2014/main" xmlns="" id="{13EFF26D-B17A-4FE2-8245-DD0B367C6D5E}"/>
              </a:ext>
            </a:extLst>
          </p:cNvPr>
          <p:cNvSpPr txBox="1"/>
          <p:nvPr/>
        </p:nvSpPr>
        <p:spPr>
          <a:xfrm>
            <a:off x="2324082" y="2010831"/>
            <a:ext cx="5496955" cy="400110"/>
          </a:xfrm>
          <a:prstGeom prst="rect">
            <a:avLst/>
          </a:prstGeom>
          <a:noFill/>
        </p:spPr>
        <p:txBody>
          <a:bodyPr wrap="square">
            <a:spAutoFit/>
          </a:bodyPr>
          <a:lstStyle/>
          <a:p>
            <a:r>
              <a:rPr lang="be-BY" sz="2000" b="1" dirty="0">
                <a:solidFill>
                  <a:srgbClr val="FDF4DC"/>
                </a:solidFill>
                <a:cs typeface="Times New Roman" panose="02020603050405020304" pitchFamily="18" charset="0"/>
              </a:rPr>
              <a:t>Установите лимиты</a:t>
            </a:r>
            <a:endParaRPr lang="ru-BY" sz="2000" b="1" dirty="0">
              <a:solidFill>
                <a:srgbClr val="FDF4DC"/>
              </a:solidFill>
              <a:cs typeface="Times New Roman" panose="02020603050405020304" pitchFamily="18" charset="0"/>
            </a:endParaRPr>
          </a:p>
        </p:txBody>
      </p:sp>
      <p:sp>
        <p:nvSpPr>
          <p:cNvPr id="13" name="TextBox 12">
            <a:extLst>
              <a:ext uri="{FF2B5EF4-FFF2-40B4-BE49-F238E27FC236}">
                <a16:creationId xmlns:a16="http://schemas.microsoft.com/office/drawing/2014/main" xmlns="" id="{4BF7AB4D-A57F-41F1-B4BB-CF37191ECFE4}"/>
              </a:ext>
            </a:extLst>
          </p:cNvPr>
          <p:cNvSpPr txBox="1"/>
          <p:nvPr/>
        </p:nvSpPr>
        <p:spPr>
          <a:xfrm>
            <a:off x="2324083" y="4272193"/>
            <a:ext cx="5496955" cy="400110"/>
          </a:xfrm>
          <a:prstGeom prst="rect">
            <a:avLst/>
          </a:prstGeom>
          <a:noFill/>
        </p:spPr>
        <p:txBody>
          <a:bodyPr wrap="square">
            <a:spAutoFit/>
          </a:bodyPr>
          <a:lstStyle/>
          <a:p>
            <a:r>
              <a:rPr lang="be-BY" sz="2000" b="1" dirty="0">
                <a:solidFill>
                  <a:srgbClr val="FDF4DC"/>
                </a:solidFill>
                <a:cs typeface="Times New Roman" panose="02020603050405020304" pitchFamily="18" charset="0"/>
              </a:rPr>
              <a:t>Подключите СМС-оповещение </a:t>
            </a:r>
            <a:endParaRPr lang="ru-BY" sz="2000" b="1" dirty="0">
              <a:solidFill>
                <a:srgbClr val="FDF4DC"/>
              </a:solidFill>
              <a:cs typeface="Times New Roman" panose="02020603050405020304" pitchFamily="18" charset="0"/>
            </a:endParaRPr>
          </a:p>
        </p:txBody>
      </p:sp>
      <p:sp>
        <p:nvSpPr>
          <p:cNvPr id="14" name="TextBox 13">
            <a:extLst>
              <a:ext uri="{FF2B5EF4-FFF2-40B4-BE49-F238E27FC236}">
                <a16:creationId xmlns:a16="http://schemas.microsoft.com/office/drawing/2014/main" xmlns="" id="{EAD49351-C146-4E57-9F55-D49B3BD5D766}"/>
              </a:ext>
            </a:extLst>
          </p:cNvPr>
          <p:cNvSpPr txBox="1"/>
          <p:nvPr/>
        </p:nvSpPr>
        <p:spPr>
          <a:xfrm>
            <a:off x="2324082" y="3205344"/>
            <a:ext cx="5010573" cy="707886"/>
          </a:xfrm>
          <a:prstGeom prst="rect">
            <a:avLst/>
          </a:prstGeom>
          <a:noFill/>
        </p:spPr>
        <p:txBody>
          <a:bodyPr wrap="square">
            <a:spAutoFit/>
          </a:bodyPr>
          <a:lstStyle/>
          <a:p>
            <a:r>
              <a:rPr lang="be-BY" sz="2000" b="1" dirty="0">
                <a:solidFill>
                  <a:srgbClr val="FDF4DC"/>
                </a:solidFill>
                <a:effectLst/>
                <a:ea typeface="Times New Roman" panose="02020603050405020304" pitchFamily="18" charset="0"/>
                <a:cs typeface="Times New Roman" panose="02020603050405020304" pitchFamily="18" charset="0"/>
              </a:rPr>
              <a:t>Никому не сообщайте реквизиты банковской платежной карточки</a:t>
            </a:r>
            <a:endParaRPr lang="ru-BY" sz="2000" b="1" dirty="0">
              <a:solidFill>
                <a:srgbClr val="FDF4DC"/>
              </a:solidFill>
            </a:endParaRPr>
          </a:p>
        </p:txBody>
      </p:sp>
      <p:sp>
        <p:nvSpPr>
          <p:cNvPr id="16" name="TextBox 15">
            <a:extLst>
              <a:ext uri="{FF2B5EF4-FFF2-40B4-BE49-F238E27FC236}">
                <a16:creationId xmlns:a16="http://schemas.microsoft.com/office/drawing/2014/main" xmlns="" id="{0E1BD1D9-E6B8-491B-9C07-37913D7C9CE2}"/>
              </a:ext>
            </a:extLst>
          </p:cNvPr>
          <p:cNvSpPr txBox="1"/>
          <p:nvPr/>
        </p:nvSpPr>
        <p:spPr>
          <a:xfrm>
            <a:off x="2324081" y="4822431"/>
            <a:ext cx="5496955" cy="400110"/>
          </a:xfrm>
          <a:prstGeom prst="rect">
            <a:avLst/>
          </a:prstGeom>
          <a:noFill/>
        </p:spPr>
        <p:txBody>
          <a:bodyPr wrap="square">
            <a:spAutoFit/>
          </a:bodyPr>
          <a:lstStyle/>
          <a:p>
            <a:r>
              <a:rPr lang="be-BY" sz="2000" b="1" dirty="0">
                <a:solidFill>
                  <a:srgbClr val="FDF4DC"/>
                </a:solidFill>
                <a:cs typeface="Times New Roman" panose="02020603050405020304" pitchFamily="18" charset="0"/>
              </a:rPr>
              <a:t>Используйте </a:t>
            </a:r>
            <a:r>
              <a:rPr lang="en-US" sz="2000" b="1" dirty="0">
                <a:solidFill>
                  <a:srgbClr val="FDF4DC"/>
                </a:solidFill>
                <a:cs typeface="Times New Roman" panose="02020603050405020304" pitchFamily="18" charset="0"/>
              </a:rPr>
              <a:t>NFC</a:t>
            </a:r>
            <a:endParaRPr lang="ru-BY" sz="2000" b="1" dirty="0">
              <a:solidFill>
                <a:srgbClr val="FDF4DC"/>
              </a:solidFill>
              <a:cs typeface="Times New Roman" panose="02020603050405020304" pitchFamily="18" charset="0"/>
            </a:endParaRPr>
          </a:p>
        </p:txBody>
      </p:sp>
      <p:sp>
        <p:nvSpPr>
          <p:cNvPr id="18" name="TextBox 17">
            <a:extLst>
              <a:ext uri="{FF2B5EF4-FFF2-40B4-BE49-F238E27FC236}">
                <a16:creationId xmlns:a16="http://schemas.microsoft.com/office/drawing/2014/main" xmlns="" id="{61CAEF21-522F-43FF-BEEE-DCD9E8D3D95B}"/>
              </a:ext>
            </a:extLst>
          </p:cNvPr>
          <p:cNvSpPr txBox="1"/>
          <p:nvPr/>
        </p:nvSpPr>
        <p:spPr>
          <a:xfrm>
            <a:off x="2324082" y="5323829"/>
            <a:ext cx="5496955" cy="400110"/>
          </a:xfrm>
          <a:prstGeom prst="rect">
            <a:avLst/>
          </a:prstGeom>
          <a:noFill/>
        </p:spPr>
        <p:txBody>
          <a:bodyPr wrap="square">
            <a:spAutoFit/>
          </a:bodyPr>
          <a:lstStyle/>
          <a:p>
            <a:r>
              <a:rPr lang="be-BY" sz="2000" b="1" dirty="0">
                <a:solidFill>
                  <a:srgbClr val="FDF4DC"/>
                </a:solidFill>
                <a:cs typeface="Times New Roman" panose="02020603050405020304" pitchFamily="18" charset="0"/>
              </a:rPr>
              <a:t>Будьте осторожны с банкоматами</a:t>
            </a:r>
            <a:endParaRPr lang="ru-BY" sz="2000" b="1" dirty="0">
              <a:solidFill>
                <a:srgbClr val="FDF4DC"/>
              </a:solidFill>
              <a:cs typeface="Times New Roman" panose="02020603050405020304" pitchFamily="18" charset="0"/>
            </a:endParaRPr>
          </a:p>
        </p:txBody>
      </p:sp>
      <p:sp>
        <p:nvSpPr>
          <p:cNvPr id="15" name="Облачко с текстом: прямоугольное со скругленными углами 14">
            <a:extLst>
              <a:ext uri="{FF2B5EF4-FFF2-40B4-BE49-F238E27FC236}">
                <a16:creationId xmlns:a16="http://schemas.microsoft.com/office/drawing/2014/main" xmlns="" id="{C3C79A1F-8EC4-237B-9AAB-EEC5A462D467}"/>
              </a:ext>
            </a:extLst>
          </p:cNvPr>
          <p:cNvSpPr/>
          <p:nvPr/>
        </p:nvSpPr>
        <p:spPr>
          <a:xfrm>
            <a:off x="8472791" y="1663430"/>
            <a:ext cx="3184979" cy="982493"/>
          </a:xfrm>
          <a:prstGeom prst="wedgeRoundRectCallout">
            <a:avLst>
              <a:gd name="adj1" fmla="val -8388"/>
              <a:gd name="adj2" fmla="val 109244"/>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e-BY" sz="1800" dirty="0">
                <a:solidFill>
                  <a:schemeClr val="tx1"/>
                </a:solidFill>
                <a:effectLst/>
                <a:ea typeface="Times New Roman" panose="02020603050405020304" pitchFamily="18" charset="0"/>
                <a:cs typeface="Times New Roman" panose="02020603050405020304" pitchFamily="18" charset="0"/>
              </a:rPr>
              <a:t>Платежная карточка – это удобно, выгодно и безопасно</a:t>
            </a:r>
            <a:endParaRPr lang="ru-RU" dirty="0">
              <a:solidFill>
                <a:schemeClr val="tx1"/>
              </a:solidFill>
            </a:endParaRPr>
          </a:p>
        </p:txBody>
      </p:sp>
    </p:spTree>
    <p:extLst>
      <p:ext uri="{BB962C8B-B14F-4D97-AF65-F5344CB8AC3E}">
        <p14:creationId xmlns:p14="http://schemas.microsoft.com/office/powerpoint/2010/main" val="2233742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C1ED09FD-4CA9-CD5C-437A-A6C68C740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0" name="Облачко с текстом: прямоугольное со скругленными углами 29">
            <a:extLst>
              <a:ext uri="{FF2B5EF4-FFF2-40B4-BE49-F238E27FC236}">
                <a16:creationId xmlns:a16="http://schemas.microsoft.com/office/drawing/2014/main" xmlns="" id="{A13739AE-9320-C161-5A96-80731B366ACC}"/>
              </a:ext>
            </a:extLst>
          </p:cNvPr>
          <p:cNvSpPr/>
          <p:nvPr/>
        </p:nvSpPr>
        <p:spPr>
          <a:xfrm>
            <a:off x="7318443" y="3919368"/>
            <a:ext cx="2493524" cy="716312"/>
          </a:xfrm>
          <a:prstGeom prst="wedgeRoundRectCallout">
            <a:avLst>
              <a:gd name="adj1" fmla="val 58751"/>
              <a:gd name="adj2" fmla="val 27191"/>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solidFill>
                  <a:sysClr val="windowText" lastClr="000000"/>
                </a:solidFill>
              </a:rPr>
              <a:t>Используйте сложные пароли </a:t>
            </a:r>
            <a:endParaRPr lang="ru-RU" dirty="0">
              <a:solidFill>
                <a:sysClr val="windowText" lastClr="000000"/>
              </a:solidFill>
            </a:endParaRPr>
          </a:p>
        </p:txBody>
      </p:sp>
      <p:sp>
        <p:nvSpPr>
          <p:cNvPr id="31" name="Облачко с текстом: прямоугольное со скругленными углами 30">
            <a:extLst>
              <a:ext uri="{FF2B5EF4-FFF2-40B4-BE49-F238E27FC236}">
                <a16:creationId xmlns:a16="http://schemas.microsoft.com/office/drawing/2014/main" xmlns="" id="{A4150BA5-E446-62C8-F1B1-3039712114C7}"/>
              </a:ext>
            </a:extLst>
          </p:cNvPr>
          <p:cNvSpPr/>
          <p:nvPr/>
        </p:nvSpPr>
        <p:spPr>
          <a:xfrm>
            <a:off x="7431931" y="3071602"/>
            <a:ext cx="2493524" cy="725326"/>
          </a:xfrm>
          <a:prstGeom prst="wedgeRoundRectCallout">
            <a:avLst>
              <a:gd name="adj1" fmla="val 55630"/>
              <a:gd name="adj2" fmla="val 23607"/>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a:solidFill>
                  <a:sysClr val="windowText" lastClr="000000"/>
                </a:solidFill>
              </a:rPr>
              <a:t>Используйте безопасные сети </a:t>
            </a:r>
            <a:endParaRPr lang="ru-RU" dirty="0">
              <a:solidFill>
                <a:sysClr val="windowText" lastClr="000000"/>
              </a:solidFill>
            </a:endParaRPr>
          </a:p>
        </p:txBody>
      </p:sp>
      <p:sp>
        <p:nvSpPr>
          <p:cNvPr id="32" name="Облачко с текстом: прямоугольное со скругленными углами 31">
            <a:extLst>
              <a:ext uri="{FF2B5EF4-FFF2-40B4-BE49-F238E27FC236}">
                <a16:creationId xmlns:a16="http://schemas.microsoft.com/office/drawing/2014/main" xmlns="" id="{609C8C62-C076-41DE-C0E1-F8C084B51490}"/>
              </a:ext>
            </a:extLst>
          </p:cNvPr>
          <p:cNvSpPr/>
          <p:nvPr/>
        </p:nvSpPr>
        <p:spPr>
          <a:xfrm>
            <a:off x="4430949" y="3080616"/>
            <a:ext cx="2821020" cy="710142"/>
          </a:xfrm>
          <a:prstGeom prst="wedgeRoundRectCallout">
            <a:avLst>
              <a:gd name="adj1" fmla="val -56695"/>
              <a:gd name="adj2" fmla="val 35104"/>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ysClr val="windowText" lastClr="000000"/>
                </a:solidFill>
              </a:rPr>
              <a:t>Не делитесь личной информацией </a:t>
            </a:r>
          </a:p>
        </p:txBody>
      </p:sp>
      <p:sp>
        <p:nvSpPr>
          <p:cNvPr id="33" name="Облачко с текстом: прямоугольное со скругленными углами 32">
            <a:extLst>
              <a:ext uri="{FF2B5EF4-FFF2-40B4-BE49-F238E27FC236}">
                <a16:creationId xmlns:a16="http://schemas.microsoft.com/office/drawing/2014/main" xmlns="" id="{87DD25E1-F273-5F2B-F6BE-022B5522400E}"/>
              </a:ext>
            </a:extLst>
          </p:cNvPr>
          <p:cNvSpPr/>
          <p:nvPr/>
        </p:nvSpPr>
        <p:spPr>
          <a:xfrm>
            <a:off x="4455268" y="3902687"/>
            <a:ext cx="2683213" cy="742007"/>
          </a:xfrm>
          <a:prstGeom prst="wedgeRoundRectCallout">
            <a:avLst>
              <a:gd name="adj1" fmla="val -58899"/>
              <a:gd name="adj2" fmla="val 33658"/>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ysClr val="windowText" lastClr="000000"/>
                </a:solidFill>
              </a:rPr>
              <a:t>Установите двухфакторную  защиту </a:t>
            </a:r>
          </a:p>
        </p:txBody>
      </p:sp>
      <p:sp>
        <p:nvSpPr>
          <p:cNvPr id="34" name="Облачко с текстом: прямоугольное со скругленными углами 33">
            <a:extLst>
              <a:ext uri="{FF2B5EF4-FFF2-40B4-BE49-F238E27FC236}">
                <a16:creationId xmlns:a16="http://schemas.microsoft.com/office/drawing/2014/main" xmlns="" id="{408A366D-D6AC-2204-A457-9396DD3B2A98}"/>
              </a:ext>
            </a:extLst>
          </p:cNvPr>
          <p:cNvSpPr/>
          <p:nvPr/>
        </p:nvSpPr>
        <p:spPr>
          <a:xfrm>
            <a:off x="4430949" y="4764290"/>
            <a:ext cx="2115766" cy="725326"/>
          </a:xfrm>
          <a:prstGeom prst="wedgeRoundRectCallout">
            <a:avLst>
              <a:gd name="adj1" fmla="val -58074"/>
              <a:gd name="adj2" fmla="val 31654"/>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ysClr val="windowText" lastClr="000000"/>
                </a:solidFill>
              </a:rPr>
              <a:t>Установите антивирус </a:t>
            </a:r>
          </a:p>
        </p:txBody>
      </p:sp>
      <p:sp>
        <p:nvSpPr>
          <p:cNvPr id="35" name="Облачко с текстом: прямоугольное со скругленными углами 34">
            <a:extLst>
              <a:ext uri="{FF2B5EF4-FFF2-40B4-BE49-F238E27FC236}">
                <a16:creationId xmlns:a16="http://schemas.microsoft.com/office/drawing/2014/main" xmlns="" id="{3A04EF6D-2BB4-7581-0E6B-D4D029DF0EC3}"/>
              </a:ext>
            </a:extLst>
          </p:cNvPr>
          <p:cNvSpPr/>
          <p:nvPr/>
        </p:nvSpPr>
        <p:spPr>
          <a:xfrm>
            <a:off x="6740455" y="4747609"/>
            <a:ext cx="1755844" cy="707885"/>
          </a:xfrm>
          <a:prstGeom prst="wedgeRoundRectCallout">
            <a:avLst>
              <a:gd name="adj1" fmla="val 60607"/>
              <a:gd name="adj2" fmla="val 29520"/>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ysClr val="windowText" lastClr="000000"/>
                </a:solidFill>
              </a:rPr>
              <a:t>Проверяйте адрес сайта</a:t>
            </a:r>
          </a:p>
        </p:txBody>
      </p:sp>
      <p:sp>
        <p:nvSpPr>
          <p:cNvPr id="3" name="TextBox 2">
            <a:extLst>
              <a:ext uri="{FF2B5EF4-FFF2-40B4-BE49-F238E27FC236}">
                <a16:creationId xmlns:a16="http://schemas.microsoft.com/office/drawing/2014/main" xmlns="" id="{86350C25-291E-46E8-A1EC-6D68059BF7FE}"/>
              </a:ext>
            </a:extLst>
          </p:cNvPr>
          <p:cNvSpPr txBox="1"/>
          <p:nvPr/>
        </p:nvSpPr>
        <p:spPr>
          <a:xfrm>
            <a:off x="987552" y="318254"/>
            <a:ext cx="10853928" cy="707886"/>
          </a:xfrm>
          <a:prstGeom prst="rect">
            <a:avLst/>
          </a:prstGeom>
          <a:noFill/>
        </p:spPr>
        <p:txBody>
          <a:bodyPr wrap="square">
            <a:spAutoFit/>
          </a:bodyPr>
          <a:lstStyle/>
          <a:p>
            <a:pPr algn="ctr"/>
            <a:r>
              <a:rPr lang="ru-RU" sz="4000" b="1" dirty="0">
                <a:solidFill>
                  <a:srgbClr val="832435"/>
                </a:solidFill>
              </a:rPr>
              <a:t>ПРАВИЛА БЕЗОПАСНОСТИ В ИНТЕРНЕТЕ</a:t>
            </a:r>
            <a:endParaRPr lang="ru-BY" sz="4000" b="1" dirty="0">
              <a:solidFill>
                <a:srgbClr val="832435"/>
              </a:solidFill>
            </a:endParaRPr>
          </a:p>
        </p:txBody>
      </p:sp>
      <p:sp>
        <p:nvSpPr>
          <p:cNvPr id="11" name="TextBox 10">
            <a:extLst>
              <a:ext uri="{FF2B5EF4-FFF2-40B4-BE49-F238E27FC236}">
                <a16:creationId xmlns:a16="http://schemas.microsoft.com/office/drawing/2014/main" xmlns="" id="{6B797F2F-8167-61EF-24B5-5E4C3D70EE5D}"/>
              </a:ext>
            </a:extLst>
          </p:cNvPr>
          <p:cNvSpPr txBox="1"/>
          <p:nvPr/>
        </p:nvSpPr>
        <p:spPr>
          <a:xfrm>
            <a:off x="3274979" y="1778735"/>
            <a:ext cx="2821021" cy="677108"/>
          </a:xfrm>
          <a:prstGeom prst="rect">
            <a:avLst/>
          </a:prstGeom>
          <a:noFill/>
        </p:spPr>
        <p:txBody>
          <a:bodyPr wrap="square" rtlCol="0">
            <a:spAutoFit/>
          </a:bodyPr>
          <a:lstStyle/>
          <a:p>
            <a:r>
              <a:rPr kumimoji="0" lang="ru-RU" altLang="ru-RU" sz="2000" b="1" i="0" u="none" strike="noStrike" cap="none" normalizeH="0" baseline="0" dirty="0">
                <a:ln>
                  <a:noFill/>
                </a:ln>
                <a:solidFill>
                  <a:schemeClr val="bg1"/>
                </a:solidFill>
                <a:effectLst/>
                <a:ea typeface="Times New Roman" panose="02020603050405020304" pitchFamily="18" charset="0"/>
                <a:cs typeface="Times New Roman" panose="02020603050405020304" pitchFamily="18" charset="0"/>
              </a:rPr>
              <a:t>НЕ МОШЕННИКИ</a:t>
            </a:r>
          </a:p>
          <a:p>
            <a:r>
              <a:rPr kumimoji="0" lang="ru-RU" altLang="ru-RU" sz="1800" b="0" i="0" u="none" strike="noStrike" cap="none" normalizeH="0" baseline="0" dirty="0">
                <a:ln>
                  <a:noFill/>
                </a:ln>
                <a:solidFill>
                  <a:schemeClr val="bg1"/>
                </a:solidFill>
                <a:effectLst/>
                <a:ea typeface="Times New Roman" panose="02020603050405020304" pitchFamily="18" charset="0"/>
                <a:cs typeface="Times New Roman" panose="02020603050405020304" pitchFamily="18" charset="0"/>
              </a:rPr>
              <a:t>Выиграй суперприз!!!</a:t>
            </a:r>
            <a:endParaRPr lang="ru-RU" dirty="0">
              <a:solidFill>
                <a:schemeClr val="bg1"/>
              </a:solidFill>
            </a:endParaRPr>
          </a:p>
        </p:txBody>
      </p:sp>
      <p:sp>
        <p:nvSpPr>
          <p:cNvPr id="13" name="Облачко с текстом: прямоугольное со скругленными углами 12">
            <a:extLst>
              <a:ext uri="{FF2B5EF4-FFF2-40B4-BE49-F238E27FC236}">
                <a16:creationId xmlns:a16="http://schemas.microsoft.com/office/drawing/2014/main" xmlns="" id="{1F102E59-9362-5A17-5F47-868DF7EF1E68}"/>
              </a:ext>
            </a:extLst>
          </p:cNvPr>
          <p:cNvSpPr/>
          <p:nvPr/>
        </p:nvSpPr>
        <p:spPr>
          <a:xfrm>
            <a:off x="2266545" y="2755736"/>
            <a:ext cx="1974715" cy="895643"/>
          </a:xfrm>
          <a:prstGeom prst="wedgeRoundRectCallout">
            <a:avLst>
              <a:gd name="adj1" fmla="val -8677"/>
              <a:gd name="adj2" fmla="val 87187"/>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effectLst/>
                <a:ea typeface="Times New Roman" panose="02020603050405020304" pitchFamily="18" charset="0"/>
              </a:rPr>
              <a:t>Осторожно! </a:t>
            </a:r>
            <a:br>
              <a:rPr lang="ru-RU" sz="1800" dirty="0">
                <a:solidFill>
                  <a:schemeClr val="tx1"/>
                </a:solidFill>
                <a:effectLst/>
                <a:ea typeface="Times New Roman" panose="02020603050405020304" pitchFamily="18" charset="0"/>
              </a:rPr>
            </a:br>
            <a:r>
              <a:rPr lang="ru-RU" sz="1800" dirty="0">
                <a:solidFill>
                  <a:schemeClr val="tx1"/>
                </a:solidFill>
                <a:effectLst/>
                <a:ea typeface="Times New Roman" panose="02020603050405020304" pitchFamily="18" charset="0"/>
              </a:rPr>
              <a:t>Это фишинговое письмо</a:t>
            </a:r>
            <a:endParaRPr lang="ru-RU" dirty="0">
              <a:solidFill>
                <a:schemeClr val="tx1"/>
              </a:solidFill>
            </a:endParaRPr>
          </a:p>
        </p:txBody>
      </p:sp>
      <p:sp>
        <p:nvSpPr>
          <p:cNvPr id="29" name="Облачко с текстом: прямоугольное со скругленными углами 28">
            <a:extLst>
              <a:ext uri="{FF2B5EF4-FFF2-40B4-BE49-F238E27FC236}">
                <a16:creationId xmlns:a16="http://schemas.microsoft.com/office/drawing/2014/main" xmlns="" id="{8CB4959F-CD3F-89F1-8D87-4C602D9A6653}"/>
              </a:ext>
            </a:extLst>
          </p:cNvPr>
          <p:cNvSpPr/>
          <p:nvPr/>
        </p:nvSpPr>
        <p:spPr>
          <a:xfrm>
            <a:off x="6096000" y="2171640"/>
            <a:ext cx="3185000" cy="725326"/>
          </a:xfrm>
          <a:prstGeom prst="wedgeRoundRectCallout">
            <a:avLst>
              <a:gd name="adj1" fmla="val 55217"/>
              <a:gd name="adj2" fmla="val 26584"/>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ysClr val="windowText" lastClr="000000"/>
                </a:solidFill>
              </a:rPr>
              <a:t>Не переходите по </a:t>
            </a:r>
            <a:br>
              <a:rPr lang="ru-RU" dirty="0">
                <a:solidFill>
                  <a:sysClr val="windowText" lastClr="000000"/>
                </a:solidFill>
              </a:rPr>
            </a:br>
            <a:r>
              <a:rPr lang="ru-RU" dirty="0">
                <a:solidFill>
                  <a:sysClr val="windowText" lastClr="000000"/>
                </a:solidFill>
              </a:rPr>
              <a:t>незнакомым ссылкам</a:t>
            </a:r>
          </a:p>
        </p:txBody>
      </p:sp>
    </p:spTree>
    <p:extLst>
      <p:ext uri="{BB962C8B-B14F-4D97-AF65-F5344CB8AC3E}">
        <p14:creationId xmlns:p14="http://schemas.microsoft.com/office/powerpoint/2010/main" val="3553922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EB205632-0E46-118F-5DB3-C4A7A1F1F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75600"/>
          </a:xfrm>
          <a:prstGeom prst="rect">
            <a:avLst/>
          </a:prstGeom>
        </p:spPr>
      </p:pic>
      <p:sp>
        <p:nvSpPr>
          <p:cNvPr id="4" name="TextBox 3">
            <a:extLst>
              <a:ext uri="{FF2B5EF4-FFF2-40B4-BE49-F238E27FC236}">
                <a16:creationId xmlns:a16="http://schemas.microsoft.com/office/drawing/2014/main" xmlns="" id="{F5E83285-C871-43DB-BA15-CEE665B67459}"/>
              </a:ext>
            </a:extLst>
          </p:cNvPr>
          <p:cNvSpPr txBox="1"/>
          <p:nvPr/>
        </p:nvSpPr>
        <p:spPr>
          <a:xfrm>
            <a:off x="987552" y="318254"/>
            <a:ext cx="10853928" cy="707886"/>
          </a:xfrm>
          <a:prstGeom prst="rect">
            <a:avLst/>
          </a:prstGeom>
          <a:noFill/>
        </p:spPr>
        <p:txBody>
          <a:bodyPr wrap="square">
            <a:spAutoFit/>
          </a:bodyPr>
          <a:lstStyle/>
          <a:p>
            <a:pPr algn="ctr"/>
            <a:r>
              <a:rPr lang="ru-RU" sz="4000" b="1" dirty="0">
                <a:solidFill>
                  <a:srgbClr val="832435"/>
                </a:solidFill>
              </a:rPr>
              <a:t>ВИШИНГ – ЛАПША НА УШАХ</a:t>
            </a:r>
            <a:endParaRPr lang="ru-BY" sz="4000" b="1" dirty="0">
              <a:solidFill>
                <a:srgbClr val="832435"/>
              </a:solidFill>
            </a:endParaRPr>
          </a:p>
        </p:txBody>
      </p:sp>
      <p:sp>
        <p:nvSpPr>
          <p:cNvPr id="6" name="Облачко с текстом: прямоугольное со скругленными углами 5">
            <a:extLst>
              <a:ext uri="{FF2B5EF4-FFF2-40B4-BE49-F238E27FC236}">
                <a16:creationId xmlns:a16="http://schemas.microsoft.com/office/drawing/2014/main" xmlns="" id="{68907CD9-3A7B-BF2E-1A6B-F5C89C9A6C29}"/>
              </a:ext>
            </a:extLst>
          </p:cNvPr>
          <p:cNvSpPr/>
          <p:nvPr/>
        </p:nvSpPr>
        <p:spPr>
          <a:xfrm>
            <a:off x="7500027" y="1235412"/>
            <a:ext cx="4341454" cy="1682885"/>
          </a:xfrm>
          <a:prstGeom prst="wedgeRoundRectCallout">
            <a:avLst>
              <a:gd name="adj1" fmla="val -1150"/>
              <a:gd name="adj2" fmla="val 99140"/>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rPr>
              <a:t>КАК ОБЕЗОПАСИТЬ СЕБЯ:</a:t>
            </a:r>
            <a:endParaRPr lang="ru-RU" sz="1800" b="1" dirty="0">
              <a:solidFill>
                <a:schemeClr val="tx1"/>
              </a:solidFill>
            </a:endParaRPr>
          </a:p>
          <a:p>
            <a:pPr marL="285750" indent="-285750">
              <a:buFont typeface="Arial" panose="020B0604020202020204" pitchFamily="34" charset="0"/>
              <a:buChar char="•"/>
            </a:pPr>
            <a:r>
              <a:rPr lang="ru-RU" sz="1800" dirty="0">
                <a:solidFill>
                  <a:schemeClr val="tx1"/>
                </a:solidFill>
              </a:rPr>
              <a:t>Не сообщайте личную информацию</a:t>
            </a:r>
          </a:p>
          <a:p>
            <a:pPr marL="285750" indent="-285750">
              <a:buFont typeface="Arial" panose="020B0604020202020204" pitchFamily="34" charset="0"/>
              <a:buChar char="•"/>
            </a:pPr>
            <a:r>
              <a:rPr lang="ru-RU" sz="1800" dirty="0">
                <a:solidFill>
                  <a:schemeClr val="tx1"/>
                </a:solidFill>
              </a:rPr>
              <a:t>Сохраняйте спокойствие</a:t>
            </a:r>
          </a:p>
          <a:p>
            <a:pPr marL="285750" indent="-285750">
              <a:buFont typeface="Arial" panose="020B0604020202020204" pitchFamily="34" charset="0"/>
              <a:buChar char="•"/>
            </a:pPr>
            <a:r>
              <a:rPr lang="ru-RU" sz="1800" dirty="0">
                <a:solidFill>
                  <a:schemeClr val="tx1"/>
                </a:solidFill>
              </a:rPr>
              <a:t>Положите трубку и </a:t>
            </a:r>
            <a:r>
              <a:rPr lang="ru-RU" dirty="0">
                <a:solidFill>
                  <a:schemeClr val="tx1"/>
                </a:solidFill>
              </a:rPr>
              <a:t>перезвоните в банк сами</a:t>
            </a:r>
            <a:endParaRPr lang="ru-BY" dirty="0">
              <a:solidFill>
                <a:schemeClr val="tx1"/>
              </a:solidFill>
            </a:endParaRPr>
          </a:p>
        </p:txBody>
      </p:sp>
      <p:sp>
        <p:nvSpPr>
          <p:cNvPr id="8" name="Облачко с текстом: прямоугольное со скругленными углами 7">
            <a:extLst>
              <a:ext uri="{FF2B5EF4-FFF2-40B4-BE49-F238E27FC236}">
                <a16:creationId xmlns:a16="http://schemas.microsoft.com/office/drawing/2014/main" xmlns="" id="{1693EF98-6243-F72C-283B-5DF562544EB9}"/>
              </a:ext>
            </a:extLst>
          </p:cNvPr>
          <p:cNvSpPr/>
          <p:nvPr/>
        </p:nvSpPr>
        <p:spPr>
          <a:xfrm>
            <a:off x="5363183" y="3289475"/>
            <a:ext cx="2655652" cy="716831"/>
          </a:xfrm>
          <a:prstGeom prst="wedgeRoundRectCallout">
            <a:avLst>
              <a:gd name="adj1" fmla="val -50527"/>
              <a:gd name="adj2" fmla="val -24841"/>
              <a:gd name="adj3" fmla="val 16667"/>
            </a:avLst>
          </a:prstGeom>
          <a:solidFill>
            <a:srgbClr val="572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tabLst>
                <a:tab pos="216000" algn="l"/>
              </a:tabLst>
            </a:pPr>
            <a:r>
              <a:rPr lang="ru-RU" dirty="0"/>
              <a:t>Звонят с незнакомого номера</a:t>
            </a:r>
          </a:p>
        </p:txBody>
      </p:sp>
      <p:sp>
        <p:nvSpPr>
          <p:cNvPr id="9" name="Прямоугольник: скругленные углы 8">
            <a:extLst>
              <a:ext uri="{FF2B5EF4-FFF2-40B4-BE49-F238E27FC236}">
                <a16:creationId xmlns:a16="http://schemas.microsoft.com/office/drawing/2014/main" xmlns="" id="{A19AB262-C5C6-31A6-FD1D-8A43A4BC9A87}"/>
              </a:ext>
            </a:extLst>
          </p:cNvPr>
          <p:cNvSpPr/>
          <p:nvPr/>
        </p:nvSpPr>
        <p:spPr>
          <a:xfrm>
            <a:off x="4217914" y="1614605"/>
            <a:ext cx="2940998" cy="1356616"/>
          </a:xfrm>
          <a:prstGeom prst="roundRect">
            <a:avLst/>
          </a:prstGeom>
          <a:solidFill>
            <a:srgbClr val="6F2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b="1" dirty="0"/>
              <a:t>ПРИЗНАКИ, ПО КОТОРЫМ МОЖНО ВЫЧИСЛИТЬ МОШЕННИКОВ:</a:t>
            </a:r>
            <a:endParaRPr lang="ru-RU" dirty="0"/>
          </a:p>
        </p:txBody>
      </p:sp>
      <p:sp>
        <p:nvSpPr>
          <p:cNvPr id="10" name="Облачко с текстом: прямоугольное со скругленными углами 9">
            <a:extLst>
              <a:ext uri="{FF2B5EF4-FFF2-40B4-BE49-F238E27FC236}">
                <a16:creationId xmlns:a16="http://schemas.microsoft.com/office/drawing/2014/main" xmlns="" id="{515946A7-9175-23D1-246E-2692CCED4327}"/>
              </a:ext>
            </a:extLst>
          </p:cNvPr>
          <p:cNvSpPr/>
          <p:nvPr/>
        </p:nvSpPr>
        <p:spPr>
          <a:xfrm>
            <a:off x="4544438" y="4116070"/>
            <a:ext cx="3103124" cy="716831"/>
          </a:xfrm>
          <a:prstGeom prst="wedgeRoundRectCallout">
            <a:avLst>
              <a:gd name="adj1" fmla="val -49667"/>
              <a:gd name="adj2" fmla="val -30467"/>
              <a:gd name="adj3" fmla="val 16667"/>
            </a:avLst>
          </a:prstGeom>
          <a:solidFill>
            <a:srgbClr val="572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tabLst>
                <a:tab pos="216000" algn="l"/>
              </a:tabLst>
            </a:pPr>
            <a:r>
              <a:rPr lang="ru-RU" sz="1800" dirty="0"/>
              <a:t>Пытаются напугать </a:t>
            </a:r>
            <a:br>
              <a:rPr lang="ru-RU" sz="1800" dirty="0"/>
            </a:br>
            <a:r>
              <a:rPr lang="ru-RU" sz="1800" dirty="0"/>
              <a:t>или обрадовать</a:t>
            </a:r>
          </a:p>
        </p:txBody>
      </p:sp>
      <p:sp>
        <p:nvSpPr>
          <p:cNvPr id="11" name="Облачко с текстом: прямоугольное со скругленными углами 10">
            <a:extLst>
              <a:ext uri="{FF2B5EF4-FFF2-40B4-BE49-F238E27FC236}">
                <a16:creationId xmlns:a16="http://schemas.microsoft.com/office/drawing/2014/main" xmlns="" id="{DD35B77E-6191-AE8E-D9A6-05C2F9824028}"/>
              </a:ext>
            </a:extLst>
          </p:cNvPr>
          <p:cNvSpPr/>
          <p:nvPr/>
        </p:nvSpPr>
        <p:spPr>
          <a:xfrm>
            <a:off x="3280588" y="4923962"/>
            <a:ext cx="3103124" cy="716831"/>
          </a:xfrm>
          <a:prstGeom prst="wedgeRoundRectCallout">
            <a:avLst>
              <a:gd name="adj1" fmla="val -28069"/>
              <a:gd name="adj2" fmla="val -49550"/>
              <a:gd name="adj3" fmla="val 16667"/>
            </a:avLst>
          </a:prstGeom>
          <a:solidFill>
            <a:srgbClr val="572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tabLst>
                <a:tab pos="216000" algn="l"/>
              </a:tabLst>
            </a:pPr>
            <a:r>
              <a:rPr lang="ru-RU" sz="1800" dirty="0"/>
              <a:t>Настаивают на немедленных действиях</a:t>
            </a:r>
          </a:p>
        </p:txBody>
      </p:sp>
      <p:sp>
        <p:nvSpPr>
          <p:cNvPr id="12" name="Облачко с текстом: прямоугольное со скругленными углами 11">
            <a:extLst>
              <a:ext uri="{FF2B5EF4-FFF2-40B4-BE49-F238E27FC236}">
                <a16:creationId xmlns:a16="http://schemas.microsoft.com/office/drawing/2014/main" xmlns="" id="{83D14CAF-6FA1-1D01-9D1B-4C2593DCA5F3}"/>
              </a:ext>
            </a:extLst>
          </p:cNvPr>
          <p:cNvSpPr/>
          <p:nvPr/>
        </p:nvSpPr>
        <p:spPr>
          <a:xfrm>
            <a:off x="2456233" y="5822915"/>
            <a:ext cx="3103124" cy="716831"/>
          </a:xfrm>
          <a:prstGeom prst="wedgeRoundRectCallout">
            <a:avLst>
              <a:gd name="adj1" fmla="val -26038"/>
              <a:gd name="adj2" fmla="val -49974"/>
              <a:gd name="adj3" fmla="val 16667"/>
            </a:avLst>
          </a:prstGeom>
          <a:solidFill>
            <a:srgbClr val="5723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tabLst>
                <a:tab pos="216000" algn="l"/>
              </a:tabLst>
            </a:pPr>
            <a:r>
              <a:rPr lang="ru-RU" sz="1800" dirty="0"/>
              <a:t>Спрашивают конфиденциальные данные </a:t>
            </a:r>
          </a:p>
        </p:txBody>
      </p:sp>
    </p:spTree>
    <p:extLst>
      <p:ext uri="{BB962C8B-B14F-4D97-AF65-F5344CB8AC3E}">
        <p14:creationId xmlns:p14="http://schemas.microsoft.com/office/powerpoint/2010/main" val="38599087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49B614D-D262-1C0B-6787-184B09733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8"/>
            <a:ext cx="12192000" cy="6861298"/>
          </a:xfrm>
          <a:prstGeom prst="rect">
            <a:avLst/>
          </a:prstGeom>
        </p:spPr>
      </p:pic>
      <p:sp>
        <p:nvSpPr>
          <p:cNvPr id="13" name="TextBox 12">
            <a:extLst>
              <a:ext uri="{FF2B5EF4-FFF2-40B4-BE49-F238E27FC236}">
                <a16:creationId xmlns:a16="http://schemas.microsoft.com/office/drawing/2014/main" xmlns="" id="{2590285E-396C-4583-96AF-5568280CA386}"/>
              </a:ext>
            </a:extLst>
          </p:cNvPr>
          <p:cNvSpPr txBox="1"/>
          <p:nvPr/>
        </p:nvSpPr>
        <p:spPr>
          <a:xfrm>
            <a:off x="911425" y="196035"/>
            <a:ext cx="7742682" cy="1323439"/>
          </a:xfrm>
          <a:prstGeom prst="rect">
            <a:avLst/>
          </a:prstGeom>
          <a:noFill/>
        </p:spPr>
        <p:txBody>
          <a:bodyPr wrap="square">
            <a:spAutoFit/>
          </a:bodyPr>
          <a:lstStyle/>
          <a:p>
            <a:pPr algn="ctr"/>
            <a:r>
              <a:rPr lang="ru-RU" sz="4000" b="1" dirty="0">
                <a:solidFill>
                  <a:srgbClr val="832435"/>
                </a:solidFill>
              </a:rPr>
              <a:t>ХИТРОСТИ СКАРБЫЧА</a:t>
            </a:r>
          </a:p>
          <a:p>
            <a:pPr algn="ctr"/>
            <a:r>
              <a:rPr lang="ru-RU" sz="4000" b="1" dirty="0">
                <a:solidFill>
                  <a:srgbClr val="832435"/>
                </a:solidFill>
              </a:rPr>
              <a:t>ТОП-5 ФРАЗ МОШЕННИКОВ</a:t>
            </a:r>
            <a:endParaRPr lang="ru-BY" sz="4000" b="1" dirty="0">
              <a:solidFill>
                <a:srgbClr val="832435"/>
              </a:solidFill>
            </a:endParaRPr>
          </a:p>
        </p:txBody>
      </p:sp>
      <p:sp>
        <p:nvSpPr>
          <p:cNvPr id="5" name="Облачко с текстом: прямоугольное со скругленными углами 4">
            <a:extLst>
              <a:ext uri="{FF2B5EF4-FFF2-40B4-BE49-F238E27FC236}">
                <a16:creationId xmlns:a16="http://schemas.microsoft.com/office/drawing/2014/main" xmlns="" id="{B51B7CF5-15E8-D316-7823-2880C9D3D656}"/>
              </a:ext>
            </a:extLst>
          </p:cNvPr>
          <p:cNvSpPr/>
          <p:nvPr/>
        </p:nvSpPr>
        <p:spPr>
          <a:xfrm>
            <a:off x="4619016" y="5692441"/>
            <a:ext cx="3638145" cy="762771"/>
          </a:xfrm>
          <a:prstGeom prst="wedgeRoundRectCallout">
            <a:avLst>
              <a:gd name="adj1" fmla="val 61326"/>
              <a:gd name="adj2" fmla="val -51281"/>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«Бабушка, из-за меня пострадал человек» </a:t>
            </a:r>
            <a:endParaRPr lang="ru-BY" dirty="0">
              <a:solidFill>
                <a:schemeClr val="tx1"/>
              </a:solidFill>
            </a:endParaRPr>
          </a:p>
        </p:txBody>
      </p:sp>
      <p:sp>
        <p:nvSpPr>
          <p:cNvPr id="7" name="Облачко с текстом: прямоугольное со скругленными углами 6">
            <a:extLst>
              <a:ext uri="{FF2B5EF4-FFF2-40B4-BE49-F238E27FC236}">
                <a16:creationId xmlns:a16="http://schemas.microsoft.com/office/drawing/2014/main" xmlns="" id="{4B6950C3-1F6C-EBF3-38DB-65F48EBC3E70}"/>
              </a:ext>
            </a:extLst>
          </p:cNvPr>
          <p:cNvSpPr/>
          <p:nvPr/>
        </p:nvSpPr>
        <p:spPr>
          <a:xfrm>
            <a:off x="4054813" y="4681304"/>
            <a:ext cx="3377120" cy="762771"/>
          </a:xfrm>
          <a:prstGeom prst="wedgeRoundRectCallout">
            <a:avLst>
              <a:gd name="adj1" fmla="val 85523"/>
              <a:gd name="adj2" fmla="val -62758"/>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«Проголосуйте, пожалуйста, </a:t>
            </a:r>
            <a:br>
              <a:rPr lang="ru-RU" dirty="0">
                <a:solidFill>
                  <a:schemeClr val="tx1"/>
                </a:solidFill>
              </a:rPr>
            </a:br>
            <a:r>
              <a:rPr lang="ru-RU" dirty="0">
                <a:solidFill>
                  <a:schemeClr val="tx1"/>
                </a:solidFill>
              </a:rPr>
              <a:t>в конкурсе!»</a:t>
            </a:r>
            <a:endParaRPr lang="ru-BY" dirty="0">
              <a:solidFill>
                <a:schemeClr val="tx1"/>
              </a:solidFill>
            </a:endParaRPr>
          </a:p>
        </p:txBody>
      </p:sp>
      <p:sp>
        <p:nvSpPr>
          <p:cNvPr id="9" name="Облачко с текстом: прямоугольное со скругленными углами 8">
            <a:extLst>
              <a:ext uri="{FF2B5EF4-FFF2-40B4-BE49-F238E27FC236}">
                <a16:creationId xmlns:a16="http://schemas.microsoft.com/office/drawing/2014/main" xmlns="" id="{E6336A8E-141D-5A6B-5530-FF2CAA8EE628}"/>
              </a:ext>
            </a:extLst>
          </p:cNvPr>
          <p:cNvSpPr/>
          <p:nvPr/>
        </p:nvSpPr>
        <p:spPr>
          <a:xfrm>
            <a:off x="3602476" y="3670167"/>
            <a:ext cx="3638145" cy="762771"/>
          </a:xfrm>
          <a:prstGeom prst="wedgeRoundRectCallout">
            <a:avLst>
              <a:gd name="adj1" fmla="val 89133"/>
              <a:gd name="adj2" fmla="val -51281"/>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dirty="0">
                <a:solidFill>
                  <a:schemeClr val="tx1"/>
                </a:solidFill>
              </a:rPr>
              <a:t>Кто-то оформляет на вас кредит прямо сейчас!»</a:t>
            </a:r>
            <a:endParaRPr lang="ru-BY" dirty="0">
              <a:solidFill>
                <a:schemeClr val="tx1"/>
              </a:solidFill>
            </a:endParaRPr>
          </a:p>
        </p:txBody>
      </p:sp>
      <p:sp>
        <p:nvSpPr>
          <p:cNvPr id="11" name="Облачко с текстом: прямоугольное со скругленными углами 10">
            <a:extLst>
              <a:ext uri="{FF2B5EF4-FFF2-40B4-BE49-F238E27FC236}">
                <a16:creationId xmlns:a16="http://schemas.microsoft.com/office/drawing/2014/main" xmlns="" id="{56C54559-CD01-70E7-B574-BFCE1A5F97F6}"/>
              </a:ext>
            </a:extLst>
          </p:cNvPr>
          <p:cNvSpPr/>
          <p:nvPr/>
        </p:nvSpPr>
        <p:spPr>
          <a:xfrm>
            <a:off x="2963694" y="2652830"/>
            <a:ext cx="3638145" cy="762771"/>
          </a:xfrm>
          <a:prstGeom prst="wedgeRoundRectCallout">
            <a:avLst>
              <a:gd name="adj1" fmla="val 106780"/>
              <a:gd name="adj2" fmla="val -48730"/>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«Это звонок из службы безопасности банка»</a:t>
            </a:r>
            <a:endParaRPr lang="ru-BY" dirty="0">
              <a:solidFill>
                <a:schemeClr val="tx1"/>
              </a:solidFill>
            </a:endParaRPr>
          </a:p>
        </p:txBody>
      </p:sp>
      <p:sp>
        <p:nvSpPr>
          <p:cNvPr id="14" name="Облачко с текстом: прямоугольное со скругленными углами 13">
            <a:extLst>
              <a:ext uri="{FF2B5EF4-FFF2-40B4-BE49-F238E27FC236}">
                <a16:creationId xmlns:a16="http://schemas.microsoft.com/office/drawing/2014/main" xmlns="" id="{F83168BC-BD9C-8F8A-4927-B645C5E73975}"/>
              </a:ext>
            </a:extLst>
          </p:cNvPr>
          <p:cNvSpPr/>
          <p:nvPr/>
        </p:nvSpPr>
        <p:spPr>
          <a:xfrm>
            <a:off x="1290536" y="1693477"/>
            <a:ext cx="3638145" cy="762771"/>
          </a:xfrm>
          <a:prstGeom prst="wedgeRoundRectCallout">
            <a:avLst>
              <a:gd name="adj1" fmla="val 152235"/>
              <a:gd name="adj2" fmla="val -58933"/>
              <a:gd name="adj3" fmla="val 16667"/>
            </a:avLst>
          </a:prstGeom>
          <a:solidFill>
            <a:srgbClr val="65D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effectLst/>
                <a:latin typeface="Times New Roman" panose="02020603050405020304" pitchFamily="18" charset="0"/>
                <a:ea typeface="Times New Roman" panose="02020603050405020304" pitchFamily="18" charset="0"/>
              </a:rPr>
              <a:t>«</a:t>
            </a:r>
            <a:r>
              <a:rPr lang="ru-RU" dirty="0">
                <a:solidFill>
                  <a:schemeClr val="tx1"/>
                </a:solidFill>
                <a:effectLst/>
                <a:ea typeface="Times New Roman" panose="02020603050405020304" pitchFamily="18" charset="0"/>
              </a:rPr>
              <a:t>Проводится секретная операция, разглашение запрещено!»</a:t>
            </a:r>
            <a:endParaRPr lang="ru-BY" dirty="0">
              <a:solidFill>
                <a:schemeClr val="tx1"/>
              </a:solidFill>
            </a:endParaRPr>
          </a:p>
        </p:txBody>
      </p:sp>
      <p:sp>
        <p:nvSpPr>
          <p:cNvPr id="15" name="TextBox 14">
            <a:extLst>
              <a:ext uri="{FF2B5EF4-FFF2-40B4-BE49-F238E27FC236}">
                <a16:creationId xmlns:a16="http://schemas.microsoft.com/office/drawing/2014/main" xmlns="" id="{91EBC4B2-BA73-8BF3-8CF3-7B5A4D075116}"/>
              </a:ext>
            </a:extLst>
          </p:cNvPr>
          <p:cNvSpPr txBox="1"/>
          <p:nvPr/>
        </p:nvSpPr>
        <p:spPr>
          <a:xfrm>
            <a:off x="9114817" y="3850307"/>
            <a:ext cx="2264925" cy="830997"/>
          </a:xfrm>
          <a:prstGeom prst="rect">
            <a:avLst/>
          </a:prstGeom>
          <a:noFill/>
        </p:spPr>
        <p:txBody>
          <a:bodyPr wrap="square" rtlCol="0">
            <a:spAutoFit/>
          </a:bodyPr>
          <a:lstStyle/>
          <a:p>
            <a:pPr algn="ctr"/>
            <a:r>
              <a:rPr lang="ru-RU" sz="2400" b="1" dirty="0">
                <a:solidFill>
                  <a:schemeClr val="bg1"/>
                </a:solidFill>
              </a:rPr>
              <a:t>НЕИЗВЕСТНЫЙ НОМЕР</a:t>
            </a:r>
          </a:p>
        </p:txBody>
      </p:sp>
    </p:spTree>
    <p:extLst>
      <p:ext uri="{BB962C8B-B14F-4D97-AF65-F5344CB8AC3E}">
        <p14:creationId xmlns:p14="http://schemas.microsoft.com/office/powerpoint/2010/main" val="781748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190D5B-2392-C4AF-DD45-B4AC6B7ABF8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BA8EE50-049A-6D53-2968-E6D2192AFB12}"/>
              </a:ext>
            </a:extLst>
          </p:cNvPr>
          <p:cNvPicPr>
            <a:picLocks noChangeAspect="1"/>
          </p:cNvPicPr>
          <p:nvPr/>
        </p:nvPicPr>
        <p:blipFill>
          <a:blip r:embed="rId3">
            <a:extLst>
              <a:ext uri="{28A0092B-C50C-407E-A947-70E740481C1C}">
                <a14:useLocalDpi xmlns:a14="http://schemas.microsoft.com/office/drawing/2010/main" val="0"/>
              </a:ext>
            </a:extLst>
          </a:blip>
          <a:srcRect t="980"/>
          <a:stretch/>
        </p:blipFill>
        <p:spPr>
          <a:xfrm>
            <a:off x="1" y="0"/>
            <a:ext cx="12192000" cy="6945320"/>
          </a:xfrm>
          <a:prstGeom prst="rect">
            <a:avLst/>
          </a:prstGeom>
        </p:spPr>
      </p:pic>
      <p:sp>
        <p:nvSpPr>
          <p:cNvPr id="11" name="Облачко с текстом: прямоугольное со скругленными углами 10">
            <a:extLst>
              <a:ext uri="{FF2B5EF4-FFF2-40B4-BE49-F238E27FC236}">
                <a16:creationId xmlns:a16="http://schemas.microsoft.com/office/drawing/2014/main" xmlns="" id="{2A97AF26-C158-E9D1-377F-F1179E4E3844}"/>
              </a:ext>
            </a:extLst>
          </p:cNvPr>
          <p:cNvSpPr/>
          <p:nvPr/>
        </p:nvSpPr>
        <p:spPr>
          <a:xfrm>
            <a:off x="4932773" y="799058"/>
            <a:ext cx="2684835" cy="1677812"/>
          </a:xfrm>
          <a:prstGeom prst="wedgeRoundRectCallout">
            <a:avLst>
              <a:gd name="adj1" fmla="val 72195"/>
              <a:gd name="adj2" fmla="val 38628"/>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cs typeface="Arial" panose="020B0604020202020204" pitchFamily="34" charset="0"/>
              </a:rPr>
              <a:t>Я – домовой! </a:t>
            </a:r>
          </a:p>
          <a:p>
            <a:pPr algn="ctr"/>
            <a:r>
              <a:rPr lang="ru-RU" dirty="0">
                <a:solidFill>
                  <a:schemeClr val="tx1"/>
                </a:solidFill>
                <a:cs typeface="Arial" panose="020B0604020202020204" pitchFamily="34" charset="0"/>
              </a:rPr>
              <a:t>Помогаю Соне и Ване навести порядок в личных финансах. </a:t>
            </a:r>
          </a:p>
          <a:p>
            <a:pPr algn="ctr"/>
            <a:r>
              <a:rPr lang="ru-RU" dirty="0">
                <a:solidFill>
                  <a:schemeClr val="tx1"/>
                </a:solidFill>
                <a:cs typeface="Arial" panose="020B0604020202020204" pitchFamily="34" charset="0"/>
              </a:rPr>
              <a:t>Помогу и вам!</a:t>
            </a:r>
          </a:p>
        </p:txBody>
      </p:sp>
      <p:sp>
        <p:nvSpPr>
          <p:cNvPr id="8" name="TextBox 7">
            <a:extLst>
              <a:ext uri="{FF2B5EF4-FFF2-40B4-BE49-F238E27FC236}">
                <a16:creationId xmlns:a16="http://schemas.microsoft.com/office/drawing/2014/main" xmlns="" id="{B8A9321A-442B-A0C8-5B0F-11304BCEF215}"/>
              </a:ext>
            </a:extLst>
          </p:cNvPr>
          <p:cNvSpPr txBox="1"/>
          <p:nvPr/>
        </p:nvSpPr>
        <p:spPr>
          <a:xfrm>
            <a:off x="546398" y="639260"/>
            <a:ext cx="4149900" cy="816955"/>
          </a:xfrm>
          <a:prstGeom prst="rect">
            <a:avLst/>
          </a:prstGeom>
          <a:noFill/>
        </p:spPr>
        <p:txBody>
          <a:bodyPr wrap="square" rtlCol="0">
            <a:spAutoFit/>
          </a:bodyPr>
          <a:lstStyle/>
          <a:p>
            <a:pPr>
              <a:lnSpc>
                <a:spcPts val="5000"/>
              </a:lnSpc>
            </a:pPr>
            <a:r>
              <a:rPr lang="ru-RU" sz="7200" b="1" dirty="0">
                <a:ln w="384175">
                  <a:noFill/>
                </a:ln>
                <a:solidFill>
                  <a:srgbClr val="6F2C2F"/>
                </a:solidFill>
              </a:rPr>
              <a:t>СКАРБЫЧ</a:t>
            </a:r>
          </a:p>
        </p:txBody>
      </p:sp>
    </p:spTree>
    <p:extLst>
      <p:ext uri="{BB962C8B-B14F-4D97-AF65-F5344CB8AC3E}">
        <p14:creationId xmlns:p14="http://schemas.microsoft.com/office/powerpoint/2010/main" val="2488741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8B3695-1EDC-ACA4-7521-07AD70ACED3A}"/>
            </a:ext>
          </a:extLst>
        </p:cNvPr>
        <p:cNvGrpSpPr/>
        <p:nvPr/>
      </p:nvGrpSpPr>
      <p:grpSpPr>
        <a:xfrm>
          <a:off x="0" y="0"/>
          <a:ext cx="0" cy="0"/>
          <a:chOff x="0" y="0"/>
          <a:chExt cx="0" cy="0"/>
        </a:xfrm>
      </p:grpSpPr>
      <p:pic>
        <p:nvPicPr>
          <p:cNvPr id="23" name="Рисунок 22">
            <a:extLst>
              <a:ext uri="{FF2B5EF4-FFF2-40B4-BE49-F238E27FC236}">
                <a16:creationId xmlns:a16="http://schemas.microsoft.com/office/drawing/2014/main" xmlns="" id="{7E4C5E07-D182-F03B-5FF9-1D1646DF7D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1"/>
            <a:ext cx="12204646" cy="6870242"/>
          </a:xfrm>
          <a:prstGeom prst="rect">
            <a:avLst/>
          </a:prstGeom>
        </p:spPr>
      </p:pic>
      <p:sp>
        <p:nvSpPr>
          <p:cNvPr id="4" name="TextBox 3">
            <a:extLst>
              <a:ext uri="{FF2B5EF4-FFF2-40B4-BE49-F238E27FC236}">
                <a16:creationId xmlns:a16="http://schemas.microsoft.com/office/drawing/2014/main" xmlns="" id="{FCFFAC13-93F7-E9F3-9488-9032F55780B9}"/>
              </a:ext>
            </a:extLst>
          </p:cNvPr>
          <p:cNvSpPr txBox="1"/>
          <p:nvPr/>
        </p:nvSpPr>
        <p:spPr>
          <a:xfrm>
            <a:off x="418289" y="318254"/>
            <a:ext cx="11423191" cy="707886"/>
          </a:xfrm>
          <a:prstGeom prst="rect">
            <a:avLst/>
          </a:prstGeom>
          <a:noFill/>
        </p:spPr>
        <p:txBody>
          <a:bodyPr wrap="square">
            <a:spAutoFit/>
          </a:bodyPr>
          <a:lstStyle/>
          <a:p>
            <a:pPr algn="ctr"/>
            <a:r>
              <a:rPr lang="ru-RU" sz="4000" b="1" dirty="0">
                <a:solidFill>
                  <a:srgbClr val="832435"/>
                </a:solidFill>
              </a:rPr>
              <a:t>КАК ПОВЫШАТЬ ФИНАНСОВУЮ ГРАМОТНОСТЬ</a:t>
            </a:r>
            <a:endParaRPr lang="ru-BY" sz="4000" b="1" dirty="0">
              <a:solidFill>
                <a:srgbClr val="832435"/>
              </a:solidFill>
            </a:endParaRPr>
          </a:p>
        </p:txBody>
      </p:sp>
      <p:sp>
        <p:nvSpPr>
          <p:cNvPr id="7" name="Облачко с текстом: прямоугольное со скругленными углами 6">
            <a:extLst>
              <a:ext uri="{FF2B5EF4-FFF2-40B4-BE49-F238E27FC236}">
                <a16:creationId xmlns:a16="http://schemas.microsoft.com/office/drawing/2014/main" xmlns="" id="{90C2B7B5-26FC-2F07-578E-8632582CE8B4}"/>
              </a:ext>
            </a:extLst>
          </p:cNvPr>
          <p:cNvSpPr/>
          <p:nvPr/>
        </p:nvSpPr>
        <p:spPr>
          <a:xfrm>
            <a:off x="2734322" y="1180730"/>
            <a:ext cx="1818223" cy="1145219"/>
          </a:xfrm>
          <a:prstGeom prst="wedgeRoundRectCallout">
            <a:avLst>
              <a:gd name="adj1" fmla="val 70106"/>
              <a:gd name="adj2" fmla="val 33663"/>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e-BY" sz="1800" dirty="0">
                <a:solidFill>
                  <a:schemeClr val="tx1"/>
                </a:solidFill>
                <a:effectLst/>
                <a:ea typeface="Times New Roman" panose="02020603050405020304" pitchFamily="18" charset="0"/>
                <a:cs typeface="Times New Roman" panose="02020603050405020304" pitchFamily="18" charset="0"/>
              </a:rPr>
              <a:t>Грошы любяць разумных людзей!</a:t>
            </a:r>
            <a:endParaRPr lang="ru-RU" sz="1800" dirty="0">
              <a:solidFill>
                <a:schemeClr val="tx1"/>
              </a:solidFill>
              <a:effectLst/>
              <a:ea typeface="Times New Roman" panose="02020603050405020304" pitchFamily="18" charset="0"/>
              <a:cs typeface="Times New Roman" panose="02020603050405020304" pitchFamily="18" charset="0"/>
            </a:endParaRPr>
          </a:p>
        </p:txBody>
      </p:sp>
      <p:sp>
        <p:nvSpPr>
          <p:cNvPr id="13" name="Прямоугольник: скругленные углы 12">
            <a:extLst>
              <a:ext uri="{FF2B5EF4-FFF2-40B4-BE49-F238E27FC236}">
                <a16:creationId xmlns:a16="http://schemas.microsoft.com/office/drawing/2014/main" xmlns="" id="{3258804C-1ABF-A0D8-76E8-B9CF70230971}"/>
              </a:ext>
            </a:extLst>
          </p:cNvPr>
          <p:cNvSpPr/>
          <p:nvPr/>
        </p:nvSpPr>
        <p:spPr>
          <a:xfrm>
            <a:off x="739302" y="2516689"/>
            <a:ext cx="3424649" cy="1705022"/>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endParaRPr lang="ru-RU" sz="2000" b="1" dirty="0">
              <a:solidFill>
                <a:schemeClr val="tx1"/>
              </a:solidFill>
              <a:effectLst/>
              <a:ea typeface="Times New Roman" panose="02020603050405020304" pitchFamily="18" charset="0"/>
              <a:cs typeface="Times New Roman" panose="02020603050405020304" pitchFamily="18" charset="0"/>
            </a:endParaRPr>
          </a:p>
          <a:p>
            <a:pPr algn="ctr" defTabSz="648000">
              <a:lnSpc>
                <a:spcPct val="80000"/>
              </a:lnSpc>
              <a:tabLst>
                <a:tab pos="216000" algn="l"/>
              </a:tabLst>
            </a:pPr>
            <a:r>
              <a:rPr lang="ru-RU" sz="2400" dirty="0">
                <a:solidFill>
                  <a:schemeClr val="tx1"/>
                </a:solidFill>
                <a:cs typeface="Arial" panose="020B0604020202020204" pitchFamily="34" charset="0"/>
              </a:rPr>
              <a:t>Единый портал финансовой грамотности www.fingramota.by</a:t>
            </a:r>
          </a:p>
          <a:p>
            <a:pPr algn="ctr" defTabSz="648000">
              <a:lnSpc>
                <a:spcPct val="80000"/>
              </a:lnSpc>
              <a:tabLst>
                <a:tab pos="216000" algn="l"/>
              </a:tabLst>
            </a:pPr>
            <a:endParaRPr lang="ru-RU" sz="2000" b="1" dirty="0">
              <a:solidFill>
                <a:schemeClr val="tx1"/>
              </a:solidFill>
              <a:effectLst/>
              <a:ea typeface="Times New Roman" panose="02020603050405020304" pitchFamily="18" charset="0"/>
              <a:cs typeface="Times New Roman" panose="02020603050405020304" pitchFamily="18" charset="0"/>
            </a:endParaRPr>
          </a:p>
        </p:txBody>
      </p:sp>
      <p:sp>
        <p:nvSpPr>
          <p:cNvPr id="14" name="Прямоугольник: скругленные углы 13">
            <a:extLst>
              <a:ext uri="{FF2B5EF4-FFF2-40B4-BE49-F238E27FC236}">
                <a16:creationId xmlns:a16="http://schemas.microsoft.com/office/drawing/2014/main" xmlns="" id="{7A1BB8A6-D4B1-A279-5EA9-2E70F5B3EC1B}"/>
              </a:ext>
            </a:extLst>
          </p:cNvPr>
          <p:cNvSpPr/>
          <p:nvPr/>
        </p:nvSpPr>
        <p:spPr>
          <a:xfrm>
            <a:off x="418289" y="4766373"/>
            <a:ext cx="3428146" cy="1128590"/>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Учебные пособия </a:t>
            </a:r>
          </a:p>
          <a:p>
            <a:pPr algn="ctr" defTabSz="648000">
              <a:lnSpc>
                <a:spcPct val="80000"/>
              </a:lnSpc>
              <a:tabLst>
                <a:tab pos="216000" algn="l"/>
              </a:tabLst>
            </a:pPr>
            <a:r>
              <a:rPr lang="ru-RU" sz="2400">
                <a:solidFill>
                  <a:schemeClr val="tx1"/>
                </a:solidFill>
                <a:cs typeface="Arial" panose="020B0604020202020204" pitchFamily="34" charset="0"/>
              </a:rPr>
              <a:t>для факультатива</a:t>
            </a:r>
            <a:endParaRPr lang="ru-RU" sz="2400" dirty="0">
              <a:solidFill>
                <a:schemeClr val="tx1"/>
              </a:solidFill>
              <a:cs typeface="Arial" panose="020B0604020202020204" pitchFamily="34" charset="0"/>
            </a:endParaRPr>
          </a:p>
        </p:txBody>
      </p:sp>
      <p:sp>
        <p:nvSpPr>
          <p:cNvPr id="15" name="Прямоугольник: скругленные углы 14">
            <a:extLst>
              <a:ext uri="{FF2B5EF4-FFF2-40B4-BE49-F238E27FC236}">
                <a16:creationId xmlns:a16="http://schemas.microsoft.com/office/drawing/2014/main" xmlns="" id="{01E79EDB-4FB9-2AE0-E51D-6CC8D02388C8}"/>
              </a:ext>
            </a:extLst>
          </p:cNvPr>
          <p:cNvSpPr/>
          <p:nvPr/>
        </p:nvSpPr>
        <p:spPr>
          <a:xfrm>
            <a:off x="8154510" y="1506713"/>
            <a:ext cx="3062936" cy="1330334"/>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Комикс </a:t>
            </a:r>
          </a:p>
          <a:p>
            <a:pPr algn="ctr" defTabSz="648000">
              <a:lnSpc>
                <a:spcPct val="80000"/>
              </a:lnSpc>
              <a:tabLst>
                <a:tab pos="216000" algn="l"/>
              </a:tabLst>
            </a:pPr>
            <a:r>
              <a:rPr lang="ru-RU" sz="2400" dirty="0">
                <a:solidFill>
                  <a:schemeClr val="tx1"/>
                </a:solidFill>
                <a:cs typeface="Arial" panose="020B0604020202020204" pitchFamily="34" charset="0"/>
              </a:rPr>
              <a:t>«Школа супергероев финансовой грамотности»</a:t>
            </a:r>
          </a:p>
        </p:txBody>
      </p:sp>
      <p:sp>
        <p:nvSpPr>
          <p:cNvPr id="16" name="Прямоугольник: скругленные углы 15">
            <a:extLst>
              <a:ext uri="{FF2B5EF4-FFF2-40B4-BE49-F238E27FC236}">
                <a16:creationId xmlns:a16="http://schemas.microsoft.com/office/drawing/2014/main" xmlns="" id="{36E5416D-9FD4-7E42-CCEF-744FB584B3AE}"/>
              </a:ext>
            </a:extLst>
          </p:cNvPr>
          <p:cNvSpPr/>
          <p:nvPr/>
        </p:nvSpPr>
        <p:spPr>
          <a:xfrm>
            <a:off x="8697804" y="3252063"/>
            <a:ext cx="3062936" cy="867660"/>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Аккаунты в соцсетях</a:t>
            </a:r>
          </a:p>
        </p:txBody>
      </p:sp>
      <p:sp>
        <p:nvSpPr>
          <p:cNvPr id="17" name="Прямоугольник: скругленные углы 16">
            <a:extLst>
              <a:ext uri="{FF2B5EF4-FFF2-40B4-BE49-F238E27FC236}">
                <a16:creationId xmlns:a16="http://schemas.microsoft.com/office/drawing/2014/main" xmlns="" id="{6F92CAE3-17BD-20E8-F5AA-562E4289EADF}"/>
              </a:ext>
            </a:extLst>
          </p:cNvPr>
          <p:cNvSpPr/>
          <p:nvPr/>
        </p:nvSpPr>
        <p:spPr>
          <a:xfrm>
            <a:off x="8905003" y="4665707"/>
            <a:ext cx="3062936" cy="1199366"/>
          </a:xfrm>
          <a:prstGeom prst="roundRect">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lnSpc>
                <a:spcPct val="80000"/>
              </a:lnSpc>
              <a:tabLst>
                <a:tab pos="216000" algn="l"/>
              </a:tabLst>
            </a:pPr>
            <a:r>
              <a:rPr lang="ru-RU" sz="2400" dirty="0">
                <a:solidFill>
                  <a:schemeClr val="tx1"/>
                </a:solidFill>
                <a:cs typeface="Arial" panose="020B0604020202020204" pitchFamily="34" charset="0"/>
              </a:rPr>
              <a:t>Олимпиада, конкурс блогеров и другие мероприятия</a:t>
            </a:r>
          </a:p>
        </p:txBody>
      </p:sp>
    </p:spTree>
    <p:extLst>
      <p:ext uri="{BB962C8B-B14F-4D97-AF65-F5344CB8AC3E}">
        <p14:creationId xmlns:p14="http://schemas.microsoft.com/office/powerpoint/2010/main" val="1630804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B7239085-DC84-BD94-E4E3-D21A7B33B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0" cy="6859511"/>
          </a:xfrm>
          <a:prstGeom prst="rect">
            <a:avLst/>
          </a:prstGeom>
        </p:spPr>
      </p:pic>
      <p:pic>
        <p:nvPicPr>
          <p:cNvPr id="5" name="Рисунок 4">
            <a:extLst>
              <a:ext uri="{FF2B5EF4-FFF2-40B4-BE49-F238E27FC236}">
                <a16:creationId xmlns:a16="http://schemas.microsoft.com/office/drawing/2014/main" xmlns="" id="{FB153558-90C4-3DDA-13B1-ADA563FE2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836" y="2999"/>
            <a:ext cx="9141295" cy="3751878"/>
          </a:xfrm>
          <a:prstGeom prst="rect">
            <a:avLst/>
          </a:prstGeom>
        </p:spPr>
      </p:pic>
      <p:sp>
        <p:nvSpPr>
          <p:cNvPr id="13" name="TextBox 12">
            <a:extLst>
              <a:ext uri="{FF2B5EF4-FFF2-40B4-BE49-F238E27FC236}">
                <a16:creationId xmlns:a16="http://schemas.microsoft.com/office/drawing/2014/main" xmlns="" id="{2590285E-396C-4583-96AF-5568280CA386}"/>
              </a:ext>
            </a:extLst>
          </p:cNvPr>
          <p:cNvSpPr txBox="1"/>
          <p:nvPr/>
        </p:nvSpPr>
        <p:spPr>
          <a:xfrm>
            <a:off x="831519" y="1634375"/>
            <a:ext cx="10853928" cy="707886"/>
          </a:xfrm>
          <a:prstGeom prst="rect">
            <a:avLst/>
          </a:prstGeom>
          <a:noFill/>
        </p:spPr>
        <p:txBody>
          <a:bodyPr wrap="square">
            <a:spAutoFit/>
          </a:bodyPr>
          <a:lstStyle/>
          <a:p>
            <a:pPr algn="ctr"/>
            <a:r>
              <a:rPr lang="ru-RU" sz="4000" b="1" dirty="0">
                <a:solidFill>
                  <a:srgbClr val="832435"/>
                </a:solidFill>
              </a:rPr>
              <a:t>СПАСИБО ЗА ВНИМАНИЕ!</a:t>
            </a:r>
            <a:endParaRPr lang="ru-BY" sz="4000" b="1" dirty="0">
              <a:solidFill>
                <a:srgbClr val="832435"/>
              </a:solidFill>
            </a:endParaRPr>
          </a:p>
        </p:txBody>
      </p:sp>
    </p:spTree>
    <p:extLst>
      <p:ext uri="{BB962C8B-B14F-4D97-AF65-F5344CB8AC3E}">
        <p14:creationId xmlns:p14="http://schemas.microsoft.com/office/powerpoint/2010/main" val="20197498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C56556-C714-C844-4BC9-FA8D35E6D6F3}"/>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57A18DF8-362D-DE8A-8265-CF1640EC500C}"/>
              </a:ext>
            </a:extLst>
          </p:cNvPr>
          <p:cNvPicPr>
            <a:picLocks noChangeAspect="1"/>
          </p:cNvPicPr>
          <p:nvPr/>
        </p:nvPicPr>
        <p:blipFill>
          <a:blip r:embed="rId3" cstate="print">
            <a:extLst>
              <a:ext uri="{28A0092B-C50C-407E-A947-70E740481C1C}">
                <a14:useLocalDpi xmlns:a14="http://schemas.microsoft.com/office/drawing/2010/main" val="0"/>
              </a:ext>
            </a:extLst>
          </a:blip>
          <a:srcRect r="766"/>
          <a:stretch/>
        </p:blipFill>
        <p:spPr>
          <a:xfrm>
            <a:off x="0" y="-1"/>
            <a:ext cx="12192000" cy="6856221"/>
          </a:xfrm>
          <a:prstGeom prst="rect">
            <a:avLst/>
          </a:prstGeom>
        </p:spPr>
      </p:pic>
      <p:sp>
        <p:nvSpPr>
          <p:cNvPr id="14" name="Облачко с текстом: прямоугольное со скругленными углами 13">
            <a:extLst>
              <a:ext uri="{FF2B5EF4-FFF2-40B4-BE49-F238E27FC236}">
                <a16:creationId xmlns:a16="http://schemas.microsoft.com/office/drawing/2014/main" xmlns="" id="{6833B3CF-71A0-70F4-CA40-FE822D4E5085}"/>
              </a:ext>
            </a:extLst>
          </p:cNvPr>
          <p:cNvSpPr/>
          <p:nvPr/>
        </p:nvSpPr>
        <p:spPr>
          <a:xfrm>
            <a:off x="6637207" y="5749655"/>
            <a:ext cx="2355807" cy="754583"/>
          </a:xfrm>
          <a:prstGeom prst="wedgeRoundRectCallout">
            <a:avLst>
              <a:gd name="adj1" fmla="val 87594"/>
              <a:gd name="adj2" fmla="val -216996"/>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cs typeface="Arial" panose="020B0604020202020204" pitchFamily="34" charset="0"/>
              </a:rPr>
              <a:t>Сейчас наведем порядок!</a:t>
            </a:r>
          </a:p>
        </p:txBody>
      </p:sp>
      <p:sp>
        <p:nvSpPr>
          <p:cNvPr id="16" name="Облачко с текстом: прямоугольное со скругленными углами 15">
            <a:extLst>
              <a:ext uri="{FF2B5EF4-FFF2-40B4-BE49-F238E27FC236}">
                <a16:creationId xmlns:a16="http://schemas.microsoft.com/office/drawing/2014/main" xmlns="" id="{3F66E926-8E7B-DE09-99B4-9D7035656CB5}"/>
              </a:ext>
            </a:extLst>
          </p:cNvPr>
          <p:cNvSpPr/>
          <p:nvPr/>
        </p:nvSpPr>
        <p:spPr>
          <a:xfrm>
            <a:off x="520846" y="1672538"/>
            <a:ext cx="2517174" cy="1590473"/>
          </a:xfrm>
          <a:prstGeom prst="wedgeRoundRectCallout">
            <a:avLst>
              <a:gd name="adj1" fmla="val -14263"/>
              <a:gd name="adj2" fmla="val 79014"/>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cs typeface="Arial" panose="020B0604020202020204" pitchFamily="34" charset="0"/>
              </a:rPr>
              <a:t>Я веду бюджет </a:t>
            </a:r>
            <a:br>
              <a:rPr lang="ru-RU" sz="2000" dirty="0">
                <a:solidFill>
                  <a:schemeClr val="tx1"/>
                </a:solidFill>
                <a:cs typeface="Arial" panose="020B0604020202020204" pitchFamily="34" charset="0"/>
              </a:rPr>
            </a:br>
            <a:r>
              <a:rPr lang="ru-RU" sz="2000" dirty="0">
                <a:solidFill>
                  <a:schemeClr val="tx1"/>
                </a:solidFill>
                <a:cs typeface="Arial" panose="020B0604020202020204" pitchFamily="34" charset="0"/>
              </a:rPr>
              <a:t>и экономлю уже целый месяц, </a:t>
            </a:r>
            <a:br>
              <a:rPr lang="ru-RU" sz="2000" dirty="0">
                <a:solidFill>
                  <a:schemeClr val="tx1"/>
                </a:solidFill>
                <a:cs typeface="Arial" panose="020B0604020202020204" pitchFamily="34" charset="0"/>
              </a:rPr>
            </a:br>
            <a:r>
              <a:rPr lang="ru-RU" sz="2000" dirty="0">
                <a:solidFill>
                  <a:schemeClr val="tx1"/>
                </a:solidFill>
                <a:cs typeface="Arial" panose="020B0604020202020204" pitchFamily="34" charset="0"/>
              </a:rPr>
              <a:t>а эффекта все нет!</a:t>
            </a:r>
          </a:p>
        </p:txBody>
      </p:sp>
      <p:sp>
        <p:nvSpPr>
          <p:cNvPr id="21" name="TextBox 20">
            <a:extLst>
              <a:ext uri="{FF2B5EF4-FFF2-40B4-BE49-F238E27FC236}">
                <a16:creationId xmlns:a16="http://schemas.microsoft.com/office/drawing/2014/main" xmlns="" id="{C040D6AA-BBF3-0563-6DDC-8464181D3D5C}"/>
              </a:ext>
            </a:extLst>
          </p:cNvPr>
          <p:cNvSpPr txBox="1"/>
          <p:nvPr/>
        </p:nvSpPr>
        <p:spPr>
          <a:xfrm rot="20616588">
            <a:off x="7611295" y="704544"/>
            <a:ext cx="2904745" cy="2630015"/>
          </a:xfrm>
          <a:prstGeom prst="rect">
            <a:avLst/>
          </a:prstGeom>
          <a:noFill/>
        </p:spPr>
        <p:txBody>
          <a:bodyPr wrap="square" rtlCol="0">
            <a:spAutoFit/>
          </a:bodyPr>
          <a:lstStyle/>
          <a:p>
            <a:pPr algn="ctr"/>
            <a:r>
              <a:rPr lang="ru-RU" sz="2400" dirty="0">
                <a:solidFill>
                  <a:srgbClr val="3F1A1C"/>
                </a:solidFill>
                <a:cs typeface="Arial" panose="020B0604020202020204" pitchFamily="34" charset="0"/>
              </a:rPr>
              <a:t>У</a:t>
            </a:r>
            <a:r>
              <a:rPr lang="ru-RU" sz="2400" dirty="0">
                <a:solidFill>
                  <a:srgbClr val="0A0A0A"/>
                </a:solidFill>
                <a:cs typeface="Arial" panose="020B0604020202020204" pitchFamily="34" charset="0"/>
              </a:rPr>
              <a:t>читываем мелкие траты</a:t>
            </a:r>
          </a:p>
          <a:p>
            <a:pPr algn="ctr"/>
            <a:endParaRPr lang="ru-RU" sz="2400" dirty="0">
              <a:solidFill>
                <a:srgbClr val="0A0A0A"/>
              </a:solidFill>
              <a:cs typeface="Arial" panose="020B0604020202020204" pitchFamily="34" charset="0"/>
            </a:endParaRPr>
          </a:p>
          <a:p>
            <a:pPr algn="ctr"/>
            <a:r>
              <a:rPr lang="ru-RU" sz="2400" dirty="0">
                <a:solidFill>
                  <a:srgbClr val="0A0A0A"/>
                </a:solidFill>
                <a:cs typeface="Arial" panose="020B0604020202020204" pitchFamily="34" charset="0"/>
              </a:rPr>
              <a:t>Подводим итоги </a:t>
            </a:r>
            <a:br>
              <a:rPr lang="ru-RU" sz="2400" dirty="0">
                <a:solidFill>
                  <a:srgbClr val="0A0A0A"/>
                </a:solidFill>
                <a:cs typeface="Arial" panose="020B0604020202020204" pitchFamily="34" charset="0"/>
              </a:rPr>
            </a:br>
            <a:r>
              <a:rPr lang="ru-RU" sz="2400" dirty="0">
                <a:solidFill>
                  <a:srgbClr val="0A0A0A"/>
                </a:solidFill>
                <a:cs typeface="Arial" panose="020B0604020202020204" pitchFamily="34" charset="0"/>
              </a:rPr>
              <a:t>и анализируем каждый период</a:t>
            </a:r>
          </a:p>
          <a:p>
            <a:pPr>
              <a:lnSpc>
                <a:spcPts val="2500"/>
              </a:lnSpc>
            </a:pPr>
            <a:endParaRPr lang="ru-RU" sz="2400" dirty="0">
              <a:solidFill>
                <a:srgbClr val="0A0A0A"/>
              </a:solidFill>
              <a:cs typeface="Arial" panose="020B0604020202020204" pitchFamily="34" charset="0"/>
            </a:endParaRPr>
          </a:p>
        </p:txBody>
      </p:sp>
      <p:sp>
        <p:nvSpPr>
          <p:cNvPr id="24" name="TextBox 23">
            <a:extLst>
              <a:ext uri="{FF2B5EF4-FFF2-40B4-BE49-F238E27FC236}">
                <a16:creationId xmlns:a16="http://schemas.microsoft.com/office/drawing/2014/main" xmlns="" id="{3286C873-3CC1-591C-BF8C-6BFC92D884C6}"/>
              </a:ext>
            </a:extLst>
          </p:cNvPr>
          <p:cNvSpPr txBox="1"/>
          <p:nvPr/>
        </p:nvSpPr>
        <p:spPr>
          <a:xfrm>
            <a:off x="285667" y="76355"/>
            <a:ext cx="6780179" cy="1323439"/>
          </a:xfrm>
          <a:prstGeom prst="rect">
            <a:avLst/>
          </a:prstGeom>
          <a:noFill/>
        </p:spPr>
        <p:txBody>
          <a:bodyPr wrap="square" rtlCol="0">
            <a:spAutoFit/>
          </a:bodyPr>
          <a:lstStyle/>
          <a:p>
            <a:r>
              <a:rPr lang="ru-RU" sz="4000" b="1" dirty="0">
                <a:ln w="384175">
                  <a:noFill/>
                </a:ln>
                <a:solidFill>
                  <a:srgbClr val="832435"/>
                </a:solidFill>
              </a:rPr>
              <a:t>УЧЕТ ДОХОДОВ И РАСХОДОВ</a:t>
            </a:r>
            <a:r>
              <a:rPr lang="be-BY" sz="4000" b="1" dirty="0">
                <a:ln w="384175">
                  <a:noFill/>
                </a:ln>
                <a:solidFill>
                  <a:srgbClr val="832435"/>
                </a:solidFill>
              </a:rPr>
              <a:t>:</a:t>
            </a:r>
            <a:r>
              <a:rPr lang="ru-RU" sz="4000" b="1" dirty="0">
                <a:ln w="384175">
                  <a:noFill/>
                </a:ln>
                <a:solidFill>
                  <a:srgbClr val="832435"/>
                </a:solidFill>
              </a:rPr>
              <a:t> ВЕДЕМ ЭФФЕКТИВНО</a:t>
            </a:r>
          </a:p>
        </p:txBody>
      </p:sp>
      <p:sp>
        <p:nvSpPr>
          <p:cNvPr id="26" name="TextBox 25">
            <a:extLst>
              <a:ext uri="{FF2B5EF4-FFF2-40B4-BE49-F238E27FC236}">
                <a16:creationId xmlns:a16="http://schemas.microsoft.com/office/drawing/2014/main" xmlns="" id="{59DA952B-3BEC-4F6B-B9DC-820FB4038111}"/>
              </a:ext>
            </a:extLst>
          </p:cNvPr>
          <p:cNvSpPr txBox="1"/>
          <p:nvPr/>
        </p:nvSpPr>
        <p:spPr>
          <a:xfrm rot="20501484">
            <a:off x="4296002" y="1691463"/>
            <a:ext cx="3022768" cy="3647152"/>
          </a:xfrm>
          <a:prstGeom prst="rect">
            <a:avLst/>
          </a:prstGeom>
          <a:noFill/>
        </p:spPr>
        <p:txBody>
          <a:bodyPr wrap="square" rtlCol="0">
            <a:spAutoFit/>
          </a:bodyPr>
          <a:lstStyle/>
          <a:p>
            <a:pPr>
              <a:lnSpc>
                <a:spcPts val="1800"/>
              </a:lnSpc>
            </a:pPr>
            <a:endParaRPr lang="ru-RU" sz="2400" dirty="0">
              <a:solidFill>
                <a:srgbClr val="0A0A0A"/>
              </a:solidFill>
              <a:cs typeface="Arial" panose="020B0604020202020204" pitchFamily="34" charset="0"/>
            </a:endParaRPr>
          </a:p>
          <a:p>
            <a:pPr algn="ctr"/>
            <a:r>
              <a:rPr lang="ru-RU" sz="2400" dirty="0">
                <a:solidFill>
                  <a:srgbClr val="0A0A0A"/>
                </a:solidFill>
                <a:cs typeface="Arial" panose="020B0604020202020204" pitchFamily="34" charset="0"/>
              </a:rPr>
              <a:t>Используем электронные помощники</a:t>
            </a:r>
          </a:p>
          <a:p>
            <a:endParaRPr lang="ru-RU" sz="2400" dirty="0">
              <a:solidFill>
                <a:srgbClr val="0A0A0A"/>
              </a:solidFill>
              <a:cs typeface="Arial" panose="020B0604020202020204" pitchFamily="34" charset="0"/>
            </a:endParaRPr>
          </a:p>
          <a:p>
            <a:pPr algn="ctr"/>
            <a:r>
              <a:rPr lang="ru-RU" sz="2400" dirty="0">
                <a:solidFill>
                  <a:srgbClr val="0A0A0A"/>
                </a:solidFill>
                <a:cs typeface="Arial" panose="020B0604020202020204" pitchFamily="34" charset="0"/>
              </a:rPr>
              <a:t>Ведем учет </a:t>
            </a:r>
          </a:p>
          <a:p>
            <a:pPr algn="ctr"/>
            <a:r>
              <a:rPr lang="ru-RU" sz="2400" dirty="0">
                <a:solidFill>
                  <a:srgbClr val="0A0A0A"/>
                </a:solidFill>
                <a:cs typeface="Arial" panose="020B0604020202020204" pitchFamily="34" charset="0"/>
              </a:rPr>
              <a:t>доходов и расходов  регулярно</a:t>
            </a:r>
          </a:p>
          <a:p>
            <a:pPr algn="ctr"/>
            <a:endParaRPr lang="ru-RU" sz="2400" dirty="0">
              <a:solidFill>
                <a:srgbClr val="0A0A0A"/>
              </a:solidFill>
              <a:cs typeface="Arial" panose="020B0604020202020204" pitchFamily="34" charset="0"/>
            </a:endParaRPr>
          </a:p>
          <a:p>
            <a:pPr algn="ctr"/>
            <a:r>
              <a:rPr lang="ru-RU" sz="2400" dirty="0">
                <a:solidFill>
                  <a:srgbClr val="0A0A0A"/>
                </a:solidFill>
                <a:cs typeface="Arial" panose="020B0604020202020204" pitchFamily="34" charset="0"/>
              </a:rPr>
              <a:t>Ставим цели</a:t>
            </a:r>
          </a:p>
        </p:txBody>
      </p:sp>
      <p:cxnSp>
        <p:nvCxnSpPr>
          <p:cNvPr id="4" name="Прямая соединительная линия 3">
            <a:extLst>
              <a:ext uri="{FF2B5EF4-FFF2-40B4-BE49-F238E27FC236}">
                <a16:creationId xmlns:a16="http://schemas.microsoft.com/office/drawing/2014/main" xmlns="" id="{4FC6D4B5-9D2D-4911-85DF-75F1D30E7259}"/>
              </a:ext>
            </a:extLst>
          </p:cNvPr>
          <p:cNvCxnSpPr>
            <a:cxnSpLocks/>
          </p:cNvCxnSpPr>
          <p:nvPr/>
        </p:nvCxnSpPr>
        <p:spPr>
          <a:xfrm rot="19523279">
            <a:off x="8743013" y="1620099"/>
            <a:ext cx="641307"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xmlns="" id="{49C17E39-265F-499F-915D-0C986EC41B42}"/>
              </a:ext>
            </a:extLst>
          </p:cNvPr>
          <p:cNvCxnSpPr>
            <a:cxnSpLocks/>
          </p:cNvCxnSpPr>
          <p:nvPr/>
        </p:nvCxnSpPr>
        <p:spPr>
          <a:xfrm flipV="1">
            <a:off x="5380354" y="3167321"/>
            <a:ext cx="584419" cy="191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xmlns="" id="{A339F8ED-F64C-E67F-3B85-9DF2EE273C81}"/>
              </a:ext>
            </a:extLst>
          </p:cNvPr>
          <p:cNvCxnSpPr>
            <a:cxnSpLocks/>
          </p:cNvCxnSpPr>
          <p:nvPr/>
        </p:nvCxnSpPr>
        <p:spPr>
          <a:xfrm flipV="1">
            <a:off x="5807386" y="4543982"/>
            <a:ext cx="584419" cy="1913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74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7D85D6B-7B36-E629-E837-FB5A2BEE5DD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F5BC435-FFB5-415C-2D2C-D9FA45221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20" y="-1"/>
            <a:ext cx="12269820" cy="6854147"/>
          </a:xfrm>
          <a:prstGeom prst="rect">
            <a:avLst/>
          </a:prstGeom>
        </p:spPr>
      </p:pic>
      <p:pic>
        <p:nvPicPr>
          <p:cNvPr id="7" name="Рисунок 6">
            <a:extLst>
              <a:ext uri="{FF2B5EF4-FFF2-40B4-BE49-F238E27FC236}">
                <a16:creationId xmlns:a16="http://schemas.microsoft.com/office/drawing/2014/main" xmlns="" id="{C99E98CA-B426-C4D1-AEFF-16F9C766A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1" y="3000"/>
            <a:ext cx="12344399" cy="2029216"/>
          </a:xfrm>
          <a:prstGeom prst="rect">
            <a:avLst/>
          </a:prstGeom>
        </p:spPr>
      </p:pic>
      <p:sp>
        <p:nvSpPr>
          <p:cNvPr id="8" name="Облачко с текстом: прямоугольное со скругленными углами 7">
            <a:extLst>
              <a:ext uri="{FF2B5EF4-FFF2-40B4-BE49-F238E27FC236}">
                <a16:creationId xmlns:a16="http://schemas.microsoft.com/office/drawing/2014/main" xmlns="" id="{9C44826F-FF2D-ADE4-8CC7-E53E0C454ADB}"/>
              </a:ext>
            </a:extLst>
          </p:cNvPr>
          <p:cNvSpPr/>
          <p:nvPr/>
        </p:nvSpPr>
        <p:spPr>
          <a:xfrm>
            <a:off x="2852529" y="5720730"/>
            <a:ext cx="3110525" cy="1020538"/>
          </a:xfrm>
          <a:prstGeom prst="wedgeRoundRectCallout">
            <a:avLst>
              <a:gd name="adj1" fmla="val -39316"/>
              <a:gd name="adj2" fmla="val -159653"/>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cs typeface="Arial" panose="020B0604020202020204" pitchFamily="34" charset="0"/>
              </a:rPr>
              <a:t>О какой экономии можно вести речь, когда вода течет просто так?! </a:t>
            </a:r>
          </a:p>
        </p:txBody>
      </p:sp>
      <p:sp>
        <p:nvSpPr>
          <p:cNvPr id="9" name="TextBox 8">
            <a:extLst>
              <a:ext uri="{FF2B5EF4-FFF2-40B4-BE49-F238E27FC236}">
                <a16:creationId xmlns:a16="http://schemas.microsoft.com/office/drawing/2014/main" xmlns="" id="{DF0CBB22-DE43-F9E4-8220-4AB379697585}"/>
              </a:ext>
            </a:extLst>
          </p:cNvPr>
          <p:cNvSpPr txBox="1"/>
          <p:nvPr/>
        </p:nvSpPr>
        <p:spPr>
          <a:xfrm>
            <a:off x="180338" y="214220"/>
            <a:ext cx="6231793" cy="1323439"/>
          </a:xfrm>
          <a:prstGeom prst="rect">
            <a:avLst/>
          </a:prstGeom>
          <a:noFill/>
        </p:spPr>
        <p:txBody>
          <a:bodyPr wrap="square" rtlCol="0">
            <a:spAutoFit/>
          </a:bodyPr>
          <a:lstStyle/>
          <a:p>
            <a:r>
              <a:rPr lang="ru-RU" sz="4000" b="1" dirty="0">
                <a:ln w="384175">
                  <a:noFill/>
                </a:ln>
                <a:solidFill>
                  <a:srgbClr val="832435"/>
                </a:solidFill>
              </a:rPr>
              <a:t>АНАЛИЗИРУЕМ ТРАТЫ </a:t>
            </a:r>
            <a:r>
              <a:rPr lang="ru-RU" sz="4000" b="1" dirty="0">
                <a:solidFill>
                  <a:srgbClr val="6F2C2F"/>
                </a:solidFill>
              </a:rPr>
              <a:t>–</a:t>
            </a:r>
            <a:r>
              <a:rPr lang="ru-RU" sz="4000" b="1" dirty="0">
                <a:ln w="384175">
                  <a:noFill/>
                </a:ln>
                <a:solidFill>
                  <a:srgbClr val="832435"/>
                </a:solidFill>
              </a:rPr>
              <a:t> </a:t>
            </a:r>
            <a:br>
              <a:rPr lang="ru-RU" sz="4000" b="1" dirty="0">
                <a:ln w="384175">
                  <a:noFill/>
                </a:ln>
                <a:solidFill>
                  <a:srgbClr val="832435"/>
                </a:solidFill>
              </a:rPr>
            </a:br>
            <a:r>
              <a:rPr lang="ru-RU" sz="4000" b="1" dirty="0">
                <a:ln w="384175">
                  <a:noFill/>
                </a:ln>
                <a:solidFill>
                  <a:srgbClr val="832435"/>
                </a:solidFill>
              </a:rPr>
              <a:t>НЕ ПЛАТИМ ЛИШНЕГО </a:t>
            </a:r>
          </a:p>
        </p:txBody>
      </p:sp>
      <p:sp>
        <p:nvSpPr>
          <p:cNvPr id="11" name="Прямоугольник: скругленные углы 10">
            <a:extLst>
              <a:ext uri="{FF2B5EF4-FFF2-40B4-BE49-F238E27FC236}">
                <a16:creationId xmlns:a16="http://schemas.microsoft.com/office/drawing/2014/main" xmlns="" id="{19875045-3A80-E93F-7EBA-E17E061487FA}"/>
              </a:ext>
            </a:extLst>
          </p:cNvPr>
          <p:cNvSpPr/>
          <p:nvPr/>
        </p:nvSpPr>
        <p:spPr>
          <a:xfrm>
            <a:off x="6153716" y="507480"/>
            <a:ext cx="3499621" cy="949665"/>
          </a:xfrm>
          <a:prstGeom prst="roundRect">
            <a:avLst/>
          </a:prstGeom>
          <a:solidFill>
            <a:srgbClr val="FDF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sp>
        <p:nvSpPr>
          <p:cNvPr id="19" name="Прямоугольник: скругленные углы 18">
            <a:extLst>
              <a:ext uri="{FF2B5EF4-FFF2-40B4-BE49-F238E27FC236}">
                <a16:creationId xmlns:a16="http://schemas.microsoft.com/office/drawing/2014/main" xmlns="" id="{3CD0EDB1-755B-0F6B-F8E2-39A3EBF4FD33}"/>
              </a:ext>
            </a:extLst>
          </p:cNvPr>
          <p:cNvSpPr/>
          <p:nvPr/>
        </p:nvSpPr>
        <p:spPr>
          <a:xfrm>
            <a:off x="6153716" y="1603217"/>
            <a:ext cx="3499621" cy="949665"/>
          </a:xfrm>
          <a:prstGeom prst="roundRect">
            <a:avLst/>
          </a:prstGeom>
          <a:solidFill>
            <a:srgbClr val="FDF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sp>
        <p:nvSpPr>
          <p:cNvPr id="23" name="TextBox 22">
            <a:extLst>
              <a:ext uri="{FF2B5EF4-FFF2-40B4-BE49-F238E27FC236}">
                <a16:creationId xmlns:a16="http://schemas.microsoft.com/office/drawing/2014/main" xmlns="" id="{C8536D42-7697-BE05-83B4-3461920979E8}"/>
              </a:ext>
            </a:extLst>
          </p:cNvPr>
          <p:cNvSpPr txBox="1"/>
          <p:nvPr/>
        </p:nvSpPr>
        <p:spPr>
          <a:xfrm>
            <a:off x="6427550" y="673364"/>
            <a:ext cx="3225787" cy="717504"/>
          </a:xfrm>
          <a:prstGeom prst="rect">
            <a:avLst/>
          </a:prstGeom>
          <a:noFill/>
        </p:spPr>
        <p:txBody>
          <a:bodyPr wrap="square" rtlCol="0">
            <a:spAutoFit/>
          </a:bodyPr>
          <a:lstStyle/>
          <a:p>
            <a:pPr algn="ctr">
              <a:lnSpc>
                <a:spcPts val="1600"/>
              </a:lnSpc>
            </a:pPr>
            <a:r>
              <a:rPr lang="ru-RU" sz="2000" dirty="0">
                <a:cs typeface="Arial" panose="020B0604020202020204" pitchFamily="34" charset="0"/>
              </a:rPr>
              <a:t>Отслеживайте сферы,</a:t>
            </a:r>
          </a:p>
          <a:p>
            <a:pPr algn="ctr">
              <a:lnSpc>
                <a:spcPts val="1600"/>
              </a:lnSpc>
            </a:pPr>
            <a:r>
              <a:rPr lang="ru-RU" sz="2000" dirty="0">
                <a:cs typeface="Arial" panose="020B0604020202020204" pitchFamily="34" charset="0"/>
              </a:rPr>
              <a:t> где задействованы ваши деньги</a:t>
            </a:r>
          </a:p>
        </p:txBody>
      </p:sp>
      <p:sp>
        <p:nvSpPr>
          <p:cNvPr id="28" name="TextBox 27">
            <a:extLst>
              <a:ext uri="{FF2B5EF4-FFF2-40B4-BE49-F238E27FC236}">
                <a16:creationId xmlns:a16="http://schemas.microsoft.com/office/drawing/2014/main" xmlns="" id="{3C1AB699-FED4-FBC9-4918-21E821AFDE53}"/>
              </a:ext>
            </a:extLst>
          </p:cNvPr>
          <p:cNvSpPr txBox="1"/>
          <p:nvPr/>
        </p:nvSpPr>
        <p:spPr>
          <a:xfrm>
            <a:off x="6460042" y="1841508"/>
            <a:ext cx="3113043" cy="519116"/>
          </a:xfrm>
          <a:prstGeom prst="rect">
            <a:avLst/>
          </a:prstGeom>
          <a:noFill/>
        </p:spPr>
        <p:txBody>
          <a:bodyPr wrap="square" rtlCol="0">
            <a:spAutoFit/>
          </a:bodyPr>
          <a:lstStyle/>
          <a:p>
            <a:pPr algn="ctr">
              <a:lnSpc>
                <a:spcPts val="1600"/>
              </a:lnSpc>
            </a:pPr>
            <a:r>
              <a:rPr lang="ru-RU" sz="2000" dirty="0">
                <a:cs typeface="Arial" panose="020B0604020202020204" pitchFamily="34" charset="0"/>
              </a:rPr>
              <a:t>Делайте паузу перед крупными покупками</a:t>
            </a:r>
          </a:p>
        </p:txBody>
      </p:sp>
      <p:sp>
        <p:nvSpPr>
          <p:cNvPr id="38" name="Прямоугольник: скругленные углы 37">
            <a:extLst>
              <a:ext uri="{FF2B5EF4-FFF2-40B4-BE49-F238E27FC236}">
                <a16:creationId xmlns:a16="http://schemas.microsoft.com/office/drawing/2014/main" xmlns="" id="{6E5AF269-A72C-9E95-84F0-1DF781DFA709}"/>
              </a:ext>
            </a:extLst>
          </p:cNvPr>
          <p:cNvSpPr/>
          <p:nvPr/>
        </p:nvSpPr>
        <p:spPr>
          <a:xfrm>
            <a:off x="6153716" y="2764191"/>
            <a:ext cx="3499621" cy="949665"/>
          </a:xfrm>
          <a:prstGeom prst="roundRect">
            <a:avLst/>
          </a:prstGeom>
          <a:solidFill>
            <a:srgbClr val="FDF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sp>
        <p:nvSpPr>
          <p:cNvPr id="40" name="TextBox 39">
            <a:extLst>
              <a:ext uri="{FF2B5EF4-FFF2-40B4-BE49-F238E27FC236}">
                <a16:creationId xmlns:a16="http://schemas.microsoft.com/office/drawing/2014/main" xmlns="" id="{8C5E9DFB-B0B0-0A86-A0AB-7F1B53CDF8C6}"/>
              </a:ext>
            </a:extLst>
          </p:cNvPr>
          <p:cNvSpPr txBox="1"/>
          <p:nvPr/>
        </p:nvSpPr>
        <p:spPr>
          <a:xfrm>
            <a:off x="6782526" y="2989555"/>
            <a:ext cx="2241997" cy="724301"/>
          </a:xfrm>
          <a:prstGeom prst="rect">
            <a:avLst/>
          </a:prstGeom>
          <a:noFill/>
        </p:spPr>
        <p:txBody>
          <a:bodyPr wrap="square" rtlCol="0">
            <a:spAutoFit/>
          </a:bodyPr>
          <a:lstStyle/>
          <a:p>
            <a:pPr algn="ctr">
              <a:lnSpc>
                <a:spcPts val="1600"/>
              </a:lnSpc>
            </a:pPr>
            <a:r>
              <a:rPr lang="ru-RU" sz="2000" dirty="0">
                <a:cs typeface="Arial" panose="020B0604020202020204" pitchFamily="34" charset="0"/>
              </a:rPr>
              <a:t>Внимательно читайте ценники</a:t>
            </a:r>
          </a:p>
        </p:txBody>
      </p:sp>
      <p:sp>
        <p:nvSpPr>
          <p:cNvPr id="42" name="Прямоугольник: скругленные углы 41">
            <a:extLst>
              <a:ext uri="{FF2B5EF4-FFF2-40B4-BE49-F238E27FC236}">
                <a16:creationId xmlns:a16="http://schemas.microsoft.com/office/drawing/2014/main" xmlns="" id="{46270AD0-333E-56CB-F5C6-CA1E74050BF5}"/>
              </a:ext>
            </a:extLst>
          </p:cNvPr>
          <p:cNvSpPr/>
          <p:nvPr/>
        </p:nvSpPr>
        <p:spPr>
          <a:xfrm>
            <a:off x="6153716" y="3863254"/>
            <a:ext cx="3499621" cy="949665"/>
          </a:xfrm>
          <a:prstGeom prst="roundRect">
            <a:avLst/>
          </a:prstGeom>
          <a:solidFill>
            <a:srgbClr val="FDF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sp>
        <p:nvSpPr>
          <p:cNvPr id="44" name="TextBox 43">
            <a:extLst>
              <a:ext uri="{FF2B5EF4-FFF2-40B4-BE49-F238E27FC236}">
                <a16:creationId xmlns:a16="http://schemas.microsoft.com/office/drawing/2014/main" xmlns="" id="{616F0754-5696-05D0-8908-48A51DB3B506}"/>
              </a:ext>
            </a:extLst>
          </p:cNvPr>
          <p:cNvSpPr txBox="1"/>
          <p:nvPr/>
        </p:nvSpPr>
        <p:spPr>
          <a:xfrm>
            <a:off x="6566906" y="4098440"/>
            <a:ext cx="3056192" cy="519116"/>
          </a:xfrm>
          <a:prstGeom prst="rect">
            <a:avLst/>
          </a:prstGeom>
          <a:noFill/>
        </p:spPr>
        <p:txBody>
          <a:bodyPr wrap="square" rtlCol="0">
            <a:spAutoFit/>
          </a:bodyPr>
          <a:lstStyle/>
          <a:p>
            <a:pPr algn="ctr">
              <a:lnSpc>
                <a:spcPts val="1600"/>
              </a:lnSpc>
            </a:pPr>
            <a:r>
              <a:rPr lang="ru-RU" sz="2000" dirty="0">
                <a:cs typeface="Arial" panose="020B0604020202020204" pitchFamily="34" charset="0"/>
              </a:rPr>
              <a:t>Критически оценивайте акции в магазинах</a:t>
            </a:r>
          </a:p>
        </p:txBody>
      </p:sp>
      <p:sp>
        <p:nvSpPr>
          <p:cNvPr id="46" name="Прямоугольник: скругленные углы 45">
            <a:extLst>
              <a:ext uri="{FF2B5EF4-FFF2-40B4-BE49-F238E27FC236}">
                <a16:creationId xmlns:a16="http://schemas.microsoft.com/office/drawing/2014/main" xmlns="" id="{2EF5CE75-1512-852D-C65C-921077D0EA7A}"/>
              </a:ext>
            </a:extLst>
          </p:cNvPr>
          <p:cNvSpPr/>
          <p:nvPr/>
        </p:nvSpPr>
        <p:spPr>
          <a:xfrm>
            <a:off x="6153715" y="4991153"/>
            <a:ext cx="3499621" cy="949665"/>
          </a:xfrm>
          <a:prstGeom prst="roundRect">
            <a:avLst/>
          </a:prstGeom>
          <a:solidFill>
            <a:srgbClr val="FDF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sp>
        <p:nvSpPr>
          <p:cNvPr id="48" name="TextBox 47">
            <a:extLst>
              <a:ext uri="{FF2B5EF4-FFF2-40B4-BE49-F238E27FC236}">
                <a16:creationId xmlns:a16="http://schemas.microsoft.com/office/drawing/2014/main" xmlns="" id="{1BA1693E-1205-6BA8-FBA1-971017C2F442}"/>
              </a:ext>
            </a:extLst>
          </p:cNvPr>
          <p:cNvSpPr txBox="1"/>
          <p:nvPr/>
        </p:nvSpPr>
        <p:spPr>
          <a:xfrm>
            <a:off x="6686054" y="5201614"/>
            <a:ext cx="2865555" cy="519116"/>
          </a:xfrm>
          <a:prstGeom prst="rect">
            <a:avLst/>
          </a:prstGeom>
          <a:noFill/>
        </p:spPr>
        <p:txBody>
          <a:bodyPr wrap="square" rtlCol="0">
            <a:spAutoFit/>
          </a:bodyPr>
          <a:lstStyle/>
          <a:p>
            <a:pPr algn="ctr">
              <a:lnSpc>
                <a:spcPts val="1600"/>
              </a:lnSpc>
            </a:pPr>
            <a:r>
              <a:rPr lang="ru-RU" sz="2000" dirty="0">
                <a:cs typeface="Arial" panose="020B0604020202020204" pitchFamily="34" charset="0"/>
              </a:rPr>
              <a:t>Следите за мелкими тратами</a:t>
            </a:r>
          </a:p>
        </p:txBody>
      </p:sp>
      <p:pic>
        <p:nvPicPr>
          <p:cNvPr id="26" name="Рисунок 25">
            <a:extLst>
              <a:ext uri="{FF2B5EF4-FFF2-40B4-BE49-F238E27FC236}">
                <a16:creationId xmlns:a16="http://schemas.microsoft.com/office/drawing/2014/main" xmlns="" id="{09F16903-ABB7-43DE-8172-EE7195C68988}"/>
              </a:ext>
            </a:extLst>
          </p:cNvPr>
          <p:cNvPicPr>
            <a:picLocks noChangeAspect="1"/>
          </p:cNvPicPr>
          <p:nvPr/>
        </p:nvPicPr>
        <p:blipFill>
          <a:blip r:embed="rId5"/>
          <a:stretch>
            <a:fillRect/>
          </a:stretch>
        </p:blipFill>
        <p:spPr>
          <a:xfrm>
            <a:off x="6352973" y="773319"/>
            <a:ext cx="333082" cy="315530"/>
          </a:xfrm>
          <a:prstGeom prst="rect">
            <a:avLst/>
          </a:prstGeom>
          <a:solidFill>
            <a:srgbClr val="FDF4DC"/>
          </a:solidFill>
          <a:ln>
            <a:noFill/>
          </a:ln>
        </p:spPr>
      </p:pic>
      <p:pic>
        <p:nvPicPr>
          <p:cNvPr id="27" name="Рисунок 26">
            <a:extLst>
              <a:ext uri="{FF2B5EF4-FFF2-40B4-BE49-F238E27FC236}">
                <a16:creationId xmlns:a16="http://schemas.microsoft.com/office/drawing/2014/main" xmlns="" id="{B06E83AC-1AC8-448E-9C00-7F7F3DED9033}"/>
              </a:ext>
            </a:extLst>
          </p:cNvPr>
          <p:cNvPicPr>
            <a:picLocks noChangeAspect="1"/>
          </p:cNvPicPr>
          <p:nvPr/>
        </p:nvPicPr>
        <p:blipFill>
          <a:blip r:embed="rId5"/>
          <a:stretch>
            <a:fillRect/>
          </a:stretch>
        </p:blipFill>
        <p:spPr>
          <a:xfrm>
            <a:off x="6352973" y="1893664"/>
            <a:ext cx="333082" cy="315530"/>
          </a:xfrm>
          <a:prstGeom prst="rect">
            <a:avLst/>
          </a:prstGeom>
          <a:solidFill>
            <a:srgbClr val="FDF4DC"/>
          </a:solidFill>
          <a:ln>
            <a:noFill/>
          </a:ln>
        </p:spPr>
      </p:pic>
      <p:pic>
        <p:nvPicPr>
          <p:cNvPr id="29" name="Рисунок 28">
            <a:extLst>
              <a:ext uri="{FF2B5EF4-FFF2-40B4-BE49-F238E27FC236}">
                <a16:creationId xmlns:a16="http://schemas.microsoft.com/office/drawing/2014/main" xmlns="" id="{436C8D21-E4CF-44A3-B845-A82903777CB1}"/>
              </a:ext>
            </a:extLst>
          </p:cNvPr>
          <p:cNvPicPr>
            <a:picLocks noChangeAspect="1"/>
          </p:cNvPicPr>
          <p:nvPr/>
        </p:nvPicPr>
        <p:blipFill>
          <a:blip r:embed="rId5"/>
          <a:stretch>
            <a:fillRect/>
          </a:stretch>
        </p:blipFill>
        <p:spPr>
          <a:xfrm>
            <a:off x="6412767" y="3100200"/>
            <a:ext cx="333082" cy="315530"/>
          </a:xfrm>
          <a:prstGeom prst="rect">
            <a:avLst/>
          </a:prstGeom>
          <a:solidFill>
            <a:srgbClr val="FDF4DC"/>
          </a:solidFill>
          <a:ln>
            <a:noFill/>
          </a:ln>
        </p:spPr>
      </p:pic>
      <p:pic>
        <p:nvPicPr>
          <p:cNvPr id="30" name="Рисунок 29">
            <a:extLst>
              <a:ext uri="{FF2B5EF4-FFF2-40B4-BE49-F238E27FC236}">
                <a16:creationId xmlns:a16="http://schemas.microsoft.com/office/drawing/2014/main" xmlns="" id="{FF9BCB6F-7A45-4E2B-B167-06322EC32DA1}"/>
              </a:ext>
            </a:extLst>
          </p:cNvPr>
          <p:cNvPicPr>
            <a:picLocks noChangeAspect="1"/>
          </p:cNvPicPr>
          <p:nvPr/>
        </p:nvPicPr>
        <p:blipFill>
          <a:blip r:embed="rId5"/>
          <a:stretch>
            <a:fillRect/>
          </a:stretch>
        </p:blipFill>
        <p:spPr>
          <a:xfrm>
            <a:off x="6400365" y="4154957"/>
            <a:ext cx="333082" cy="315530"/>
          </a:xfrm>
          <a:prstGeom prst="rect">
            <a:avLst/>
          </a:prstGeom>
          <a:solidFill>
            <a:srgbClr val="FDF4DC"/>
          </a:solidFill>
          <a:ln>
            <a:noFill/>
          </a:ln>
        </p:spPr>
      </p:pic>
      <p:pic>
        <p:nvPicPr>
          <p:cNvPr id="31" name="Рисунок 30">
            <a:extLst>
              <a:ext uri="{FF2B5EF4-FFF2-40B4-BE49-F238E27FC236}">
                <a16:creationId xmlns:a16="http://schemas.microsoft.com/office/drawing/2014/main" xmlns="" id="{9B1DFBC6-611C-460E-818A-173353511152}"/>
              </a:ext>
            </a:extLst>
          </p:cNvPr>
          <p:cNvPicPr>
            <a:picLocks noChangeAspect="1"/>
          </p:cNvPicPr>
          <p:nvPr/>
        </p:nvPicPr>
        <p:blipFill>
          <a:blip r:embed="rId5"/>
          <a:stretch>
            <a:fillRect/>
          </a:stretch>
        </p:blipFill>
        <p:spPr>
          <a:xfrm>
            <a:off x="6405058" y="5303407"/>
            <a:ext cx="333082" cy="315530"/>
          </a:xfrm>
          <a:prstGeom prst="rect">
            <a:avLst/>
          </a:prstGeom>
          <a:solidFill>
            <a:srgbClr val="FDF4DC"/>
          </a:solidFill>
          <a:ln>
            <a:noFill/>
          </a:ln>
        </p:spPr>
      </p:pic>
    </p:spTree>
    <p:extLst>
      <p:ext uri="{BB962C8B-B14F-4D97-AF65-F5344CB8AC3E}">
        <p14:creationId xmlns:p14="http://schemas.microsoft.com/office/powerpoint/2010/main" val="1155338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4CCE1BF7-50CF-3E7D-3738-F5862C73E501}"/>
              </a:ext>
            </a:extLst>
          </p:cNvPr>
          <p:cNvPicPr>
            <a:picLocks noChangeAspect="1"/>
          </p:cNvPicPr>
          <p:nvPr/>
        </p:nvPicPr>
        <p:blipFill>
          <a:blip r:embed="rId3" cstate="print">
            <a:extLst>
              <a:ext uri="{28A0092B-C50C-407E-A947-70E740481C1C}">
                <a14:useLocalDpi xmlns:a14="http://schemas.microsoft.com/office/drawing/2010/main" val="0"/>
              </a:ext>
            </a:extLst>
          </a:blip>
          <a:srcRect l="630" r="604"/>
          <a:stretch/>
        </p:blipFill>
        <p:spPr>
          <a:xfrm>
            <a:off x="0" y="0"/>
            <a:ext cx="12192000" cy="6858000"/>
          </a:xfrm>
          <a:prstGeom prst="rect">
            <a:avLst/>
          </a:prstGeom>
        </p:spPr>
      </p:pic>
      <p:graphicFrame>
        <p:nvGraphicFramePr>
          <p:cNvPr id="9" name="Таблица 8">
            <a:extLst>
              <a:ext uri="{FF2B5EF4-FFF2-40B4-BE49-F238E27FC236}">
                <a16:creationId xmlns:a16="http://schemas.microsoft.com/office/drawing/2014/main" xmlns="" id="{AE9E0A4D-B127-FD94-817C-73BAA0615486}"/>
              </a:ext>
            </a:extLst>
          </p:cNvPr>
          <p:cNvGraphicFramePr>
            <a:graphicFrameLocks noGrp="1"/>
          </p:cNvGraphicFramePr>
          <p:nvPr>
            <p:extLst>
              <p:ext uri="{D42A27DB-BD31-4B8C-83A1-F6EECF244321}">
                <p14:modId xmlns:p14="http://schemas.microsoft.com/office/powerpoint/2010/main" val="1241047320"/>
              </p:ext>
            </p:extLst>
          </p:nvPr>
        </p:nvGraphicFramePr>
        <p:xfrm>
          <a:off x="3811349" y="1721796"/>
          <a:ext cx="6149949" cy="2938076"/>
        </p:xfrm>
        <a:graphic>
          <a:graphicData uri="http://schemas.openxmlformats.org/drawingml/2006/table">
            <a:tbl>
              <a:tblPr firstRow="1" bandRow="1">
                <a:tableStyleId>{5940675A-B579-460E-94D1-54222C63F5DA}</a:tableStyleId>
              </a:tblPr>
              <a:tblGrid>
                <a:gridCol w="980427">
                  <a:extLst>
                    <a:ext uri="{9D8B030D-6E8A-4147-A177-3AD203B41FA5}">
                      <a16:colId xmlns:a16="http://schemas.microsoft.com/office/drawing/2014/main" xmlns="" val="2392892177"/>
                    </a:ext>
                  </a:extLst>
                </a:gridCol>
                <a:gridCol w="1169497">
                  <a:extLst>
                    <a:ext uri="{9D8B030D-6E8A-4147-A177-3AD203B41FA5}">
                      <a16:colId xmlns:a16="http://schemas.microsoft.com/office/drawing/2014/main" xmlns="" val="1335807670"/>
                    </a:ext>
                  </a:extLst>
                </a:gridCol>
                <a:gridCol w="925050">
                  <a:extLst>
                    <a:ext uri="{9D8B030D-6E8A-4147-A177-3AD203B41FA5}">
                      <a16:colId xmlns:a16="http://schemas.microsoft.com/office/drawing/2014/main" xmlns="" val="2844667500"/>
                    </a:ext>
                  </a:extLst>
                </a:gridCol>
                <a:gridCol w="1024992">
                  <a:extLst>
                    <a:ext uri="{9D8B030D-6E8A-4147-A177-3AD203B41FA5}">
                      <a16:colId xmlns:a16="http://schemas.microsoft.com/office/drawing/2014/main" xmlns="" val="4219775449"/>
                    </a:ext>
                  </a:extLst>
                </a:gridCol>
                <a:gridCol w="1069556">
                  <a:extLst>
                    <a:ext uri="{9D8B030D-6E8A-4147-A177-3AD203B41FA5}">
                      <a16:colId xmlns:a16="http://schemas.microsoft.com/office/drawing/2014/main" xmlns="" val="1374568761"/>
                    </a:ext>
                  </a:extLst>
                </a:gridCol>
                <a:gridCol w="980427">
                  <a:extLst>
                    <a:ext uri="{9D8B030D-6E8A-4147-A177-3AD203B41FA5}">
                      <a16:colId xmlns:a16="http://schemas.microsoft.com/office/drawing/2014/main" xmlns="" val="1134111434"/>
                    </a:ext>
                  </a:extLst>
                </a:gridCol>
              </a:tblGrid>
              <a:tr h="320023">
                <a:tc rowSpan="2">
                  <a:txBody>
                    <a:bodyPr/>
                    <a:lstStyle/>
                    <a:p>
                      <a:pPr algn="just">
                        <a:lnSpc>
                          <a:spcPts val="2300"/>
                        </a:lnSpc>
                      </a:pPr>
                      <a:r>
                        <a:rPr lang="ru-RU" sz="2000" b="1" dirty="0">
                          <a:solidFill>
                            <a:schemeClr val="tx1"/>
                          </a:solidFill>
                          <a:effectLst/>
                          <a:latin typeface="+mn-lt"/>
                          <a:ea typeface="Times New Roman" panose="02020603050405020304" pitchFamily="18" charset="0"/>
                          <a:cs typeface="Times New Roman" panose="02020603050405020304" pitchFamily="18" charset="0"/>
                        </a:rPr>
                        <a:t>Месяц</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ts val="2300"/>
                        </a:lnSpc>
                      </a:pPr>
                      <a:r>
                        <a:rPr lang="ru-RU" sz="2000" b="1" dirty="0">
                          <a:solidFill>
                            <a:schemeClr val="tx1"/>
                          </a:solidFill>
                          <a:effectLst/>
                          <a:latin typeface="+mn-lt"/>
                          <a:ea typeface="Times New Roman" panose="02020603050405020304" pitchFamily="18" charset="0"/>
                          <a:cs typeface="Times New Roman" panose="02020603050405020304" pitchFamily="18" charset="0"/>
                        </a:rPr>
                        <a:t>Доходы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tc gridSpan="2">
                  <a:txBody>
                    <a:bodyPr/>
                    <a:lstStyle/>
                    <a:p>
                      <a:pPr algn="ctr">
                        <a:lnSpc>
                          <a:spcPts val="2300"/>
                        </a:lnSpc>
                      </a:pPr>
                      <a:r>
                        <a:rPr lang="ru-RU" sz="2000" b="1" dirty="0">
                          <a:solidFill>
                            <a:schemeClr val="tx1"/>
                          </a:solidFill>
                          <a:effectLst/>
                          <a:latin typeface="+mn-lt"/>
                          <a:ea typeface="Times New Roman" panose="02020603050405020304" pitchFamily="18" charset="0"/>
                          <a:cs typeface="Times New Roman" panose="02020603050405020304" pitchFamily="18" charset="0"/>
                        </a:rPr>
                        <a:t>Расходы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tc rowSpan="2">
                  <a:txBody>
                    <a:bodyPr/>
                    <a:lstStyle/>
                    <a:p>
                      <a:pPr algn="just">
                        <a:lnSpc>
                          <a:spcPts val="2300"/>
                        </a:lnSpc>
                      </a:pPr>
                      <a:r>
                        <a:rPr lang="ru-RU" sz="2000" b="1" dirty="0" err="1">
                          <a:solidFill>
                            <a:schemeClr val="tx1"/>
                          </a:solidFill>
                          <a:effectLst/>
                          <a:latin typeface="+mn-lt"/>
                          <a:ea typeface="Times New Roman" panose="02020603050405020304" pitchFamily="18" charset="0"/>
                          <a:cs typeface="Times New Roman" panose="02020603050405020304" pitchFamily="18" charset="0"/>
                        </a:rPr>
                        <a:t>Накоп-ления</a:t>
                      </a:r>
                      <a:endParaRPr lang="ru-RU" sz="20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507708025"/>
                  </a:ext>
                </a:extLst>
              </a:tr>
              <a:tr h="711088">
                <a:tc vMerge="1">
                  <a:txBody>
                    <a:bodyPr/>
                    <a:lstStyle/>
                    <a:p>
                      <a:endParaRPr lang="ru-RU"/>
                    </a:p>
                  </a:txBody>
                  <a:tcPr/>
                </a:tc>
                <a:tc>
                  <a:txBody>
                    <a:bodyPr/>
                    <a:lstStyle/>
                    <a:p>
                      <a:pPr algn="ctr">
                        <a:lnSpc>
                          <a:spcPts val="1700"/>
                        </a:lnSpc>
                      </a:pPr>
                      <a:r>
                        <a:rPr lang="ru-RU" sz="1400" b="0" dirty="0">
                          <a:solidFill>
                            <a:schemeClr val="tx1"/>
                          </a:solidFill>
                          <a:effectLst/>
                          <a:latin typeface="+mn-lt"/>
                          <a:ea typeface="Times New Roman" panose="02020603050405020304" pitchFamily="18" charset="0"/>
                          <a:cs typeface="Times New Roman" panose="02020603050405020304" pitchFamily="18" charset="0"/>
                        </a:rPr>
                        <a:t>Карманные деньги</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100"/>
                        </a:lnSpc>
                      </a:pPr>
                      <a:r>
                        <a:rPr lang="ru-RU" sz="1400" b="0" dirty="0">
                          <a:solidFill>
                            <a:schemeClr val="tx1"/>
                          </a:solidFill>
                          <a:effectLst/>
                          <a:latin typeface="+mn-lt"/>
                          <a:ea typeface="Times New Roman" panose="02020603050405020304" pitchFamily="18" charset="0"/>
                          <a:cs typeface="Times New Roman" panose="02020603050405020304" pitchFamily="18" charset="0"/>
                        </a:rPr>
                        <a:t>Подарки</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700"/>
                        </a:lnSpc>
                      </a:pPr>
                      <a:r>
                        <a:rPr lang="ru-RU" sz="1400" b="0" dirty="0" err="1">
                          <a:solidFill>
                            <a:schemeClr val="tx1"/>
                          </a:solidFill>
                          <a:effectLst/>
                          <a:latin typeface="+mn-lt"/>
                          <a:ea typeface="Times New Roman" panose="02020603050405020304" pitchFamily="18" charset="0"/>
                          <a:cs typeface="Times New Roman" panose="02020603050405020304" pitchFamily="18" charset="0"/>
                        </a:rPr>
                        <a:t>Обяза</a:t>
                      </a:r>
                      <a:r>
                        <a:rPr lang="ru-RU" sz="1400" b="0" dirty="0">
                          <a:solidFill>
                            <a:schemeClr val="tx1"/>
                          </a:solidFill>
                          <a:effectLst/>
                          <a:latin typeface="+mn-lt"/>
                          <a:ea typeface="Times New Roman" panose="02020603050405020304" pitchFamily="18" charset="0"/>
                          <a:cs typeface="Times New Roman" panose="02020603050405020304" pitchFamily="18" charset="0"/>
                        </a:rPr>
                        <a:t>-тельные</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700"/>
                        </a:lnSpc>
                      </a:pPr>
                      <a:r>
                        <a:rPr lang="ru-RU" sz="1400" b="0" dirty="0" err="1">
                          <a:solidFill>
                            <a:schemeClr val="tx1"/>
                          </a:solidFill>
                          <a:effectLst/>
                          <a:latin typeface="+mn-lt"/>
                          <a:ea typeface="Times New Roman" panose="02020603050405020304" pitchFamily="18" charset="0"/>
                          <a:cs typeface="Times New Roman" panose="02020603050405020304" pitchFamily="18" charset="0"/>
                        </a:rPr>
                        <a:t>Необяза</a:t>
                      </a:r>
                      <a:r>
                        <a:rPr lang="ru-RU" sz="1400" b="0" dirty="0">
                          <a:solidFill>
                            <a:schemeClr val="tx1"/>
                          </a:solidFill>
                          <a:effectLst/>
                          <a:latin typeface="+mn-lt"/>
                          <a:ea typeface="Times New Roman" panose="02020603050405020304" pitchFamily="18" charset="0"/>
                          <a:cs typeface="Times New Roman" panose="02020603050405020304" pitchFamily="18" charset="0"/>
                        </a:rPr>
                        <a:t>-тельные</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extLst>
                  <a:ext uri="{0D108BD9-81ED-4DB2-BD59-A6C34878D82A}">
                    <a16:rowId xmlns:a16="http://schemas.microsoft.com/office/drawing/2014/main" xmlns="" val="1531701925"/>
                  </a:ext>
                </a:extLst>
              </a:tr>
              <a:tr h="306850">
                <a:tc>
                  <a:txBody>
                    <a:bodyPr/>
                    <a:lstStyle/>
                    <a:p>
                      <a:pPr algn="just">
                        <a:lnSpc>
                          <a:spcPts val="2300"/>
                        </a:lnSpc>
                      </a:pPr>
                      <a:r>
                        <a:rPr lang="ru-RU" sz="1400" b="1" dirty="0">
                          <a:solidFill>
                            <a:schemeClr val="tx1"/>
                          </a:solidFill>
                          <a:effectLst/>
                          <a:latin typeface="+mn-lt"/>
                          <a:ea typeface="Times New Roman" panose="02020603050405020304" pitchFamily="18" charset="0"/>
                          <a:cs typeface="Times New Roman" panose="02020603050405020304" pitchFamily="18" charset="0"/>
                        </a:rPr>
                        <a:t>В копилке</a:t>
                      </a:r>
                      <a:endParaRPr lang="ru-RU" sz="16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1800" dirty="0">
                          <a:solidFill>
                            <a:schemeClr val="tx1"/>
                          </a:solidFill>
                          <a:effectLst/>
                          <a:latin typeface="+mn-lt"/>
                          <a:ea typeface="Times New Roman" panose="02020603050405020304" pitchFamily="18" charset="0"/>
                          <a:cs typeface="Times New Roman" panose="02020603050405020304" pitchFamily="18" charset="0"/>
                        </a:rPr>
                        <a:t> </a:t>
                      </a:r>
                      <a:endParaRPr lang="ru-RU" sz="20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300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581682829"/>
                  </a:ext>
                </a:extLst>
              </a:tr>
              <a:tr h="320023">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Март</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200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82980070"/>
                  </a:ext>
                </a:extLst>
              </a:tr>
              <a:tr h="320023">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Апрель</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200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500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561433845"/>
                  </a:ext>
                </a:extLst>
              </a:tr>
              <a:tr h="320023">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Май</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200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200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300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03364459"/>
                  </a:ext>
                </a:extLst>
              </a:tr>
              <a:tr h="320023">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Июнь</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200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606924762"/>
                  </a:ext>
                </a:extLst>
              </a:tr>
              <a:tr h="320023">
                <a:tc>
                  <a:txBody>
                    <a:bodyPr/>
                    <a:lstStyle/>
                    <a:p>
                      <a:pPr algn="just">
                        <a:lnSpc>
                          <a:spcPts val="2300"/>
                        </a:lnSpc>
                      </a:pPr>
                      <a:r>
                        <a:rPr lang="ru-RU" sz="2000" b="1">
                          <a:solidFill>
                            <a:schemeClr val="tx1"/>
                          </a:solidFill>
                          <a:effectLst/>
                          <a:latin typeface="+mn-lt"/>
                          <a:ea typeface="Times New Roman" panose="02020603050405020304" pitchFamily="18" charset="0"/>
                          <a:cs typeface="Times New Roman" panose="02020603050405020304" pitchFamily="18" charset="0"/>
                        </a:rPr>
                        <a:t>Итого</a:t>
                      </a:r>
                      <a:endParaRPr lang="ru-RU" sz="20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300"/>
                        </a:lnSpc>
                      </a:pPr>
                      <a:r>
                        <a:rPr lang="ru-RU" sz="2000">
                          <a:solidFill>
                            <a:schemeClr val="tx1"/>
                          </a:solidFill>
                          <a:effectLst/>
                          <a:latin typeface="+mn-lt"/>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300"/>
                        </a:lnSpc>
                      </a:pPr>
                      <a:r>
                        <a:rPr lang="ru-RU" sz="2000" dirty="0">
                          <a:solidFill>
                            <a:schemeClr val="tx1"/>
                          </a:solidFill>
                          <a:effectLst/>
                          <a:latin typeface="+mn-lt"/>
                          <a:ea typeface="Times New Roman" panose="02020603050405020304" pitchFamily="18" charset="0"/>
                          <a:cs typeface="Times New Roman" panose="02020603050405020304" pitchFamily="18" charset="0"/>
                        </a:rPr>
                        <a:t>1300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76706959"/>
                  </a:ext>
                </a:extLst>
              </a:tr>
            </a:tbl>
          </a:graphicData>
        </a:graphic>
      </p:graphicFrame>
      <p:sp>
        <p:nvSpPr>
          <p:cNvPr id="13" name="Облачко с текстом: прямоугольное со скругленными углами 12">
            <a:extLst>
              <a:ext uri="{FF2B5EF4-FFF2-40B4-BE49-F238E27FC236}">
                <a16:creationId xmlns:a16="http://schemas.microsoft.com/office/drawing/2014/main" xmlns="" id="{652FA730-F100-EBA7-EBC4-BE3F80FDA62B}"/>
              </a:ext>
            </a:extLst>
          </p:cNvPr>
          <p:cNvSpPr/>
          <p:nvPr/>
        </p:nvSpPr>
        <p:spPr>
          <a:xfrm>
            <a:off x="10363200" y="1314450"/>
            <a:ext cx="1747736" cy="951230"/>
          </a:xfrm>
          <a:prstGeom prst="wedgeRoundRectCallout">
            <a:avLst>
              <a:gd name="adj1" fmla="val -26924"/>
              <a:gd name="adj2" fmla="val 77465"/>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Arial" panose="020B0604020202020204" pitchFamily="34" charset="0"/>
                <a:cs typeface="Arial" panose="020B0604020202020204" pitchFamily="34" charset="0"/>
              </a:rPr>
              <a:t> </a:t>
            </a:r>
            <a:r>
              <a:rPr lang="ru-RU" dirty="0">
                <a:solidFill>
                  <a:schemeClr val="tx1"/>
                </a:solidFill>
                <a:cs typeface="Arial" panose="020B0604020202020204" pitchFamily="34" charset="0"/>
              </a:rPr>
              <a:t>Хм-м…</a:t>
            </a:r>
          </a:p>
          <a:p>
            <a:pPr algn="ctr"/>
            <a:r>
              <a:rPr lang="ru-RU" dirty="0">
                <a:solidFill>
                  <a:schemeClr val="tx1"/>
                </a:solidFill>
                <a:cs typeface="Arial" panose="020B0604020202020204" pitchFamily="34" charset="0"/>
              </a:rPr>
              <a:t>Не хватает…</a:t>
            </a:r>
          </a:p>
        </p:txBody>
      </p:sp>
      <p:sp>
        <p:nvSpPr>
          <p:cNvPr id="14" name="TextBox 13">
            <a:extLst>
              <a:ext uri="{FF2B5EF4-FFF2-40B4-BE49-F238E27FC236}">
                <a16:creationId xmlns:a16="http://schemas.microsoft.com/office/drawing/2014/main" xmlns="" id="{64DCF262-2540-D11F-8D7F-6691158AECAB}"/>
              </a:ext>
            </a:extLst>
          </p:cNvPr>
          <p:cNvSpPr txBox="1"/>
          <p:nvPr/>
        </p:nvSpPr>
        <p:spPr>
          <a:xfrm>
            <a:off x="418289" y="214567"/>
            <a:ext cx="12512040" cy="646331"/>
          </a:xfrm>
          <a:prstGeom prst="rect">
            <a:avLst/>
          </a:prstGeom>
          <a:noFill/>
        </p:spPr>
        <p:txBody>
          <a:bodyPr wrap="square" rtlCol="0">
            <a:spAutoFit/>
          </a:bodyPr>
          <a:lstStyle/>
          <a:p>
            <a:r>
              <a:rPr lang="ru-RU" sz="3600" b="1" dirty="0">
                <a:solidFill>
                  <a:srgbClr val="832435"/>
                </a:solidFill>
                <a:effectLst/>
                <a:ea typeface="Times New Roman" panose="02020603050405020304" pitchFamily="18" charset="0"/>
              </a:rPr>
              <a:t>ФИНАНСОВЫЙ ПЛАН </a:t>
            </a:r>
            <a:r>
              <a:rPr lang="ru-RU" sz="3600" b="1" dirty="0">
                <a:solidFill>
                  <a:srgbClr val="6F2C2F"/>
                </a:solidFill>
              </a:rPr>
              <a:t>–</a:t>
            </a:r>
            <a:r>
              <a:rPr lang="ru-RU" sz="3600" b="1" dirty="0">
                <a:solidFill>
                  <a:srgbClr val="832435"/>
                </a:solidFill>
                <a:effectLst/>
                <a:ea typeface="Times New Roman" panose="02020603050405020304" pitchFamily="18" charset="0"/>
              </a:rPr>
              <a:t> СИСТЕМА НАВЕДЕНИЯ ПОРЯДКА</a:t>
            </a:r>
            <a:endParaRPr lang="ru-RU" sz="3600" b="1" dirty="0">
              <a:ln w="384175">
                <a:noFill/>
              </a:ln>
              <a:solidFill>
                <a:srgbClr val="832435"/>
              </a:solidFill>
            </a:endParaRPr>
          </a:p>
        </p:txBody>
      </p:sp>
      <p:sp>
        <p:nvSpPr>
          <p:cNvPr id="16" name="Облачко с текстом: прямоугольное со скругленными углами 15">
            <a:extLst>
              <a:ext uri="{FF2B5EF4-FFF2-40B4-BE49-F238E27FC236}">
                <a16:creationId xmlns:a16="http://schemas.microsoft.com/office/drawing/2014/main" xmlns="" id="{5381AD73-A3D2-6385-6D7D-185389719D65}"/>
              </a:ext>
            </a:extLst>
          </p:cNvPr>
          <p:cNvSpPr/>
          <p:nvPr/>
        </p:nvSpPr>
        <p:spPr>
          <a:xfrm>
            <a:off x="4119999" y="5274081"/>
            <a:ext cx="3766904" cy="1207130"/>
          </a:xfrm>
          <a:prstGeom prst="wedgeRoundRectCallout">
            <a:avLst>
              <a:gd name="adj1" fmla="val -87965"/>
              <a:gd name="adj2" fmla="val -116431"/>
              <a:gd name="adj3" fmla="val 16667"/>
            </a:avLst>
          </a:prstGeom>
          <a:solidFill>
            <a:srgbClr val="702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2000" dirty="0">
              <a:latin typeface="Arial" panose="020B0604020202020204" pitchFamily="34" charset="0"/>
              <a:cs typeface="Arial" panose="020B0604020202020204" pitchFamily="34" charset="0"/>
            </a:endParaRPr>
          </a:p>
          <a:p>
            <a:pPr algn="ctr"/>
            <a:r>
              <a:rPr lang="ru-RU" sz="2000" dirty="0">
                <a:latin typeface="Arial" panose="020B0604020202020204" pitchFamily="34" charset="0"/>
                <a:cs typeface="Arial" panose="020B0604020202020204" pitchFamily="34" charset="0"/>
              </a:rPr>
              <a:t>Сократим вдвое необязательные траты </a:t>
            </a:r>
          </a:p>
          <a:p>
            <a:pPr algn="ctr"/>
            <a:r>
              <a:rPr lang="ru-RU" sz="2000" dirty="0">
                <a:latin typeface="Arial" panose="020B0604020202020204" pitchFamily="34" charset="0"/>
                <a:cs typeface="Arial" panose="020B0604020202020204" pitchFamily="34" charset="0"/>
              </a:rPr>
              <a:t>1300 + 25 </a:t>
            </a:r>
            <a:r>
              <a:rPr lang="en-US" sz="2000" dirty="0">
                <a:latin typeface="Arial" panose="020B0604020202020204" pitchFamily="34" charset="0"/>
                <a:cs typeface="Arial" panose="020B0604020202020204" pitchFamily="34" charset="0"/>
              </a:rPr>
              <a:t>x</a:t>
            </a:r>
            <a:r>
              <a:rPr lang="ru-RU" sz="2000" dirty="0">
                <a:latin typeface="Arial" panose="020B0604020202020204" pitchFamily="34" charset="0"/>
                <a:cs typeface="Arial" panose="020B0604020202020204" pitchFamily="34" charset="0"/>
              </a:rPr>
              <a:t> 4 = 1400 рублей</a:t>
            </a:r>
            <a:endParaRPr lang="ru-BY" sz="2000" dirty="0">
              <a:latin typeface="Arial" panose="020B0604020202020204" pitchFamily="34" charset="0"/>
              <a:cs typeface="Arial" panose="020B0604020202020204" pitchFamily="34" charset="0"/>
            </a:endParaRPr>
          </a:p>
          <a:p>
            <a:pPr algn="ctr"/>
            <a:endParaRPr lang="ru-RU" dirty="0">
              <a:solidFill>
                <a:schemeClr val="tx1"/>
              </a:solidFill>
            </a:endParaRPr>
          </a:p>
        </p:txBody>
      </p:sp>
      <p:sp>
        <p:nvSpPr>
          <p:cNvPr id="8" name="Облачко с текстом: прямоугольное со скругленными углами 7">
            <a:extLst>
              <a:ext uri="{FF2B5EF4-FFF2-40B4-BE49-F238E27FC236}">
                <a16:creationId xmlns:a16="http://schemas.microsoft.com/office/drawing/2014/main" xmlns="" id="{E8C2135E-7C1D-437C-9537-D393A47107DA}"/>
              </a:ext>
            </a:extLst>
          </p:cNvPr>
          <p:cNvSpPr/>
          <p:nvPr/>
        </p:nvSpPr>
        <p:spPr>
          <a:xfrm>
            <a:off x="631631" y="1362570"/>
            <a:ext cx="2671140" cy="1053476"/>
          </a:xfrm>
          <a:prstGeom prst="wedgeRoundRectCallout">
            <a:avLst>
              <a:gd name="adj1" fmla="val 2014"/>
              <a:gd name="adj2" fmla="val 99757"/>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effectLst/>
                <a:ea typeface="Times New Roman" panose="02020603050405020304" pitchFamily="18" charset="0"/>
                <a:cs typeface="Arial" panose="020B0604020202020204" pitchFamily="34" charset="0"/>
              </a:rPr>
              <a:t>Наша </a:t>
            </a:r>
            <a:r>
              <a:rPr lang="ru-RU" dirty="0">
                <a:solidFill>
                  <a:schemeClr val="tx1"/>
                </a:solidFill>
                <a:cs typeface="Arial" panose="020B0604020202020204" pitchFamily="34" charset="0"/>
              </a:rPr>
              <a:t>цель – новенький </a:t>
            </a:r>
            <a:r>
              <a:rPr lang="ru-RU" sz="1800" dirty="0">
                <a:solidFill>
                  <a:schemeClr val="tx1"/>
                </a:solidFill>
                <a:effectLst/>
                <a:ea typeface="Times New Roman" panose="02020603050405020304" pitchFamily="18" charset="0"/>
                <a:cs typeface="Arial" panose="020B0604020202020204" pitchFamily="34" charset="0"/>
              </a:rPr>
              <a:t>планшет за 1400 рублей к лету </a:t>
            </a:r>
            <a:endParaRPr lang="ru-RU" dirty="0">
              <a:solidFill>
                <a:schemeClr val="tx1"/>
              </a:solidFill>
              <a:cs typeface="Arial" panose="020B0604020202020204" pitchFamily="34" charset="0"/>
            </a:endParaRPr>
          </a:p>
        </p:txBody>
      </p:sp>
    </p:spTree>
    <p:extLst>
      <p:ext uri="{BB962C8B-B14F-4D97-AF65-F5344CB8AC3E}">
        <p14:creationId xmlns:p14="http://schemas.microsoft.com/office/powerpoint/2010/main" val="2921104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4641FCD-5752-BE5A-A6D8-12DD84E62A6D}"/>
              </a:ext>
            </a:extLst>
          </p:cNvPr>
          <p:cNvPicPr>
            <a:picLocks noChangeAspect="1"/>
          </p:cNvPicPr>
          <p:nvPr/>
        </p:nvPicPr>
        <p:blipFill>
          <a:blip r:embed="rId3">
            <a:extLst>
              <a:ext uri="{28A0092B-C50C-407E-A947-70E740481C1C}">
                <a14:useLocalDpi xmlns:a14="http://schemas.microsoft.com/office/drawing/2010/main" val="0"/>
              </a:ext>
            </a:extLst>
          </a:blip>
          <a:srcRect l="634"/>
          <a:stretch/>
        </p:blipFill>
        <p:spPr>
          <a:xfrm>
            <a:off x="0" y="0"/>
            <a:ext cx="12192000" cy="6894144"/>
          </a:xfrm>
          <a:prstGeom prst="rect">
            <a:avLst/>
          </a:prstGeom>
        </p:spPr>
      </p:pic>
      <p:pic>
        <p:nvPicPr>
          <p:cNvPr id="4" name="Рисунок 3">
            <a:extLst>
              <a:ext uri="{FF2B5EF4-FFF2-40B4-BE49-F238E27FC236}">
                <a16:creationId xmlns:a16="http://schemas.microsoft.com/office/drawing/2014/main" xmlns="" id="{9159E81B-499E-4103-3869-B150547B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24" y="0"/>
            <a:ext cx="12344399" cy="2407534"/>
          </a:xfrm>
          <a:prstGeom prst="rect">
            <a:avLst/>
          </a:prstGeom>
        </p:spPr>
      </p:pic>
      <p:sp>
        <p:nvSpPr>
          <p:cNvPr id="5" name="TextBox 4">
            <a:extLst>
              <a:ext uri="{FF2B5EF4-FFF2-40B4-BE49-F238E27FC236}">
                <a16:creationId xmlns:a16="http://schemas.microsoft.com/office/drawing/2014/main" xmlns="" id="{FB60DD08-3491-B3EE-FAA8-F9B696A1FDF2}"/>
              </a:ext>
            </a:extLst>
          </p:cNvPr>
          <p:cNvSpPr txBox="1"/>
          <p:nvPr/>
        </p:nvSpPr>
        <p:spPr>
          <a:xfrm>
            <a:off x="143124" y="24015"/>
            <a:ext cx="12639426" cy="1323439"/>
          </a:xfrm>
          <a:prstGeom prst="rect">
            <a:avLst/>
          </a:prstGeom>
          <a:noFill/>
        </p:spPr>
        <p:txBody>
          <a:bodyPr wrap="square" rtlCol="0">
            <a:spAutoFit/>
          </a:bodyPr>
          <a:lstStyle/>
          <a:p>
            <a:r>
              <a:rPr lang="ru-RU" sz="4000" b="1" dirty="0">
                <a:ln w="384175">
                  <a:noFill/>
                </a:ln>
                <a:solidFill>
                  <a:srgbClr val="832435"/>
                </a:solidFill>
              </a:rPr>
              <a:t>ХИТРОСТИ СКАРБЫЧА</a:t>
            </a:r>
            <a:r>
              <a:rPr lang="ru-RU" sz="4000" dirty="0">
                <a:solidFill>
                  <a:schemeClr val="tx1"/>
                </a:solidFill>
                <a:cs typeface="Arial" panose="020B0604020202020204" pitchFamily="34" charset="0"/>
              </a:rPr>
              <a:t> </a:t>
            </a:r>
            <a:r>
              <a:rPr lang="ru-RU" sz="4000" b="1" dirty="0">
                <a:ln w="384175">
                  <a:noFill/>
                </a:ln>
                <a:solidFill>
                  <a:srgbClr val="832435"/>
                </a:solidFill>
              </a:rPr>
              <a:t>  </a:t>
            </a:r>
          </a:p>
          <a:p>
            <a:r>
              <a:rPr lang="ru-RU" sz="4000" b="1" dirty="0">
                <a:ln w="384175">
                  <a:noFill/>
                </a:ln>
                <a:solidFill>
                  <a:srgbClr val="832435"/>
                </a:solidFill>
              </a:rPr>
              <a:t>КАК ВОСПИТАТЬ ФИНАНСОВУЮ ДИСЦИПЛИНУ</a:t>
            </a:r>
          </a:p>
        </p:txBody>
      </p:sp>
      <p:sp>
        <p:nvSpPr>
          <p:cNvPr id="7" name="TextBox 6">
            <a:extLst>
              <a:ext uri="{FF2B5EF4-FFF2-40B4-BE49-F238E27FC236}">
                <a16:creationId xmlns:a16="http://schemas.microsoft.com/office/drawing/2014/main" xmlns="" id="{7C2F76E4-01E3-5C8F-822E-2AABD54E540D}"/>
              </a:ext>
            </a:extLst>
          </p:cNvPr>
          <p:cNvSpPr txBox="1"/>
          <p:nvPr/>
        </p:nvSpPr>
        <p:spPr>
          <a:xfrm rot="20661789">
            <a:off x="4053650" y="3335969"/>
            <a:ext cx="2086319" cy="1569660"/>
          </a:xfrm>
          <a:prstGeom prst="rect">
            <a:avLst/>
          </a:prstGeom>
          <a:noFill/>
        </p:spPr>
        <p:txBody>
          <a:bodyPr wrap="square" rtlCol="0">
            <a:spAutoFit/>
          </a:bodyPr>
          <a:lstStyle/>
          <a:p>
            <a:pPr algn="ctr"/>
            <a:r>
              <a:rPr lang="ru-RU" sz="2400" dirty="0">
                <a:solidFill>
                  <a:srgbClr val="0A0A0A"/>
                </a:solidFill>
                <a:effectLst/>
                <a:ea typeface="Times New Roman" panose="02020603050405020304" pitchFamily="18" charset="0"/>
              </a:rPr>
              <a:t>ЭКОНОМИЯ ДОЛЖНА БЫТЬ АДЕКВАТНОЙ</a:t>
            </a:r>
            <a:endParaRPr lang="ru-RU" sz="2400" dirty="0"/>
          </a:p>
        </p:txBody>
      </p:sp>
      <p:sp>
        <p:nvSpPr>
          <p:cNvPr id="8" name="TextBox 7">
            <a:extLst>
              <a:ext uri="{FF2B5EF4-FFF2-40B4-BE49-F238E27FC236}">
                <a16:creationId xmlns:a16="http://schemas.microsoft.com/office/drawing/2014/main" xmlns="" id="{C7F1CE40-F5A8-4C38-24EB-B2A297D747E2}"/>
              </a:ext>
            </a:extLst>
          </p:cNvPr>
          <p:cNvSpPr txBox="1"/>
          <p:nvPr/>
        </p:nvSpPr>
        <p:spPr>
          <a:xfrm rot="438709">
            <a:off x="6954083" y="3514030"/>
            <a:ext cx="2568237" cy="830997"/>
          </a:xfrm>
          <a:prstGeom prst="rect">
            <a:avLst/>
          </a:prstGeom>
          <a:noFill/>
        </p:spPr>
        <p:txBody>
          <a:bodyPr wrap="square" rtlCol="0">
            <a:spAutoFit/>
          </a:bodyPr>
          <a:lstStyle/>
          <a:p>
            <a:pPr algn="ctr"/>
            <a:r>
              <a:rPr lang="ru-RU" sz="2400" dirty="0">
                <a:solidFill>
                  <a:srgbClr val="0A0A0A"/>
                </a:solidFill>
                <a:effectLst/>
                <a:ea typeface="Times New Roman" panose="02020603050405020304" pitchFamily="18" charset="0"/>
              </a:rPr>
              <a:t>ИНВЕСТИРУЙТЕ В СЕБЯ</a:t>
            </a:r>
            <a:endParaRPr lang="ru-RU" sz="2400" dirty="0"/>
          </a:p>
        </p:txBody>
      </p:sp>
    </p:spTree>
    <p:extLst>
      <p:ext uri="{BB962C8B-B14F-4D97-AF65-F5344CB8AC3E}">
        <p14:creationId xmlns:p14="http://schemas.microsoft.com/office/powerpoint/2010/main" val="3570928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B0CB1936-FDFB-2A3B-12E4-341F4B9E3C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3"/>
            <a:ext cx="12192000" cy="6858000"/>
          </a:xfrm>
          <a:prstGeom prst="rect">
            <a:avLst/>
          </a:prstGeom>
        </p:spPr>
      </p:pic>
      <p:pic>
        <p:nvPicPr>
          <p:cNvPr id="9" name="Рисунок 8">
            <a:extLst>
              <a:ext uri="{FF2B5EF4-FFF2-40B4-BE49-F238E27FC236}">
                <a16:creationId xmlns:a16="http://schemas.microsoft.com/office/drawing/2014/main" xmlns="" id="{A9D0A2F0-BBC1-0BCE-C634-2B042BD2D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1" y="3000"/>
            <a:ext cx="12344399" cy="2029216"/>
          </a:xfrm>
          <a:prstGeom prst="rect">
            <a:avLst/>
          </a:prstGeom>
        </p:spPr>
      </p:pic>
      <p:sp>
        <p:nvSpPr>
          <p:cNvPr id="10" name="Облачко с текстом: прямоугольное со скругленными углами 9">
            <a:extLst>
              <a:ext uri="{FF2B5EF4-FFF2-40B4-BE49-F238E27FC236}">
                <a16:creationId xmlns:a16="http://schemas.microsoft.com/office/drawing/2014/main" xmlns="" id="{B7ADAA25-C5F8-E84B-3BFE-F67B0C6EAA8B}"/>
              </a:ext>
            </a:extLst>
          </p:cNvPr>
          <p:cNvSpPr/>
          <p:nvPr/>
        </p:nvSpPr>
        <p:spPr>
          <a:xfrm>
            <a:off x="2823211" y="4744193"/>
            <a:ext cx="3281702" cy="1160031"/>
          </a:xfrm>
          <a:prstGeom prst="wedgeRoundRectCallout">
            <a:avLst>
              <a:gd name="adj1" fmla="val -86996"/>
              <a:gd name="adj2" fmla="val -87603"/>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effectLst/>
                <a:ea typeface="Times New Roman" panose="02020603050405020304" pitchFamily="18" charset="0"/>
                <a:cs typeface="Times New Roman" panose="02020603050405020304" pitchFamily="18" charset="0"/>
              </a:rPr>
              <a:t>Финансовый резерв клеем не починишь, здесь только дисциплина нужна</a:t>
            </a:r>
            <a:endParaRPr lang="ru-RU" dirty="0">
              <a:solidFill>
                <a:schemeClr val="tx1"/>
              </a:solidFill>
            </a:endParaRPr>
          </a:p>
        </p:txBody>
      </p:sp>
      <p:sp>
        <p:nvSpPr>
          <p:cNvPr id="11" name="Облачко с текстом: прямоугольное со скругленными углами 10">
            <a:extLst>
              <a:ext uri="{FF2B5EF4-FFF2-40B4-BE49-F238E27FC236}">
                <a16:creationId xmlns:a16="http://schemas.microsoft.com/office/drawing/2014/main" xmlns="" id="{805F54E9-6A18-7D0A-5014-2A17571282AF}"/>
              </a:ext>
            </a:extLst>
          </p:cNvPr>
          <p:cNvSpPr/>
          <p:nvPr/>
        </p:nvSpPr>
        <p:spPr>
          <a:xfrm>
            <a:off x="9390638" y="1503166"/>
            <a:ext cx="2584111" cy="1076639"/>
          </a:xfrm>
          <a:prstGeom prst="wedgeRoundRectCallout">
            <a:avLst>
              <a:gd name="adj1" fmla="val -49971"/>
              <a:gd name="adj2" fmla="val 89483"/>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rgbClr val="000000"/>
                </a:solidFill>
                <a:effectLst/>
                <a:ea typeface="Times New Roman" panose="02020603050405020304" pitchFamily="18" charset="0"/>
              </a:rPr>
              <a:t>В первоочередном порядке надо платить самому себе!</a:t>
            </a:r>
          </a:p>
        </p:txBody>
      </p:sp>
      <p:grpSp>
        <p:nvGrpSpPr>
          <p:cNvPr id="2" name="Группа 1">
            <a:extLst>
              <a:ext uri="{FF2B5EF4-FFF2-40B4-BE49-F238E27FC236}">
                <a16:creationId xmlns:a16="http://schemas.microsoft.com/office/drawing/2014/main" xmlns="" id="{AF1EFB7A-6F7E-E965-0341-CF6E9AB9B7AA}"/>
              </a:ext>
            </a:extLst>
          </p:cNvPr>
          <p:cNvGrpSpPr/>
          <p:nvPr/>
        </p:nvGrpSpPr>
        <p:grpSpPr>
          <a:xfrm>
            <a:off x="3050788" y="2039472"/>
            <a:ext cx="2984189" cy="1750113"/>
            <a:chOff x="1481431" y="1804501"/>
            <a:chExt cx="2984189" cy="1750113"/>
          </a:xfrm>
        </p:grpSpPr>
        <p:sp>
          <p:nvSpPr>
            <p:cNvPr id="13" name="Прямоугольник: скругленные углы 12">
              <a:extLst>
                <a:ext uri="{FF2B5EF4-FFF2-40B4-BE49-F238E27FC236}">
                  <a16:creationId xmlns:a16="http://schemas.microsoft.com/office/drawing/2014/main" xmlns="" id="{C5240070-7091-B447-E308-3E6DF8E6E8FC}"/>
                </a:ext>
              </a:extLst>
            </p:cNvPr>
            <p:cNvSpPr/>
            <p:nvPr/>
          </p:nvSpPr>
          <p:spPr>
            <a:xfrm>
              <a:off x="1481431" y="1804501"/>
              <a:ext cx="2974718" cy="775304"/>
            </a:xfrm>
            <a:prstGeom prst="roundRect">
              <a:avLst/>
            </a:prstGeom>
            <a:solidFill>
              <a:srgbClr val="FDF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sp>
          <p:nvSpPr>
            <p:cNvPr id="14" name="TextBox 13">
              <a:extLst>
                <a:ext uri="{FF2B5EF4-FFF2-40B4-BE49-F238E27FC236}">
                  <a16:creationId xmlns:a16="http://schemas.microsoft.com/office/drawing/2014/main" xmlns="" id="{A1B96A28-55C4-6A93-44D6-77A019C1E12C}"/>
                </a:ext>
              </a:extLst>
            </p:cNvPr>
            <p:cNvSpPr txBox="1"/>
            <p:nvPr/>
          </p:nvSpPr>
          <p:spPr>
            <a:xfrm>
              <a:off x="1503412" y="2070183"/>
              <a:ext cx="2952738" cy="313932"/>
            </a:xfrm>
            <a:prstGeom prst="rect">
              <a:avLst/>
            </a:prstGeom>
            <a:noFill/>
          </p:spPr>
          <p:txBody>
            <a:bodyPr wrap="square" rtlCol="0">
              <a:spAutoFit/>
            </a:bodyPr>
            <a:lstStyle/>
            <a:p>
              <a:pPr algn="ctr">
                <a:lnSpc>
                  <a:spcPts val="1600"/>
                </a:lnSpc>
              </a:pPr>
              <a:r>
                <a:rPr lang="ru-RU" sz="2000" b="1" dirty="0">
                  <a:cs typeface="Arial" panose="020B0604020202020204" pitchFamily="34" charset="0"/>
                </a:rPr>
                <a:t>РЕГУЛЯРНОСТЬ</a:t>
              </a:r>
            </a:p>
          </p:txBody>
        </p:sp>
        <p:sp>
          <p:nvSpPr>
            <p:cNvPr id="17" name="Прямоугольник: скругленные углы 16">
              <a:extLst>
                <a:ext uri="{FF2B5EF4-FFF2-40B4-BE49-F238E27FC236}">
                  <a16:creationId xmlns:a16="http://schemas.microsoft.com/office/drawing/2014/main" xmlns="" id="{74C15A53-73B7-5D31-EC99-FBA2B2C9C100}"/>
                </a:ext>
              </a:extLst>
            </p:cNvPr>
            <p:cNvSpPr/>
            <p:nvPr/>
          </p:nvSpPr>
          <p:spPr>
            <a:xfrm>
              <a:off x="1490901" y="2779310"/>
              <a:ext cx="2974719" cy="775304"/>
            </a:xfrm>
            <a:prstGeom prst="roundRect">
              <a:avLst/>
            </a:prstGeom>
            <a:solidFill>
              <a:srgbClr val="FDF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dirty="0"/>
            </a:p>
          </p:txBody>
        </p:sp>
        <p:sp>
          <p:nvSpPr>
            <p:cNvPr id="26" name="TextBox 25">
              <a:extLst>
                <a:ext uri="{FF2B5EF4-FFF2-40B4-BE49-F238E27FC236}">
                  <a16:creationId xmlns:a16="http://schemas.microsoft.com/office/drawing/2014/main" xmlns="" id="{BFE21B88-8DFB-3199-AFDF-764CE3860AF5}"/>
                </a:ext>
              </a:extLst>
            </p:cNvPr>
            <p:cNvSpPr txBox="1"/>
            <p:nvPr/>
          </p:nvSpPr>
          <p:spPr>
            <a:xfrm>
              <a:off x="1490901" y="3015989"/>
              <a:ext cx="2965248" cy="313932"/>
            </a:xfrm>
            <a:prstGeom prst="rect">
              <a:avLst/>
            </a:prstGeom>
            <a:noFill/>
          </p:spPr>
          <p:txBody>
            <a:bodyPr wrap="square" rtlCol="0">
              <a:spAutoFit/>
            </a:bodyPr>
            <a:lstStyle/>
            <a:p>
              <a:pPr algn="ctr">
                <a:lnSpc>
                  <a:spcPts val="1600"/>
                </a:lnSpc>
              </a:pPr>
              <a:r>
                <a:rPr lang="ru-RU" sz="2000" b="1" dirty="0">
                  <a:cs typeface="Arial" panose="020B0604020202020204" pitchFamily="34" charset="0"/>
                </a:rPr>
                <a:t>ПРИОРИТЕТНОСТЬ</a:t>
              </a:r>
            </a:p>
          </p:txBody>
        </p:sp>
      </p:grpSp>
      <p:sp>
        <p:nvSpPr>
          <p:cNvPr id="28" name="TextBox 27">
            <a:extLst>
              <a:ext uri="{FF2B5EF4-FFF2-40B4-BE49-F238E27FC236}">
                <a16:creationId xmlns:a16="http://schemas.microsoft.com/office/drawing/2014/main" xmlns="" id="{6F64C987-2DA9-6402-008D-50E805298055}"/>
              </a:ext>
            </a:extLst>
          </p:cNvPr>
          <p:cNvSpPr txBox="1"/>
          <p:nvPr/>
        </p:nvSpPr>
        <p:spPr>
          <a:xfrm>
            <a:off x="0" y="162937"/>
            <a:ext cx="12338258" cy="1323439"/>
          </a:xfrm>
          <a:prstGeom prst="rect">
            <a:avLst/>
          </a:prstGeom>
          <a:noFill/>
        </p:spPr>
        <p:txBody>
          <a:bodyPr wrap="square" rtlCol="0">
            <a:spAutoFit/>
          </a:bodyPr>
          <a:lstStyle/>
          <a:p>
            <a:pPr algn="ctr"/>
            <a:r>
              <a:rPr lang="ru-RU" sz="4000" b="1" dirty="0">
                <a:ln w="384175">
                  <a:noFill/>
                </a:ln>
                <a:solidFill>
                  <a:srgbClr val="832435"/>
                </a:solidFill>
              </a:rPr>
              <a:t>СБЕРЕГАЕМ – СОЗДАЕМ ИЛИ «ЧИНИМ» СВОЙ ФИНАНСОВЫЙ РЕЗЕРВ</a:t>
            </a:r>
          </a:p>
        </p:txBody>
      </p:sp>
      <p:sp>
        <p:nvSpPr>
          <p:cNvPr id="32" name="TextBox 31">
            <a:extLst>
              <a:ext uri="{FF2B5EF4-FFF2-40B4-BE49-F238E27FC236}">
                <a16:creationId xmlns:a16="http://schemas.microsoft.com/office/drawing/2014/main" xmlns="" id="{CF83A397-4EED-1E2C-2CE1-3047711CEECC}"/>
              </a:ext>
            </a:extLst>
          </p:cNvPr>
          <p:cNvSpPr txBox="1"/>
          <p:nvPr/>
        </p:nvSpPr>
        <p:spPr>
          <a:xfrm>
            <a:off x="485346" y="2218798"/>
            <a:ext cx="347627" cy="461665"/>
          </a:xfrm>
          <a:prstGeom prst="rect">
            <a:avLst/>
          </a:prstGeom>
          <a:noFill/>
        </p:spPr>
        <p:txBody>
          <a:bodyPr wrap="square">
            <a:spAutoFit/>
          </a:bodyPr>
          <a:lstStyle/>
          <a:p>
            <a:r>
              <a:rPr lang="ru-RU" sz="2400" b="1" dirty="0">
                <a:latin typeface="Arial Black" panose="020B0A04020102020204" pitchFamily="34" charset="0"/>
                <a:cs typeface="Arial" panose="020B0604020202020204" pitchFamily="34" charset="0"/>
              </a:rPr>
              <a:t>1</a:t>
            </a:r>
            <a:endParaRPr lang="ru-BY" sz="2400" b="1" dirty="0">
              <a:latin typeface="Arial Black" panose="020B0A04020102020204" pitchFamily="34" charset="0"/>
            </a:endParaRPr>
          </a:p>
        </p:txBody>
      </p:sp>
      <p:sp>
        <p:nvSpPr>
          <p:cNvPr id="33" name="Овал 32">
            <a:extLst>
              <a:ext uri="{FF2B5EF4-FFF2-40B4-BE49-F238E27FC236}">
                <a16:creationId xmlns:a16="http://schemas.microsoft.com/office/drawing/2014/main" xmlns="" id="{1402091A-A8C4-AA67-1F2D-DDDB06187A4E}"/>
              </a:ext>
            </a:extLst>
          </p:cNvPr>
          <p:cNvSpPr/>
          <p:nvPr/>
        </p:nvSpPr>
        <p:spPr>
          <a:xfrm>
            <a:off x="472440" y="2244471"/>
            <a:ext cx="393145" cy="376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BY"/>
          </a:p>
        </p:txBody>
      </p:sp>
      <p:cxnSp>
        <p:nvCxnSpPr>
          <p:cNvPr id="7" name="Прямая соединительная линия 6">
            <a:extLst>
              <a:ext uri="{FF2B5EF4-FFF2-40B4-BE49-F238E27FC236}">
                <a16:creationId xmlns:a16="http://schemas.microsoft.com/office/drawing/2014/main" xmlns="" id="{BC01C7A0-4AAD-AAA5-6784-B0FA4FE13D73}"/>
              </a:ext>
            </a:extLst>
          </p:cNvPr>
          <p:cNvCxnSpPr>
            <a:cxnSpLocks/>
          </p:cNvCxnSpPr>
          <p:nvPr/>
        </p:nvCxnSpPr>
        <p:spPr>
          <a:xfrm flipH="1" flipV="1">
            <a:off x="217251" y="2244471"/>
            <a:ext cx="180612" cy="9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98610810-73A8-03B6-FDF0-08296B39F920}"/>
              </a:ext>
            </a:extLst>
          </p:cNvPr>
          <p:cNvCxnSpPr>
            <a:cxnSpLocks/>
          </p:cNvCxnSpPr>
          <p:nvPr/>
        </p:nvCxnSpPr>
        <p:spPr>
          <a:xfrm flipH="1" flipV="1">
            <a:off x="908714" y="2579805"/>
            <a:ext cx="180612" cy="9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xmlns="" id="{12606AB6-C6DD-72F9-7194-644C69A14643}"/>
              </a:ext>
            </a:extLst>
          </p:cNvPr>
          <p:cNvCxnSpPr>
            <a:cxnSpLocks/>
          </p:cNvCxnSpPr>
          <p:nvPr/>
        </p:nvCxnSpPr>
        <p:spPr>
          <a:xfrm flipH="1">
            <a:off x="482293" y="2670864"/>
            <a:ext cx="107808" cy="1887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xmlns="" id="{51E2DD52-C400-F348-A336-54CC82B0FABB}"/>
              </a:ext>
            </a:extLst>
          </p:cNvPr>
          <p:cNvCxnSpPr>
            <a:cxnSpLocks/>
          </p:cNvCxnSpPr>
          <p:nvPr/>
        </p:nvCxnSpPr>
        <p:spPr>
          <a:xfrm flipH="1">
            <a:off x="881076" y="2161628"/>
            <a:ext cx="186270" cy="91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xmlns="" id="{6E89C770-9CD2-C8AC-03D2-F35A73AE2058}"/>
              </a:ext>
            </a:extLst>
          </p:cNvPr>
          <p:cNvCxnSpPr>
            <a:cxnSpLocks/>
          </p:cNvCxnSpPr>
          <p:nvPr/>
        </p:nvCxnSpPr>
        <p:spPr>
          <a:xfrm>
            <a:off x="576206" y="1909253"/>
            <a:ext cx="47766" cy="2604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xmlns="" id="{AE721FEB-5DD3-7585-B21D-D874624EEA86}"/>
              </a:ext>
            </a:extLst>
          </p:cNvPr>
          <p:cNvCxnSpPr>
            <a:cxnSpLocks/>
          </p:cNvCxnSpPr>
          <p:nvPr/>
        </p:nvCxnSpPr>
        <p:spPr>
          <a:xfrm>
            <a:off x="771217" y="2670864"/>
            <a:ext cx="109859" cy="281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xmlns="" id="{3E4579E9-A43E-5289-A436-29F27A56EB7B}"/>
              </a:ext>
            </a:extLst>
          </p:cNvPr>
          <p:cNvCxnSpPr>
            <a:cxnSpLocks/>
          </p:cNvCxnSpPr>
          <p:nvPr/>
        </p:nvCxnSpPr>
        <p:spPr>
          <a:xfrm flipH="1">
            <a:off x="165845" y="2529278"/>
            <a:ext cx="245159" cy="91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404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26E06530-033C-EAB3-EC90-BC458876EE40}"/>
              </a:ext>
            </a:extLst>
          </p:cNvPr>
          <p:cNvPicPr>
            <a:picLocks noChangeAspect="1"/>
          </p:cNvPicPr>
          <p:nvPr/>
        </p:nvPicPr>
        <p:blipFill>
          <a:blip r:embed="rId3">
            <a:extLst>
              <a:ext uri="{28A0092B-C50C-407E-A947-70E740481C1C}">
                <a14:useLocalDpi xmlns:a14="http://schemas.microsoft.com/office/drawing/2010/main" val="0"/>
              </a:ext>
            </a:extLst>
          </a:blip>
          <a:srcRect t="1135"/>
          <a:stretch/>
        </p:blipFill>
        <p:spPr>
          <a:xfrm>
            <a:off x="0" y="0"/>
            <a:ext cx="12192000" cy="6857999"/>
          </a:xfrm>
          <a:prstGeom prst="rect">
            <a:avLst/>
          </a:prstGeom>
        </p:spPr>
      </p:pic>
      <p:pic>
        <p:nvPicPr>
          <p:cNvPr id="13" name="Рисунок 12">
            <a:extLst>
              <a:ext uri="{FF2B5EF4-FFF2-40B4-BE49-F238E27FC236}">
                <a16:creationId xmlns:a16="http://schemas.microsoft.com/office/drawing/2014/main" xmlns="" id="{22C281D6-B55E-980D-22BE-45A5DC1B5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1" y="3000"/>
            <a:ext cx="12344399" cy="2029216"/>
          </a:xfrm>
          <a:prstGeom prst="rect">
            <a:avLst/>
          </a:prstGeom>
        </p:spPr>
      </p:pic>
      <p:sp>
        <p:nvSpPr>
          <p:cNvPr id="2" name="Волна 1">
            <a:extLst>
              <a:ext uri="{FF2B5EF4-FFF2-40B4-BE49-F238E27FC236}">
                <a16:creationId xmlns:a16="http://schemas.microsoft.com/office/drawing/2014/main" xmlns="" id="{FB8AD8C2-4FF4-24F3-9F13-90BFD12835D4}"/>
              </a:ext>
            </a:extLst>
          </p:cNvPr>
          <p:cNvSpPr/>
          <p:nvPr/>
        </p:nvSpPr>
        <p:spPr>
          <a:xfrm>
            <a:off x="788460" y="1503680"/>
            <a:ext cx="6403033" cy="1420837"/>
          </a:xfrm>
          <a:prstGeom prst="wave">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a:extLst>
              <a:ext uri="{FF2B5EF4-FFF2-40B4-BE49-F238E27FC236}">
                <a16:creationId xmlns:a16="http://schemas.microsoft.com/office/drawing/2014/main" xmlns="" id="{BEC26746-03C7-7535-506B-5E9901939C04}"/>
              </a:ext>
            </a:extLst>
          </p:cNvPr>
          <p:cNvSpPr txBox="1"/>
          <p:nvPr/>
        </p:nvSpPr>
        <p:spPr>
          <a:xfrm>
            <a:off x="515151" y="295663"/>
            <a:ext cx="11161698" cy="1170320"/>
          </a:xfrm>
          <a:prstGeom prst="rect">
            <a:avLst/>
          </a:prstGeom>
          <a:noFill/>
        </p:spPr>
        <p:txBody>
          <a:bodyPr wrap="square" rtlCol="0">
            <a:spAutoFit/>
          </a:bodyPr>
          <a:lstStyle/>
          <a:p>
            <a:pPr algn="ctr">
              <a:lnSpc>
                <a:spcPts val="4200"/>
              </a:lnSpc>
            </a:pPr>
            <a:r>
              <a:rPr lang="ru-RU" sz="4000" b="1" dirty="0">
                <a:solidFill>
                  <a:srgbClr val="832435"/>
                </a:solidFill>
                <a:effectLst/>
                <a:ea typeface="Times New Roman" panose="02020603050405020304" pitchFamily="18" charset="0"/>
              </a:rPr>
              <a:t>ХИТРОСТИ СКАРБЫЧА</a:t>
            </a:r>
            <a:br>
              <a:rPr lang="ru-RU" sz="4000" b="1" dirty="0">
                <a:solidFill>
                  <a:srgbClr val="832435"/>
                </a:solidFill>
                <a:effectLst/>
                <a:ea typeface="Times New Roman" panose="02020603050405020304" pitchFamily="18" charset="0"/>
              </a:rPr>
            </a:br>
            <a:r>
              <a:rPr lang="ru-RU" sz="4000" b="1" dirty="0">
                <a:solidFill>
                  <a:srgbClr val="832435"/>
                </a:solidFill>
                <a:effectLst/>
                <a:ea typeface="Times New Roman" panose="02020603050405020304" pitchFamily="18" charset="0"/>
              </a:rPr>
              <a:t>КАК СБЕРЕГАТЬ ЛЕГКО И ЭФФЕКТИВНО</a:t>
            </a:r>
            <a:endParaRPr lang="ru-RU" sz="4000" b="1" dirty="0">
              <a:ln w="384175">
                <a:noFill/>
              </a:ln>
              <a:solidFill>
                <a:srgbClr val="832435"/>
              </a:solidFill>
            </a:endParaRPr>
          </a:p>
        </p:txBody>
      </p:sp>
      <p:sp>
        <p:nvSpPr>
          <p:cNvPr id="7" name="TextBox 6">
            <a:extLst>
              <a:ext uri="{FF2B5EF4-FFF2-40B4-BE49-F238E27FC236}">
                <a16:creationId xmlns:a16="http://schemas.microsoft.com/office/drawing/2014/main" xmlns="" id="{54FDC234-B3AC-5A86-F064-BE107E39B861}"/>
              </a:ext>
            </a:extLst>
          </p:cNvPr>
          <p:cNvSpPr txBox="1"/>
          <p:nvPr/>
        </p:nvSpPr>
        <p:spPr>
          <a:xfrm rot="213126">
            <a:off x="1368731" y="2039311"/>
            <a:ext cx="5286905" cy="385170"/>
          </a:xfrm>
          <a:prstGeom prst="rect">
            <a:avLst/>
          </a:prstGeom>
          <a:noFill/>
        </p:spPr>
        <p:txBody>
          <a:bodyPr wrap="square" rtlCol="0">
            <a:spAutoFit/>
          </a:bodyPr>
          <a:lstStyle/>
          <a:p>
            <a:pPr algn="ctr">
              <a:lnSpc>
                <a:spcPts val="2200"/>
              </a:lnSpc>
            </a:pPr>
            <a:r>
              <a:rPr lang="ru-RU" sz="2400" dirty="0">
                <a:cs typeface="Arial" panose="020B0604020202020204" pitchFamily="34" charset="0"/>
              </a:rPr>
              <a:t>«Штраф» за импульсивные покупки</a:t>
            </a:r>
          </a:p>
        </p:txBody>
      </p:sp>
      <p:sp>
        <p:nvSpPr>
          <p:cNvPr id="3" name="Волна 2">
            <a:extLst>
              <a:ext uri="{FF2B5EF4-FFF2-40B4-BE49-F238E27FC236}">
                <a16:creationId xmlns:a16="http://schemas.microsoft.com/office/drawing/2014/main" xmlns="" id="{C49F84C8-0D3C-368E-3A1E-6B6143E6CE9D}"/>
              </a:ext>
            </a:extLst>
          </p:cNvPr>
          <p:cNvSpPr/>
          <p:nvPr/>
        </p:nvSpPr>
        <p:spPr>
          <a:xfrm>
            <a:off x="358009" y="5278286"/>
            <a:ext cx="5964970" cy="1284051"/>
          </a:xfrm>
          <a:prstGeom prst="wave">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Волна 3">
            <a:extLst>
              <a:ext uri="{FF2B5EF4-FFF2-40B4-BE49-F238E27FC236}">
                <a16:creationId xmlns:a16="http://schemas.microsoft.com/office/drawing/2014/main" xmlns="" id="{22FEC9EB-2542-A106-7C68-C901BD87B7D4}"/>
              </a:ext>
            </a:extLst>
          </p:cNvPr>
          <p:cNvSpPr/>
          <p:nvPr/>
        </p:nvSpPr>
        <p:spPr>
          <a:xfrm>
            <a:off x="444872" y="2747021"/>
            <a:ext cx="6403033" cy="1438094"/>
          </a:xfrm>
          <a:prstGeom prst="wave">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Волна 4">
            <a:extLst>
              <a:ext uri="{FF2B5EF4-FFF2-40B4-BE49-F238E27FC236}">
                <a16:creationId xmlns:a16="http://schemas.microsoft.com/office/drawing/2014/main" xmlns="" id="{B6E293D3-F9B9-A6EF-5E46-6B9F85E28D22}"/>
              </a:ext>
            </a:extLst>
          </p:cNvPr>
          <p:cNvSpPr/>
          <p:nvPr/>
        </p:nvSpPr>
        <p:spPr>
          <a:xfrm>
            <a:off x="817122" y="4007618"/>
            <a:ext cx="6403033" cy="1284051"/>
          </a:xfrm>
          <a:prstGeom prst="wave">
            <a:avLst>
              <a:gd name="adj1" fmla="val 12500"/>
              <a:gd name="adj2" fmla="val 142"/>
            </a:avLst>
          </a:prstGeom>
          <a:solidFill>
            <a:srgbClr val="FDF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Box 8">
            <a:extLst>
              <a:ext uri="{FF2B5EF4-FFF2-40B4-BE49-F238E27FC236}">
                <a16:creationId xmlns:a16="http://schemas.microsoft.com/office/drawing/2014/main" xmlns="" id="{67BF5A54-E96B-ADC2-FFFE-D4849AC86B12}"/>
              </a:ext>
            </a:extLst>
          </p:cNvPr>
          <p:cNvSpPr txBox="1"/>
          <p:nvPr/>
        </p:nvSpPr>
        <p:spPr>
          <a:xfrm rot="171215">
            <a:off x="1241697" y="3153943"/>
            <a:ext cx="5083062" cy="667299"/>
          </a:xfrm>
          <a:prstGeom prst="rect">
            <a:avLst/>
          </a:prstGeom>
          <a:noFill/>
        </p:spPr>
        <p:txBody>
          <a:bodyPr wrap="square" rtlCol="0">
            <a:spAutoFit/>
          </a:bodyPr>
          <a:lstStyle/>
          <a:p>
            <a:pPr algn="ctr">
              <a:lnSpc>
                <a:spcPts val="2200"/>
              </a:lnSpc>
            </a:pPr>
            <a:r>
              <a:rPr lang="ru-RU" sz="2400" dirty="0">
                <a:cs typeface="Arial" panose="020B0604020202020204" pitchFamily="34" charset="0"/>
              </a:rPr>
              <a:t>«Несгораемые суммы» </a:t>
            </a:r>
            <a:br>
              <a:rPr lang="ru-RU" sz="2400" dirty="0">
                <a:cs typeface="Arial" panose="020B0604020202020204" pitchFamily="34" charset="0"/>
              </a:rPr>
            </a:br>
            <a:r>
              <a:rPr lang="ru-RU" sz="2400" dirty="0">
                <a:cs typeface="Arial" panose="020B0604020202020204" pitchFamily="34" charset="0"/>
              </a:rPr>
              <a:t>и «платежные каникулы»</a:t>
            </a:r>
          </a:p>
        </p:txBody>
      </p:sp>
      <p:sp>
        <p:nvSpPr>
          <p:cNvPr id="10" name="TextBox 9">
            <a:extLst>
              <a:ext uri="{FF2B5EF4-FFF2-40B4-BE49-F238E27FC236}">
                <a16:creationId xmlns:a16="http://schemas.microsoft.com/office/drawing/2014/main" xmlns="" id="{9DF9743E-9C18-9886-89C2-1212BF962B9E}"/>
              </a:ext>
            </a:extLst>
          </p:cNvPr>
          <p:cNvSpPr txBox="1"/>
          <p:nvPr/>
        </p:nvSpPr>
        <p:spPr>
          <a:xfrm rot="197133">
            <a:off x="1709840" y="4409674"/>
            <a:ext cx="4560273" cy="385170"/>
          </a:xfrm>
          <a:prstGeom prst="rect">
            <a:avLst/>
          </a:prstGeom>
          <a:noFill/>
        </p:spPr>
        <p:txBody>
          <a:bodyPr wrap="square" rtlCol="0">
            <a:spAutoFit/>
          </a:bodyPr>
          <a:lstStyle/>
          <a:p>
            <a:pPr algn="ctr">
              <a:lnSpc>
                <a:spcPts val="2200"/>
              </a:lnSpc>
            </a:pPr>
            <a:r>
              <a:rPr lang="ru-RU" sz="2400" dirty="0">
                <a:cs typeface="Arial" panose="020B0604020202020204" pitchFamily="34" charset="0"/>
              </a:rPr>
              <a:t>«Премия» за достижение целей</a:t>
            </a:r>
          </a:p>
        </p:txBody>
      </p:sp>
      <p:sp>
        <p:nvSpPr>
          <p:cNvPr id="11" name="TextBox 10">
            <a:extLst>
              <a:ext uri="{FF2B5EF4-FFF2-40B4-BE49-F238E27FC236}">
                <a16:creationId xmlns:a16="http://schemas.microsoft.com/office/drawing/2014/main" xmlns="" id="{0F3A8C0A-7ABA-B4FA-1CEA-52D26FC1571E}"/>
              </a:ext>
            </a:extLst>
          </p:cNvPr>
          <p:cNvSpPr txBox="1"/>
          <p:nvPr/>
        </p:nvSpPr>
        <p:spPr>
          <a:xfrm rot="153707">
            <a:off x="975550" y="5727725"/>
            <a:ext cx="4945003" cy="385170"/>
          </a:xfrm>
          <a:prstGeom prst="rect">
            <a:avLst/>
          </a:prstGeom>
          <a:noFill/>
        </p:spPr>
        <p:txBody>
          <a:bodyPr wrap="square" rtlCol="0">
            <a:spAutoFit/>
          </a:bodyPr>
          <a:lstStyle/>
          <a:p>
            <a:pPr algn="ctr">
              <a:lnSpc>
                <a:spcPts val="2200"/>
              </a:lnSpc>
            </a:pPr>
            <a:r>
              <a:rPr lang="ru-RU" sz="2400" dirty="0">
                <a:cs typeface="Arial" panose="020B0604020202020204" pitchFamily="34" charset="0"/>
              </a:rPr>
              <a:t>Финансовые челленджи</a:t>
            </a:r>
          </a:p>
        </p:txBody>
      </p:sp>
    </p:spTree>
    <p:extLst>
      <p:ext uri="{BB962C8B-B14F-4D97-AF65-F5344CB8AC3E}">
        <p14:creationId xmlns:p14="http://schemas.microsoft.com/office/powerpoint/2010/main" val="2012807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31E8B702-4E31-6697-FF42-A62227A8F5D6}"/>
              </a:ext>
            </a:extLst>
          </p:cNvPr>
          <p:cNvPicPr>
            <a:picLocks noChangeAspect="1"/>
          </p:cNvPicPr>
          <p:nvPr/>
        </p:nvPicPr>
        <p:blipFill>
          <a:blip r:embed="rId3" cstate="print">
            <a:extLst>
              <a:ext uri="{28A0092B-C50C-407E-A947-70E740481C1C}">
                <a14:useLocalDpi xmlns:a14="http://schemas.microsoft.com/office/drawing/2010/main" val="0"/>
              </a:ext>
            </a:extLst>
          </a:blip>
          <a:srcRect l="559"/>
          <a:stretch/>
        </p:blipFill>
        <p:spPr>
          <a:xfrm>
            <a:off x="0" y="0"/>
            <a:ext cx="12192000" cy="6855000"/>
          </a:xfrm>
          <a:prstGeom prst="rect">
            <a:avLst/>
          </a:prstGeom>
        </p:spPr>
      </p:pic>
      <p:pic>
        <p:nvPicPr>
          <p:cNvPr id="3" name="Рисунок 2">
            <a:extLst>
              <a:ext uri="{FF2B5EF4-FFF2-40B4-BE49-F238E27FC236}">
                <a16:creationId xmlns:a16="http://schemas.microsoft.com/office/drawing/2014/main" xmlns="" id="{41BC8389-11FB-15BA-15CE-4F5BDAB7D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975" y="3000"/>
            <a:ext cx="14213712" cy="2029216"/>
          </a:xfrm>
          <a:prstGeom prst="rect">
            <a:avLst/>
          </a:prstGeom>
        </p:spPr>
      </p:pic>
      <p:sp>
        <p:nvSpPr>
          <p:cNvPr id="4" name="TextBox 3">
            <a:extLst>
              <a:ext uri="{FF2B5EF4-FFF2-40B4-BE49-F238E27FC236}">
                <a16:creationId xmlns:a16="http://schemas.microsoft.com/office/drawing/2014/main" xmlns="" id="{4709BCA0-EC21-1E6B-26EA-D757651F8645}"/>
              </a:ext>
            </a:extLst>
          </p:cNvPr>
          <p:cNvSpPr txBox="1"/>
          <p:nvPr/>
        </p:nvSpPr>
        <p:spPr>
          <a:xfrm>
            <a:off x="1315720" y="366087"/>
            <a:ext cx="10139014" cy="1035668"/>
          </a:xfrm>
          <a:prstGeom prst="rect">
            <a:avLst/>
          </a:prstGeom>
          <a:noFill/>
          <a:effectLst>
            <a:glow rad="1879600">
              <a:srgbClr val="FFF3BB">
                <a:alpha val="0"/>
              </a:srgbClr>
            </a:glow>
          </a:effectLst>
        </p:spPr>
        <p:txBody>
          <a:bodyPr wrap="square" rtlCol="0">
            <a:spAutoFit/>
          </a:bodyPr>
          <a:lstStyle/>
          <a:p>
            <a:pPr algn="ctr">
              <a:lnSpc>
                <a:spcPts val="3600"/>
              </a:lnSpc>
            </a:pPr>
            <a:r>
              <a:rPr lang="ru-RU" sz="4000" b="1" dirty="0">
                <a:ln w="12700" cmpd="sng">
                  <a:noFill/>
                  <a:prstDash val="solid"/>
                </a:ln>
                <a:solidFill>
                  <a:srgbClr val="6F2C2F"/>
                </a:solidFill>
                <a:effectLst/>
                <a:ea typeface="Times New Roman" panose="02020603050405020304" pitchFamily="18" charset="0"/>
              </a:rPr>
              <a:t>ВЫМЕТАЕМ ДЕНЬГИ </a:t>
            </a:r>
            <a:r>
              <a:rPr lang="be-BY" sz="4000" b="1" dirty="0">
                <a:ln w="12700" cmpd="sng">
                  <a:noFill/>
                  <a:prstDash val="solid"/>
                </a:ln>
                <a:solidFill>
                  <a:srgbClr val="6F2C2F"/>
                </a:solidFill>
                <a:ea typeface="Times New Roman" panose="02020603050405020304" pitchFamily="18" charset="0"/>
              </a:rPr>
              <a:t>«</a:t>
            </a:r>
            <a:r>
              <a:rPr lang="ru-RU" sz="4000" b="1" dirty="0">
                <a:ln w="12700" cmpd="sng">
                  <a:noFill/>
                  <a:prstDash val="solid"/>
                </a:ln>
                <a:solidFill>
                  <a:srgbClr val="6F2C2F"/>
                </a:solidFill>
                <a:effectLst/>
                <a:ea typeface="Times New Roman" panose="02020603050405020304" pitchFamily="18" charset="0"/>
              </a:rPr>
              <a:t>ИЗ-ПОД МАТРАСА» </a:t>
            </a:r>
          </a:p>
          <a:p>
            <a:pPr algn="ctr">
              <a:lnSpc>
                <a:spcPts val="3600"/>
              </a:lnSpc>
            </a:pPr>
            <a:r>
              <a:rPr lang="ru-RU" sz="4000" b="1" dirty="0">
                <a:ln w="12700" cmpd="sng">
                  <a:noFill/>
                  <a:prstDash val="solid"/>
                </a:ln>
                <a:solidFill>
                  <a:srgbClr val="6F2C2F"/>
                </a:solidFill>
                <a:effectLst/>
                <a:ea typeface="Times New Roman" panose="02020603050405020304" pitchFamily="18" charset="0"/>
              </a:rPr>
              <a:t>И ОТПРАВЛЯЕМ ЧАСТЬ В БАНК</a:t>
            </a:r>
          </a:p>
        </p:txBody>
      </p:sp>
      <p:sp>
        <p:nvSpPr>
          <p:cNvPr id="9" name="Облачко с текстом: прямоугольное со скругленными углами 8">
            <a:extLst>
              <a:ext uri="{FF2B5EF4-FFF2-40B4-BE49-F238E27FC236}">
                <a16:creationId xmlns:a16="http://schemas.microsoft.com/office/drawing/2014/main" xmlns="" id="{143DC927-B30C-CABE-318F-814BACF926C6}"/>
              </a:ext>
            </a:extLst>
          </p:cNvPr>
          <p:cNvSpPr/>
          <p:nvPr/>
        </p:nvSpPr>
        <p:spPr>
          <a:xfrm>
            <a:off x="9326460" y="1376110"/>
            <a:ext cx="2679192" cy="1284799"/>
          </a:xfrm>
          <a:prstGeom prst="wedgeRoundRectCallout">
            <a:avLst>
              <a:gd name="adj1" fmla="val -17347"/>
              <a:gd name="adj2" fmla="val 81009"/>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48000">
              <a:tabLst>
                <a:tab pos="216000" algn="l"/>
              </a:tabLst>
            </a:pPr>
            <a:r>
              <a:rPr lang="ru-RU" sz="1600" dirty="0">
                <a:solidFill>
                  <a:schemeClr val="tx1"/>
                </a:solidFill>
              </a:rPr>
              <a:t>Деньги со временем обесцениваются из-за инфляции, поэтому лучше хранить их в банке!</a:t>
            </a:r>
            <a:endParaRPr lang="ru-BY" sz="1600" dirty="0">
              <a:solidFill>
                <a:schemeClr val="tx1"/>
              </a:solidFill>
            </a:endParaRPr>
          </a:p>
        </p:txBody>
      </p:sp>
      <p:sp>
        <p:nvSpPr>
          <p:cNvPr id="10" name="Облачко с текстом: прямоугольное со скругленными углами 9">
            <a:extLst>
              <a:ext uri="{FF2B5EF4-FFF2-40B4-BE49-F238E27FC236}">
                <a16:creationId xmlns:a16="http://schemas.microsoft.com/office/drawing/2014/main" xmlns="" id="{B2F578DD-D659-CD0D-C35D-343BB97679C6}"/>
              </a:ext>
            </a:extLst>
          </p:cNvPr>
          <p:cNvSpPr/>
          <p:nvPr/>
        </p:nvSpPr>
        <p:spPr>
          <a:xfrm>
            <a:off x="186348" y="1411458"/>
            <a:ext cx="2082800" cy="1284800"/>
          </a:xfrm>
          <a:prstGeom prst="wedgeRoundRectCallout">
            <a:avLst>
              <a:gd name="adj1" fmla="val -2796"/>
              <a:gd name="adj2" fmla="val 104260"/>
              <a:gd name="adj3" fmla="val 16667"/>
            </a:avLst>
          </a:prstGeom>
          <a:solidFill>
            <a:srgbClr val="FFF3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800" dirty="0">
                <a:solidFill>
                  <a:schemeClr val="tx1"/>
                </a:solidFill>
                <a:effectLst/>
                <a:ea typeface="Times New Roman" panose="02020603050405020304" pitchFamily="18" charset="0"/>
              </a:rPr>
              <a:t>С 14 лет подросток может сам  открыть депозит!</a:t>
            </a:r>
            <a:endParaRPr lang="ru-RU" dirty="0">
              <a:solidFill>
                <a:schemeClr val="tx1"/>
              </a:solidFill>
            </a:endParaRPr>
          </a:p>
        </p:txBody>
      </p:sp>
      <p:sp>
        <p:nvSpPr>
          <p:cNvPr id="13" name="TextBox 12">
            <a:extLst>
              <a:ext uri="{FF2B5EF4-FFF2-40B4-BE49-F238E27FC236}">
                <a16:creationId xmlns:a16="http://schemas.microsoft.com/office/drawing/2014/main" xmlns="" id="{26F78DE9-635B-1D19-64B5-E944527C6564}"/>
              </a:ext>
            </a:extLst>
          </p:cNvPr>
          <p:cNvSpPr txBox="1"/>
          <p:nvPr/>
        </p:nvSpPr>
        <p:spPr>
          <a:xfrm>
            <a:off x="3307404" y="3021897"/>
            <a:ext cx="4481332" cy="590931"/>
          </a:xfrm>
          <a:prstGeom prst="rect">
            <a:avLst/>
          </a:prstGeom>
          <a:solidFill>
            <a:srgbClr val="CEC0A6"/>
          </a:solidFill>
        </p:spPr>
        <p:txBody>
          <a:bodyPr wrap="square" rtlCol="0">
            <a:spAutoFit/>
          </a:bodyPr>
          <a:lstStyle/>
          <a:p>
            <a:pPr marL="1080000" defTabSz="648000">
              <a:lnSpc>
                <a:spcPct val="90000"/>
              </a:lnSpc>
              <a:tabLst>
                <a:tab pos="216000" algn="l"/>
              </a:tabLst>
            </a:pPr>
            <a:r>
              <a:rPr lang="ru-RU" dirty="0"/>
              <a:t>Банковские вклады бывают отзывные и безотзывные </a:t>
            </a:r>
          </a:p>
        </p:txBody>
      </p:sp>
      <p:sp>
        <p:nvSpPr>
          <p:cNvPr id="22" name="TextBox 21">
            <a:extLst>
              <a:ext uri="{FF2B5EF4-FFF2-40B4-BE49-F238E27FC236}">
                <a16:creationId xmlns:a16="http://schemas.microsoft.com/office/drawing/2014/main" xmlns="" id="{3282CAA7-755A-D1A9-1B2E-1F797E7B4EC2}"/>
              </a:ext>
            </a:extLst>
          </p:cNvPr>
          <p:cNvSpPr txBox="1"/>
          <p:nvPr/>
        </p:nvSpPr>
        <p:spPr>
          <a:xfrm>
            <a:off x="3307404" y="3685876"/>
            <a:ext cx="4503907" cy="840230"/>
          </a:xfrm>
          <a:prstGeom prst="rect">
            <a:avLst/>
          </a:prstGeom>
          <a:solidFill>
            <a:srgbClr val="CEC0A6"/>
          </a:solidFill>
        </p:spPr>
        <p:txBody>
          <a:bodyPr wrap="square" rtlCol="0">
            <a:spAutoFit/>
          </a:bodyPr>
          <a:lstStyle/>
          <a:p>
            <a:pPr marL="1080000" defTabSz="648000">
              <a:lnSpc>
                <a:spcPct val="90000"/>
              </a:lnSpc>
              <a:tabLst>
                <a:tab pos="216000" algn="l"/>
              </a:tabLst>
            </a:pPr>
            <a:r>
              <a:rPr lang="ru-RU" dirty="0"/>
              <a:t>От срока депозита зависит доходность и</a:t>
            </a:r>
            <a:r>
              <a:rPr lang="en-US" dirty="0"/>
              <a:t> </a:t>
            </a:r>
            <a:r>
              <a:rPr lang="ru-RU" dirty="0"/>
              <a:t>необходимость уплаты налога </a:t>
            </a:r>
          </a:p>
        </p:txBody>
      </p:sp>
      <p:sp>
        <p:nvSpPr>
          <p:cNvPr id="26" name="TextBox 25">
            <a:extLst>
              <a:ext uri="{FF2B5EF4-FFF2-40B4-BE49-F238E27FC236}">
                <a16:creationId xmlns:a16="http://schemas.microsoft.com/office/drawing/2014/main" xmlns="" id="{A10D9F3F-55D5-4E7D-77B1-17A0E39EF9EB}"/>
              </a:ext>
            </a:extLst>
          </p:cNvPr>
          <p:cNvSpPr txBox="1"/>
          <p:nvPr/>
        </p:nvSpPr>
        <p:spPr>
          <a:xfrm>
            <a:off x="3285546" y="4594449"/>
            <a:ext cx="4503906" cy="590931"/>
          </a:xfrm>
          <a:prstGeom prst="rect">
            <a:avLst/>
          </a:prstGeom>
          <a:solidFill>
            <a:srgbClr val="CEC0A6"/>
          </a:solidFill>
        </p:spPr>
        <p:txBody>
          <a:bodyPr wrap="square" rtlCol="0">
            <a:spAutoFit/>
          </a:bodyPr>
          <a:lstStyle/>
          <a:p>
            <a:pPr marL="1080000" defTabSz="648000">
              <a:lnSpc>
                <a:spcPct val="90000"/>
              </a:lnSpc>
              <a:tabLst>
                <a:tab pos="216000" algn="l"/>
              </a:tabLst>
            </a:pPr>
            <a:r>
              <a:rPr lang="ru-RU" dirty="0"/>
              <a:t>Процентная ставка может быть фиксированной или переменной</a:t>
            </a:r>
          </a:p>
        </p:txBody>
      </p:sp>
      <p:sp>
        <p:nvSpPr>
          <p:cNvPr id="14" name="TextBox 13">
            <a:extLst>
              <a:ext uri="{FF2B5EF4-FFF2-40B4-BE49-F238E27FC236}">
                <a16:creationId xmlns:a16="http://schemas.microsoft.com/office/drawing/2014/main" xmlns="" id="{2F6D8D7A-E629-40C3-A737-E38EDE42C17A}"/>
              </a:ext>
            </a:extLst>
          </p:cNvPr>
          <p:cNvSpPr txBox="1"/>
          <p:nvPr/>
        </p:nvSpPr>
        <p:spPr>
          <a:xfrm>
            <a:off x="3274616" y="5240032"/>
            <a:ext cx="4525765" cy="1089529"/>
          </a:xfrm>
          <a:prstGeom prst="rect">
            <a:avLst/>
          </a:prstGeom>
          <a:solidFill>
            <a:srgbClr val="CEC0A6"/>
          </a:solidFill>
        </p:spPr>
        <p:txBody>
          <a:bodyPr wrap="square">
            <a:spAutoFit/>
          </a:bodyPr>
          <a:lstStyle/>
          <a:p>
            <a:pPr marL="1080000" defTabSz="648000">
              <a:lnSpc>
                <a:spcPct val="90000"/>
              </a:lnSpc>
              <a:tabLst>
                <a:tab pos="216000" algn="l"/>
              </a:tabLst>
            </a:pPr>
            <a:r>
              <a:rPr lang="ru-RU" dirty="0"/>
              <a:t>Можно выбрать условия вклада (минимальная сумма, возможность пополнения, капитализация и др.) </a:t>
            </a:r>
            <a:endParaRPr lang="ru-BY" dirty="0"/>
          </a:p>
        </p:txBody>
      </p:sp>
      <p:pic>
        <p:nvPicPr>
          <p:cNvPr id="19" name="Рисунок 18">
            <a:extLst>
              <a:ext uri="{FF2B5EF4-FFF2-40B4-BE49-F238E27FC236}">
                <a16:creationId xmlns:a16="http://schemas.microsoft.com/office/drawing/2014/main" xmlns="" id="{13281F13-CD58-F78B-9A2C-AFC04C338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0427" y="3076493"/>
            <a:ext cx="457223" cy="466749"/>
          </a:xfrm>
          <a:prstGeom prst="rect">
            <a:avLst/>
          </a:prstGeom>
        </p:spPr>
      </p:pic>
      <p:pic>
        <p:nvPicPr>
          <p:cNvPr id="5" name="Рисунок 4">
            <a:extLst>
              <a:ext uri="{FF2B5EF4-FFF2-40B4-BE49-F238E27FC236}">
                <a16:creationId xmlns:a16="http://schemas.microsoft.com/office/drawing/2014/main" xmlns="" id="{596B5F8F-092C-28B0-47D1-26D2523AC9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8347" y="5379105"/>
            <a:ext cx="1012877" cy="714412"/>
          </a:xfrm>
          <a:prstGeom prst="rect">
            <a:avLst/>
          </a:prstGeom>
        </p:spPr>
      </p:pic>
      <p:pic>
        <p:nvPicPr>
          <p:cNvPr id="7" name="Рисунок 6">
            <a:extLst>
              <a:ext uri="{FF2B5EF4-FFF2-40B4-BE49-F238E27FC236}">
                <a16:creationId xmlns:a16="http://schemas.microsoft.com/office/drawing/2014/main" xmlns="" id="{DFD1630F-E724-D338-DD94-97FBA05080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4037" y="3078906"/>
            <a:ext cx="457223" cy="469924"/>
          </a:xfrm>
          <a:prstGeom prst="rect">
            <a:avLst/>
          </a:prstGeom>
        </p:spPr>
      </p:pic>
      <p:pic>
        <p:nvPicPr>
          <p:cNvPr id="12" name="Рисунок 11">
            <a:extLst>
              <a:ext uri="{FF2B5EF4-FFF2-40B4-BE49-F238E27FC236}">
                <a16:creationId xmlns:a16="http://schemas.microsoft.com/office/drawing/2014/main" xmlns="" id="{E63CFFD7-A8F7-7AC0-046D-D0D08F0CE0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4076" y="3847141"/>
            <a:ext cx="927148" cy="520727"/>
          </a:xfrm>
          <a:prstGeom prst="rect">
            <a:avLst/>
          </a:prstGeom>
        </p:spPr>
      </p:pic>
      <p:pic>
        <p:nvPicPr>
          <p:cNvPr id="16" name="Рисунок 15">
            <a:extLst>
              <a:ext uri="{FF2B5EF4-FFF2-40B4-BE49-F238E27FC236}">
                <a16:creationId xmlns:a16="http://schemas.microsoft.com/office/drawing/2014/main" xmlns="" id="{FF734F55-D84C-667E-786F-31E2D6854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4076" y="4652998"/>
            <a:ext cx="651269" cy="431625"/>
          </a:xfrm>
          <a:prstGeom prst="rect">
            <a:avLst/>
          </a:prstGeom>
        </p:spPr>
      </p:pic>
      <p:sp>
        <p:nvSpPr>
          <p:cNvPr id="17" name="TextBox 16">
            <a:extLst>
              <a:ext uri="{FF2B5EF4-FFF2-40B4-BE49-F238E27FC236}">
                <a16:creationId xmlns:a16="http://schemas.microsoft.com/office/drawing/2014/main" xmlns="" id="{16A5BCB4-54FA-4EE0-9236-F8B61ED0889A}"/>
              </a:ext>
            </a:extLst>
          </p:cNvPr>
          <p:cNvSpPr txBox="1"/>
          <p:nvPr/>
        </p:nvSpPr>
        <p:spPr>
          <a:xfrm>
            <a:off x="2588654" y="2155212"/>
            <a:ext cx="5639020" cy="541046"/>
          </a:xfrm>
          <a:prstGeom prst="rect">
            <a:avLst/>
          </a:prstGeom>
          <a:solidFill>
            <a:srgbClr val="6F2C2F"/>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defTabSz="648000">
              <a:lnSpc>
                <a:spcPct val="80000"/>
              </a:lnSpc>
              <a:tabLst>
                <a:tab pos="216000" algn="l"/>
              </a:tabLst>
            </a:pPr>
            <a:r>
              <a:rPr lang="ru-RU" sz="1800" dirty="0">
                <a:solidFill>
                  <a:schemeClr val="bg1"/>
                </a:solidFill>
                <a:cs typeface="Calibri" panose="020F0502020204030204" pitchFamily="34" charset="0"/>
              </a:rPr>
              <a:t>Государство</a:t>
            </a:r>
            <a:r>
              <a:rPr lang="en-US" sz="1800" dirty="0">
                <a:solidFill>
                  <a:schemeClr val="bg1"/>
                </a:solidFill>
                <a:cs typeface="Calibri" panose="020F0502020204030204" pitchFamily="34" charset="0"/>
              </a:rPr>
              <a:t> </a:t>
            </a:r>
            <a:r>
              <a:rPr lang="ru-RU" sz="1800" dirty="0">
                <a:solidFill>
                  <a:schemeClr val="bg1"/>
                </a:solidFill>
                <a:cs typeface="Calibri" panose="020F0502020204030204" pitchFamily="34" charset="0"/>
              </a:rPr>
              <a:t>гарантирует полную сохранность </a:t>
            </a:r>
            <a:br>
              <a:rPr lang="ru-RU" sz="1800" dirty="0">
                <a:solidFill>
                  <a:schemeClr val="bg1"/>
                </a:solidFill>
                <a:cs typeface="Calibri" panose="020F0502020204030204" pitchFamily="34" charset="0"/>
              </a:rPr>
            </a:br>
            <a:r>
              <a:rPr lang="ru-RU" sz="1800" dirty="0">
                <a:solidFill>
                  <a:schemeClr val="bg1"/>
                </a:solidFill>
                <a:cs typeface="Calibri" panose="020F0502020204030204" pitchFamily="34" charset="0"/>
              </a:rPr>
              <a:t>и возврат денег по вкладам в банках страны</a:t>
            </a:r>
            <a:endParaRPr lang="ru-BY" sz="1800" dirty="0">
              <a:solidFill>
                <a:schemeClr val="bg1"/>
              </a:solidFill>
              <a:cs typeface="Calibri" panose="020F0502020204030204" pitchFamily="34" charset="0"/>
            </a:endParaRPr>
          </a:p>
        </p:txBody>
      </p:sp>
    </p:spTree>
    <p:extLst>
      <p:ext uri="{BB962C8B-B14F-4D97-AF65-F5344CB8AC3E}">
        <p14:creationId xmlns:p14="http://schemas.microsoft.com/office/powerpoint/2010/main" val="3910349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1941</TotalTime>
  <Words>5769</Words>
  <Application>Microsoft Office PowerPoint</Application>
  <PresentationFormat>Широкоэкранный</PresentationFormat>
  <Paragraphs>459</Paragraphs>
  <Slides>21</Slides>
  <Notes>21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21</vt:i4>
      </vt:variant>
    </vt:vector>
  </HeadingPairs>
  <TitlesOfParts>
    <vt:vector size="30" baseType="lpstr">
      <vt:lpstr>Arial</vt:lpstr>
      <vt:lpstr>Arial Black</vt:lpstr>
      <vt:lpstr>Calibri</vt:lpstr>
      <vt:lpstr>Calibri Light</vt:lpstr>
      <vt:lpstr>Roboto</vt:lpstr>
      <vt:lpstr>Times New Roman</vt:lpstr>
      <vt:lpstr>TimesET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Darya Zelenkevich</dc:creator>
  <cp:lastModifiedBy>Голоенко Марина Михайловна</cp:lastModifiedBy>
  <cp:revision>102</cp:revision>
  <dcterms:created xsi:type="dcterms:W3CDTF">2025-01-30T13:16:36Z</dcterms:created>
  <dcterms:modified xsi:type="dcterms:W3CDTF">2025-02-26T09:45:38Z</dcterms:modified>
</cp:coreProperties>
</file>