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theme/themeOverride12.xml" ContentType="application/vnd.openxmlformats-officedocument.themeOverr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Override39.xml" ContentType="application/vnd.openxmlformats-officedocument.themeOverride+xml"/>
  <Override PartName="/ppt/theme/themeOverride17.xml" ContentType="application/vnd.openxmlformats-officedocument.themeOverride+xml"/>
  <Override PartName="/ppt/theme/themeOverride28.xml" ContentType="application/vnd.openxmlformats-officedocument.themeOverride+xml"/>
  <Override PartName="/ppt/slides/slide99.xml" ContentType="application/vnd.openxmlformats-officedocument.presentationml.slide+xml"/>
  <Override PartName="/ppt/theme/themeOverride24.xml" ContentType="application/vnd.openxmlformats-officedocument.themeOverride+xml"/>
  <Override PartName="/ppt/theme/themeOverride35.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theme/themeOverride20.xml" ContentType="application/vnd.openxmlformats-officedocument.themeOverride+xml"/>
  <Override PartName="/ppt/theme/themeOverride31.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heme/themeOverride29.xml" ContentType="application/vnd.openxmlformats-officedocument.themeOverride+xml"/>
  <Override PartName="/ppt/slideLayouts/slideLayout10.xml" ContentType="application/vnd.openxmlformats-officedocument.presentationml.slideLayout+xml"/>
  <Override PartName="/ppt/theme/themeOverride18.xml" ContentType="application/vnd.openxmlformats-officedocument.themeOverride+xml"/>
  <Override PartName="/ppt/theme/themeOverride27.xml" ContentType="application/vnd.openxmlformats-officedocument.themeOverride+xml"/>
  <Override PartName="/ppt/theme/themeOverride36.xml" ContentType="application/vnd.openxmlformats-officedocument.themeOverr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theme/themeOverride16.xml" ContentType="application/vnd.openxmlformats-officedocument.themeOverride+xml"/>
  <Override PartName="/ppt/theme/themeOverride25.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ppt/theme/themeOverride32.xml" ContentType="application/vnd.openxmlformats-officedocument.themeOverride+xml"/>
  <Override PartName="/ppt/theme/themeOverride41.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theme/themeOverride37.xml" ContentType="application/vnd.openxmlformats-officedocument.themeOverride+xml"/>
  <Override PartName="/ppt/slides/slide79.xml" ContentType="application/vnd.openxmlformats-officedocument.presentationml.slide+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theme/themeOverride33.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theme/themeOverride38.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2" r:id="rId5"/>
    <p:sldId id="271" r:id="rId6"/>
    <p:sldId id="270" r:id="rId7"/>
    <p:sldId id="269" r:id="rId8"/>
    <p:sldId id="268" r:id="rId9"/>
    <p:sldId id="267" r:id="rId10"/>
    <p:sldId id="266" r:id="rId11"/>
    <p:sldId id="265" r:id="rId12"/>
    <p:sldId id="274" r:id="rId13"/>
    <p:sldId id="264" r:id="rId14"/>
    <p:sldId id="263" r:id="rId15"/>
    <p:sldId id="262" r:id="rId16"/>
    <p:sldId id="261" r:id="rId17"/>
    <p:sldId id="260" r:id="rId18"/>
    <p:sldId id="259" r:id="rId19"/>
    <p:sldId id="258" r:id="rId20"/>
    <p:sldId id="275" r:id="rId21"/>
    <p:sldId id="276" r:id="rId22"/>
    <p:sldId id="277" r:id="rId23"/>
    <p:sldId id="278" r:id="rId24"/>
    <p:sldId id="289" r:id="rId25"/>
    <p:sldId id="279" r:id="rId26"/>
    <p:sldId id="280" r:id="rId27"/>
    <p:sldId id="281" r:id="rId28"/>
    <p:sldId id="290" r:id="rId29"/>
    <p:sldId id="282" r:id="rId30"/>
    <p:sldId id="283" r:id="rId31"/>
    <p:sldId id="284" r:id="rId32"/>
    <p:sldId id="291" r:id="rId33"/>
    <p:sldId id="285" r:id="rId34"/>
    <p:sldId id="286" r:id="rId35"/>
    <p:sldId id="287" r:id="rId36"/>
    <p:sldId id="292" r:id="rId37"/>
    <p:sldId id="288" r:id="rId38"/>
    <p:sldId id="293" r:id="rId39"/>
    <p:sldId id="356" r:id="rId40"/>
    <p:sldId id="355" r:id="rId41"/>
    <p:sldId id="354" r:id="rId42"/>
    <p:sldId id="294" r:id="rId43"/>
    <p:sldId id="295" r:id="rId44"/>
    <p:sldId id="296" r:id="rId45"/>
    <p:sldId id="297" r:id="rId46"/>
    <p:sldId id="300" r:id="rId47"/>
    <p:sldId id="298" r:id="rId48"/>
    <p:sldId id="299"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60" r:id="rId81"/>
    <p:sldId id="363" r:id="rId82"/>
    <p:sldId id="362" r:id="rId83"/>
    <p:sldId id="361" r:id="rId84"/>
    <p:sldId id="359" r:id="rId85"/>
    <p:sldId id="358" r:id="rId86"/>
    <p:sldId id="357" r:id="rId87"/>
    <p:sldId id="365" r:id="rId88"/>
    <p:sldId id="332" r:id="rId89"/>
    <p:sldId id="333" r:id="rId90"/>
    <p:sldId id="334" r:id="rId91"/>
    <p:sldId id="335" r:id="rId92"/>
    <p:sldId id="336" r:id="rId93"/>
    <p:sldId id="337" r:id="rId94"/>
    <p:sldId id="338" r:id="rId95"/>
    <p:sldId id="339" r:id="rId96"/>
    <p:sldId id="340" r:id="rId97"/>
    <p:sldId id="341" r:id="rId98"/>
    <p:sldId id="342" r:id="rId99"/>
    <p:sldId id="343" r:id="rId100"/>
    <p:sldId id="344" r:id="rId101"/>
    <p:sldId id="346" r:id="rId102"/>
    <p:sldId id="347" r:id="rId103"/>
    <p:sldId id="348" r:id="rId104"/>
    <p:sldId id="349" r:id="rId105"/>
    <p:sldId id="350" r:id="rId106"/>
    <p:sldId id="351" r:id="rId107"/>
    <p:sldId id="352" r:id="rId108"/>
    <p:sldId id="353" r:id="rId10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709" autoAdjust="0"/>
  </p:normalViewPr>
  <p:slideViewPr>
    <p:cSldViewPr>
      <p:cViewPr varScale="1">
        <p:scale>
          <a:sx n="66" d="100"/>
          <a:sy n="66" d="100"/>
        </p:scale>
        <p:origin x="-8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21C13CC-2917-45AF-BE67-440590ADC3E9}" type="datetimeFigureOut">
              <a:rPr lang="ru-RU" smtClean="0"/>
              <a:pPr/>
              <a:t>02.12.2010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64D117A-354C-4BEB-9984-34DDFEE6B522}"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1C13CC-2917-45AF-BE67-440590ADC3E9}" type="datetimeFigureOut">
              <a:rPr lang="ru-RU" smtClean="0"/>
              <a:pPr/>
              <a:t>02.12.2010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64D117A-354C-4BEB-9984-34DDFEE6B522}"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1C13CC-2917-45AF-BE67-440590ADC3E9}" type="datetimeFigureOut">
              <a:rPr lang="ru-RU" smtClean="0"/>
              <a:pPr/>
              <a:t>02.12.2010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64D117A-354C-4BEB-9984-34DDFEE6B522}"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1C13CC-2917-45AF-BE67-440590ADC3E9}" type="datetimeFigureOut">
              <a:rPr lang="ru-RU" smtClean="0"/>
              <a:pPr/>
              <a:t>02.12.2010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64D117A-354C-4BEB-9984-34DDFEE6B522}"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21C13CC-2917-45AF-BE67-440590ADC3E9}" type="datetimeFigureOut">
              <a:rPr lang="ru-RU" smtClean="0"/>
              <a:pPr/>
              <a:t>02.12.2010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64D117A-354C-4BEB-9984-34DDFEE6B522}"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21C13CC-2917-45AF-BE67-440590ADC3E9}" type="datetimeFigureOut">
              <a:rPr lang="ru-RU" smtClean="0"/>
              <a:pPr/>
              <a:t>02.12.2010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64D117A-354C-4BEB-9984-34DDFEE6B522}"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21C13CC-2917-45AF-BE67-440590ADC3E9}" type="datetimeFigureOut">
              <a:rPr lang="ru-RU" smtClean="0"/>
              <a:pPr/>
              <a:t>02.12.2010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64D117A-354C-4BEB-9984-34DDFEE6B522}"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21C13CC-2917-45AF-BE67-440590ADC3E9}" type="datetimeFigureOut">
              <a:rPr lang="ru-RU" smtClean="0"/>
              <a:pPr/>
              <a:t>02.12.2010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64D117A-354C-4BEB-9984-34DDFEE6B522}"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21C13CC-2917-45AF-BE67-440590ADC3E9}" type="datetimeFigureOut">
              <a:rPr lang="ru-RU" smtClean="0"/>
              <a:pPr/>
              <a:t>02.12.2010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64D117A-354C-4BEB-9984-34DDFEE6B522}"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21C13CC-2917-45AF-BE67-440590ADC3E9}" type="datetimeFigureOut">
              <a:rPr lang="ru-RU" smtClean="0"/>
              <a:pPr/>
              <a:t>02.12.2010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64D117A-354C-4BEB-9984-34DDFEE6B522}"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21C13CC-2917-45AF-BE67-440590ADC3E9}" type="datetimeFigureOut">
              <a:rPr lang="ru-RU" smtClean="0"/>
              <a:pPr/>
              <a:t>02.12.2010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64D117A-354C-4BEB-9984-34DDFEE6B522}"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C13CC-2917-45AF-BE67-440590ADC3E9}" type="datetimeFigureOut">
              <a:rPr lang="ru-RU" smtClean="0"/>
              <a:pPr/>
              <a:t>02.12.2010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D117A-354C-4BEB-9984-34DDFEE6B522}"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10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7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9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857364"/>
            <a:ext cx="8715404" cy="2500329"/>
          </a:xfrm>
        </p:spPr>
        <p:txBody>
          <a:bodyPr>
            <a:noAutofit/>
          </a:bodyPr>
          <a:lstStyle/>
          <a:p>
            <a:r>
              <a:rPr lang="ru-RU" sz="7200" b="1" dirty="0" smtClean="0">
                <a:solidFill>
                  <a:srgbClr val="FF0000"/>
                </a:solidFill>
                <a:latin typeface="Times New Roman" pitchFamily="18" charset="0"/>
                <a:cs typeface="Times New Roman" pitchFamily="18" charset="0"/>
              </a:rPr>
              <a:t>ФОРМУЛА БЕЗОПАСНОСТИ</a:t>
            </a:r>
            <a:endParaRPr lang="ru-RU" sz="7200" b="1" dirty="0">
              <a:solidFill>
                <a:srgbClr val="FF0000"/>
              </a:solidFill>
              <a:latin typeface="Times New Roman" pitchFamily="18" charset="0"/>
              <a:cs typeface="Times New Roman" pitchFamily="18" charset="0"/>
            </a:endParaRPr>
          </a:p>
        </p:txBody>
      </p:sp>
    </p:spTree>
  </p:cSld>
  <p:clrMapOvr>
    <a:masterClrMapping/>
  </p:clrMapOvr>
  <p:transition advClick="0" advTm="5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normAutofit/>
          </a:bodyPr>
          <a:lstStyle/>
          <a:p>
            <a:r>
              <a:rPr lang="ru-RU" sz="12000" dirty="0" smtClean="0">
                <a:solidFill>
                  <a:srgbClr val="FF0000"/>
                </a:solidFill>
                <a:latin typeface="Times New Roman" pitchFamily="18" charset="0"/>
                <a:cs typeface="Times New Roman" pitchFamily="18" charset="0"/>
              </a:rPr>
              <a:t>ПОЖАР!!!</a:t>
            </a:r>
            <a:endParaRPr lang="ru-RU" sz="12000" dirty="0">
              <a:solidFill>
                <a:srgbClr val="FF0000"/>
              </a:solidFill>
              <a:latin typeface="Times New Roman" pitchFamily="18" charset="0"/>
              <a:cs typeface="Times New Roman" pitchFamily="18" charset="0"/>
            </a:endParaRPr>
          </a:p>
        </p:txBody>
      </p:sp>
      <p:sp>
        <p:nvSpPr>
          <p:cNvPr id="4" name="Овал 3"/>
          <p:cNvSpPr/>
          <p:nvPr/>
        </p:nvSpPr>
        <p:spPr>
          <a:xfrm>
            <a:off x="571472" y="5643578"/>
            <a:ext cx="1428760" cy="92869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p>
        </p:txBody>
      </p:sp>
      <p:sp>
        <p:nvSpPr>
          <p:cNvPr id="5" name="Овал 4"/>
          <p:cNvSpPr/>
          <p:nvPr/>
        </p:nvSpPr>
        <p:spPr>
          <a:xfrm>
            <a:off x="7143768" y="5643578"/>
            <a:ext cx="1428760" cy="92869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p>
        </p:txBody>
      </p:sp>
      <p:sp>
        <p:nvSpPr>
          <p:cNvPr id="6" name="Овал 5"/>
          <p:cNvSpPr/>
          <p:nvPr/>
        </p:nvSpPr>
        <p:spPr>
          <a:xfrm>
            <a:off x="642910" y="428604"/>
            <a:ext cx="1428760" cy="92869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p>
        </p:txBody>
      </p:sp>
      <p:sp>
        <p:nvSpPr>
          <p:cNvPr id="7" name="Овал 6"/>
          <p:cNvSpPr/>
          <p:nvPr/>
        </p:nvSpPr>
        <p:spPr>
          <a:xfrm>
            <a:off x="7000892" y="428604"/>
            <a:ext cx="1428760" cy="92869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p>
        </p:txBody>
      </p:sp>
    </p:spTree>
  </p:cSld>
  <p:clrMapOvr>
    <a:masterClrMapping/>
  </p:clrMapOvr>
  <p:transition>
    <p:fade thruBlk="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496"/>
            <a:ext cx="8229600" cy="1143000"/>
          </a:xfrm>
        </p:spPr>
        <p:txBody>
          <a:bodyPr>
            <a:noAutofit/>
          </a:bodyPr>
          <a:lstStyle/>
          <a:p>
            <a:r>
              <a:rPr lang="ru-RU" sz="6600" dirty="0" smtClean="0">
                <a:latin typeface="Times New Roman" pitchFamily="18" charset="0"/>
                <a:cs typeface="Times New Roman" pitchFamily="18" charset="0"/>
              </a:rPr>
              <a:t>ПЕРЕОХЛАЖДЕНИЕ</a:t>
            </a:r>
            <a:br>
              <a:rPr lang="ru-RU" sz="6600" dirty="0" smtClean="0">
                <a:latin typeface="Times New Roman" pitchFamily="18" charset="0"/>
                <a:cs typeface="Times New Roman" pitchFamily="18" charset="0"/>
              </a:rPr>
            </a:br>
            <a:r>
              <a:rPr lang="ru-RU" sz="6600" dirty="0" smtClean="0">
                <a:latin typeface="Times New Roman" pitchFamily="18" charset="0"/>
                <a:cs typeface="Times New Roman" pitchFamily="18" charset="0"/>
              </a:rPr>
              <a:t> И </a:t>
            </a:r>
            <a:br>
              <a:rPr lang="ru-RU" sz="6600" dirty="0" smtClean="0">
                <a:latin typeface="Times New Roman" pitchFamily="18" charset="0"/>
                <a:cs typeface="Times New Roman" pitchFamily="18" charset="0"/>
              </a:rPr>
            </a:br>
            <a:r>
              <a:rPr lang="ru-RU" sz="6600" dirty="0" smtClean="0">
                <a:latin typeface="Times New Roman" pitchFamily="18" charset="0"/>
                <a:cs typeface="Times New Roman" pitchFamily="18" charset="0"/>
              </a:rPr>
              <a:t>ОБМОРОЖЕНИЕ</a:t>
            </a:r>
            <a:endParaRPr lang="ru-RU" sz="6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857916"/>
          </a:xfrm>
        </p:spPr>
        <p:txBody>
          <a:bodyPr>
            <a:normAutofit fontScale="92500" lnSpcReduction="10000"/>
          </a:bodyPr>
          <a:lstStyle/>
          <a:p>
            <a:pPr algn="just">
              <a:buNone/>
            </a:pPr>
            <a:r>
              <a:rPr lang="en-US" dirty="0" smtClean="0"/>
              <a:t>		</a:t>
            </a:r>
            <a:r>
              <a:rPr lang="ru-RU" sz="2800" dirty="0" smtClean="0">
                <a:latin typeface="Times New Roman" pitchFamily="18" charset="0"/>
                <a:cs typeface="Times New Roman" pitchFamily="18" charset="0"/>
              </a:rPr>
              <a:t>Долго гуляя на улице зимой, особенно при сильном ветре, можно получить обморожение. Это не только неприятно, но и опасно для здоровья.</a:t>
            </a:r>
          </a:p>
          <a:p>
            <a:pPr algn="just">
              <a:buNone/>
            </a:pPr>
            <a:r>
              <a:rPr lang="ru-RU" sz="2800" dirty="0" smtClean="0">
                <a:latin typeface="Times New Roman" pitchFamily="18" charset="0"/>
                <a:cs typeface="Times New Roman" pitchFamily="18" charset="0"/>
              </a:rPr>
              <a:t>		Чтобы не замерзнуть, надо двигаться. Если вы все же почувствовали, как немеют руки, разотрите их. Делайте энергичные махи руками. При обмерзании носа, щек, ушей можно, чтобы вызвать прилив крови к лицу, сделать 10-15 глубоких наклонов.</a:t>
            </a:r>
          </a:p>
          <a:p>
            <a:pPr algn="just">
              <a:buNone/>
            </a:pPr>
            <a:r>
              <a:rPr lang="ru-RU" sz="2800" dirty="0" smtClean="0">
                <a:latin typeface="Times New Roman" pitchFamily="18" charset="0"/>
                <a:cs typeface="Times New Roman" pitchFamily="18" charset="0"/>
              </a:rPr>
              <a:t>		Если человек обморозил руку или ногу, первое, что нужно сделать – отвести его в тепло. Затем освободить обмороженные части от одежды. Поместите обмороженную руку или ногу в теплую воду примерно на полчаса. Больному необходимо теплое питье. И, наконец, необходимо доставить пострадавшего к врачу.</a:t>
            </a:r>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214554"/>
            <a:ext cx="8229600" cy="1143000"/>
          </a:xfrm>
        </p:spPr>
        <p:txBody>
          <a:bodyPr>
            <a:noAutofit/>
          </a:bodyPr>
          <a:lstStyle/>
          <a:p>
            <a:r>
              <a:rPr lang="ru-RU" sz="9600" dirty="0" smtClean="0">
                <a:latin typeface="Times New Roman" pitchFamily="18" charset="0"/>
                <a:cs typeface="Times New Roman" pitchFamily="18" charset="0"/>
              </a:rPr>
              <a:t>УТОПЛЕНИЕ</a:t>
            </a:r>
            <a:endParaRPr lang="ru-RU" sz="9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231879"/>
            <a:ext cx="8229600" cy="5626121"/>
          </a:xfrm>
        </p:spPr>
        <p:txBody>
          <a:bodyPr/>
          <a:lstStyle/>
          <a:p>
            <a:pPr algn="just">
              <a:buNone/>
            </a:pPr>
            <a:r>
              <a:rPr lang="ru-RU" dirty="0" smtClean="0"/>
              <a:t>		Почему мы так любим купаться? Да потому что это весело! Но надо помнить, что манящая прохладой вода может грозить смертельной опасностью. Прежде всего, нужно уметь плавать. И, даже научившись плавать отлично, нужно быть особенно внимательным в воде.	</a:t>
            </a:r>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Правила поведения на воде:</a:t>
            </a:r>
            <a:endParaRPr lang="ru-RU" dirty="0"/>
          </a:p>
        </p:txBody>
      </p:sp>
      <p:sp>
        <p:nvSpPr>
          <p:cNvPr id="3" name="Содержимое 2"/>
          <p:cNvSpPr>
            <a:spLocks noGrp="1"/>
          </p:cNvSpPr>
          <p:nvPr>
            <p:ph idx="1"/>
          </p:nvPr>
        </p:nvSpPr>
        <p:spPr/>
        <p:txBody>
          <a:bodyPr>
            <a:normAutofit fontScale="85000" lnSpcReduction="10000"/>
          </a:bodyPr>
          <a:lstStyle/>
          <a:p>
            <a:pPr algn="just"/>
            <a:r>
              <a:rPr lang="ru-RU" sz="2800" dirty="0" smtClean="0">
                <a:latin typeface="Times New Roman" pitchFamily="18" charset="0"/>
                <a:cs typeface="Times New Roman" pitchFamily="18" charset="0"/>
              </a:rPr>
              <a:t>не купаться, а тем более не нырять в незнакомых водоемах (неизвестная глубина, камни, коряги);</a:t>
            </a:r>
          </a:p>
          <a:p>
            <a:pPr algn="just"/>
            <a:r>
              <a:rPr lang="ru-RU" sz="2800" dirty="0" smtClean="0">
                <a:latin typeface="Times New Roman" pitchFamily="18" charset="0"/>
                <a:cs typeface="Times New Roman" pitchFamily="18" charset="0"/>
              </a:rPr>
              <a:t>не заплывать за буйки;</a:t>
            </a:r>
          </a:p>
          <a:p>
            <a:pPr algn="just"/>
            <a:r>
              <a:rPr lang="ru-RU" sz="2800" dirty="0" smtClean="0">
                <a:latin typeface="Times New Roman" pitchFamily="18" charset="0"/>
                <a:cs typeface="Times New Roman" pitchFamily="18" charset="0"/>
              </a:rPr>
              <a:t>не устраивать в воде игры с шуточными «утоплениями»;</a:t>
            </a:r>
          </a:p>
          <a:p>
            <a:pPr algn="just"/>
            <a:r>
              <a:rPr lang="ru-RU" sz="2800" dirty="0" smtClean="0">
                <a:latin typeface="Times New Roman" pitchFamily="18" charset="0"/>
                <a:cs typeface="Times New Roman" pitchFamily="18" charset="0"/>
              </a:rPr>
              <a:t>пользоваться надувным матрасом (кругом, автомобильной камерой) надо только под присмотром взрослых: матрас может неожиданно «</a:t>
            </a:r>
            <a:r>
              <a:rPr lang="ru-RU" sz="2800" dirty="0" err="1" smtClean="0">
                <a:latin typeface="Times New Roman" pitchFamily="18" charset="0"/>
                <a:cs typeface="Times New Roman" pitchFamily="18" charset="0"/>
              </a:rPr>
              <a:t>сдуться</a:t>
            </a:r>
            <a:r>
              <a:rPr lang="ru-RU" sz="2800" dirty="0" smtClean="0">
                <a:latin typeface="Times New Roman" pitchFamily="18" charset="0"/>
                <a:cs typeface="Times New Roman" pitchFamily="18" charset="0"/>
              </a:rPr>
              <a:t>» или течение унесет его далеко от берега.</a:t>
            </a:r>
          </a:p>
          <a:p>
            <a:pPr algn="just">
              <a:buNone/>
            </a:pPr>
            <a:r>
              <a:rPr lang="ru-RU" sz="2800" dirty="0" smtClean="0">
                <a:latin typeface="Times New Roman" pitchFamily="18" charset="0"/>
                <a:cs typeface="Times New Roman" pitchFamily="18" charset="0"/>
              </a:rPr>
              <a:t>		Что делать, если у вас на глазах тонет человек, а под рукой нет ни спасательного круга, ни даже веревки, чтобы бросить ее утопающему? Немедленно зовите на помощь взрослых!</a:t>
            </a:r>
            <a:endParaRPr lang="ru-RU" sz="28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5929354"/>
          </a:xfrm>
        </p:spPr>
        <p:txBody>
          <a:bodyPr>
            <a:noAutofit/>
          </a:bodyPr>
          <a:lstStyle/>
          <a:p>
            <a:r>
              <a:rPr lang="ru-RU" sz="8800" b="1" dirty="0" smtClean="0"/>
              <a:t>Если хочешь </a:t>
            </a:r>
            <a:br>
              <a:rPr lang="ru-RU" sz="8800" b="1" dirty="0" smtClean="0"/>
            </a:br>
            <a:r>
              <a:rPr lang="ru-RU" sz="8800" b="1" dirty="0" smtClean="0"/>
              <a:t/>
            </a:r>
            <a:br>
              <a:rPr lang="ru-RU" sz="8800" b="1" dirty="0" smtClean="0"/>
            </a:br>
            <a:r>
              <a:rPr lang="ru-RU" sz="8800" b="1" dirty="0" smtClean="0"/>
              <a:t/>
            </a:r>
            <a:br>
              <a:rPr lang="ru-RU" sz="8800" b="1" dirty="0" smtClean="0"/>
            </a:br>
            <a:r>
              <a:rPr lang="ru-RU" sz="8800" b="1" dirty="0" smtClean="0"/>
              <a:t/>
            </a:r>
            <a:br>
              <a:rPr lang="ru-RU" sz="8800" b="1" dirty="0" smtClean="0"/>
            </a:br>
            <a:r>
              <a:rPr lang="ru-RU" sz="8800" b="1" dirty="0" smtClean="0"/>
              <a:t>быть здоров</a:t>
            </a:r>
            <a:endParaRPr lang="ru-RU" sz="8800" b="1"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1000" r="-1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lstStyle/>
          <a:p>
            <a:pPr algn="just">
              <a:buNone/>
            </a:pPr>
            <a:r>
              <a:rPr lang="ru-RU" dirty="0" smtClean="0"/>
              <a:t>		</a:t>
            </a:r>
            <a:r>
              <a:rPr lang="ru-RU" sz="2800" dirty="0" smtClean="0">
                <a:latin typeface="Times New Roman" pitchFamily="18" charset="0"/>
                <a:cs typeface="Times New Roman" pitchFamily="18" charset="0"/>
              </a:rPr>
              <a:t>Вы хотите быть сильными, здоровыми, энергичными и бодрыми? Тогда вам обязательно нужно вести здоровый образ жизни, который включает в себя:</a:t>
            </a:r>
          </a:p>
          <a:p>
            <a:pPr marL="449263" indent="87313" algn="just"/>
            <a:r>
              <a:rPr lang="ru-RU" sz="2800" dirty="0" smtClean="0">
                <a:latin typeface="Times New Roman" pitchFamily="18" charset="0"/>
                <a:cs typeface="Times New Roman" pitchFamily="18" charset="0"/>
              </a:rPr>
              <a:t>	правильный распорядок дня</a:t>
            </a:r>
          </a:p>
          <a:p>
            <a:pPr marL="449263" indent="87313" algn="just"/>
            <a:r>
              <a:rPr lang="ru-RU" sz="2800" dirty="0" smtClean="0">
                <a:latin typeface="Times New Roman" pitchFamily="18" charset="0"/>
                <a:cs typeface="Times New Roman" pitchFamily="18" charset="0"/>
              </a:rPr>
              <a:t>    занятия физкультурой</a:t>
            </a:r>
          </a:p>
          <a:p>
            <a:pPr marL="449263" indent="87313" algn="just"/>
            <a:r>
              <a:rPr lang="ru-RU" sz="2800" dirty="0" smtClean="0">
                <a:latin typeface="Times New Roman" pitchFamily="18" charset="0"/>
                <a:cs typeface="Times New Roman" pitchFamily="18" charset="0"/>
              </a:rPr>
              <a:t>    хорошую гигиену</a:t>
            </a:r>
          </a:p>
          <a:p>
            <a:pPr marL="449263" indent="87313" algn="just"/>
            <a:r>
              <a:rPr lang="ru-RU" sz="2800" dirty="0" smtClean="0">
                <a:latin typeface="Times New Roman" pitchFamily="18" charset="0"/>
                <a:cs typeface="Times New Roman" pitchFamily="18" charset="0"/>
              </a:rPr>
              <a:t>    правильное питание</a:t>
            </a:r>
          </a:p>
          <a:p>
            <a:pPr marL="449263" indent="87313" algn="just"/>
            <a:r>
              <a:rPr lang="ru-RU" sz="2800" dirty="0" smtClean="0">
                <a:latin typeface="Times New Roman" pitchFamily="18" charset="0"/>
                <a:cs typeface="Times New Roman" pitchFamily="18" charset="0"/>
              </a:rPr>
              <a:t>    закаливание	</a:t>
            </a:r>
            <a:endParaRPr lang="ru-RU"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latin typeface="Times New Roman" pitchFamily="18" charset="0"/>
                <a:cs typeface="Times New Roman" pitchFamily="18" charset="0"/>
              </a:rPr>
              <a:t>Несколько простых рекомендаций помогут вам правильно организовать свой день и позаботиться о своем здоровье:</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428736"/>
            <a:ext cx="8229600" cy="5143536"/>
          </a:xfrm>
        </p:spPr>
        <p:txBody>
          <a:bodyPr>
            <a:noAutofit/>
          </a:bodyPr>
          <a:lstStyle/>
          <a:p>
            <a:pPr indent="557213" algn="just"/>
            <a:r>
              <a:rPr lang="ru-RU" sz="2000" dirty="0" smtClean="0">
                <a:latin typeface="Times New Roman" pitchFamily="18" charset="0"/>
                <a:cs typeface="Times New Roman" pitchFamily="18" charset="0"/>
              </a:rPr>
              <a:t>учебу, занятия физкультурой и домашние дела нужно чередовать, чтобы не слишком уставать от них;</a:t>
            </a:r>
          </a:p>
          <a:p>
            <a:pPr indent="557213" algn="just"/>
            <a:r>
              <a:rPr lang="ru-RU" sz="2000" dirty="0" smtClean="0">
                <a:latin typeface="Times New Roman" pitchFamily="18" charset="0"/>
                <a:cs typeface="Times New Roman" pitchFamily="18" charset="0"/>
              </a:rPr>
              <a:t>спать нужно не менее 9-10 часов в день, ложиться спать в одно и то же время; </a:t>
            </a:r>
          </a:p>
          <a:p>
            <a:pPr indent="557213" algn="just"/>
            <a:r>
              <a:rPr lang="ru-RU" sz="2000" dirty="0" smtClean="0">
                <a:latin typeface="Times New Roman" pitchFamily="18" charset="0"/>
                <a:cs typeface="Times New Roman" pitchFamily="18" charset="0"/>
              </a:rPr>
              <a:t>кушать тоже нужно в одно и то же время, но не наедайтесь перед сном. Кроме того, не стоит увлекаться сладостями, сдобой, газировкой;</a:t>
            </a:r>
          </a:p>
          <a:p>
            <a:pPr indent="557213" algn="just"/>
            <a:r>
              <a:rPr lang="ru-RU" sz="2000" dirty="0" smtClean="0">
                <a:latin typeface="Times New Roman" pitchFamily="18" charset="0"/>
                <a:cs typeface="Times New Roman" pitchFamily="18" charset="0"/>
              </a:rPr>
              <a:t>каждый день начинайте с зарядки, ведь люди, занимающиеся физкультурой, реже болеют, лучше учатся и работают, дольше живут;</a:t>
            </a:r>
          </a:p>
          <a:p>
            <a:pPr indent="557213" algn="just"/>
            <a:r>
              <a:rPr lang="ru-RU" sz="2000" dirty="0" smtClean="0">
                <a:latin typeface="Times New Roman" pitchFamily="18" charset="0"/>
                <a:cs typeface="Times New Roman" pitchFamily="18" charset="0"/>
              </a:rPr>
              <a:t>обязательно соблюдайте чистоту рук и тела – это лучшая защита от микробов и болезней</a:t>
            </a:r>
          </a:p>
          <a:p>
            <a:pPr indent="557213" algn="just"/>
            <a:r>
              <a:rPr lang="ru-RU" sz="2000" dirty="0" smtClean="0">
                <a:latin typeface="Times New Roman" pitchFamily="18" charset="0"/>
                <a:cs typeface="Times New Roman" pitchFamily="18" charset="0"/>
              </a:rPr>
              <a:t>непременно оставьте часок-другой для прогулок и игр на свежем воздухе;</a:t>
            </a:r>
          </a:p>
          <a:p>
            <a:pPr indent="557213" algn="just"/>
            <a:r>
              <a:rPr lang="ru-RU" sz="2000" dirty="0" smtClean="0">
                <a:latin typeface="Times New Roman" pitchFamily="18" charset="0"/>
                <a:cs typeface="Times New Roman" pitchFamily="18" charset="0"/>
              </a:rPr>
              <a:t>закаляйтесь – закаленные люди гораздо реже болеют и быстрее выздоравливают.</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572272"/>
          </a:xfrm>
        </p:spPr>
        <p:txBody>
          <a:bodyPr>
            <a:normAutofit lnSpcReduction="10000"/>
          </a:bodyPr>
          <a:lstStyle/>
          <a:p>
            <a:pPr algn="just">
              <a:buNone/>
            </a:pPr>
            <a:r>
              <a:rPr lang="ru-RU" dirty="0" smtClean="0"/>
              <a:t>		</a:t>
            </a:r>
            <a:r>
              <a:rPr lang="ru-RU" dirty="0" smtClean="0">
                <a:latin typeface="Times New Roman" pitchFamily="18" charset="0"/>
                <a:cs typeface="Times New Roman" pitchFamily="18" charset="0"/>
              </a:rPr>
              <a:t>Выполняйте все наши рекомендации регулярно – и вы будете здоровы и готовы к любым непредвиденным ситуациям. А если все же обстоятельства сильнее вас, не отчаивайтесь, а зовите нас, спасателей, мы поможем всегда!</a:t>
            </a:r>
          </a:p>
          <a:p>
            <a:pPr algn="just">
              <a:buNone/>
            </a:pPr>
            <a:r>
              <a:rPr lang="ru-RU" dirty="0" smtClean="0">
                <a:latin typeface="Times New Roman" pitchFamily="18" charset="0"/>
                <a:cs typeface="Times New Roman" pitchFamily="18" charset="0"/>
              </a:rPr>
              <a:t>		Не забывайте наш телефон</a:t>
            </a:r>
          </a:p>
          <a:p>
            <a:pPr algn="just">
              <a:buNone/>
            </a:pPr>
            <a:r>
              <a:rPr lang="ru-RU" dirty="0" smtClean="0">
                <a:latin typeface="Times New Roman" pitchFamily="18" charset="0"/>
                <a:cs typeface="Times New Roman" pitchFamily="18" charset="0"/>
              </a:rPr>
              <a:t>						</a:t>
            </a:r>
            <a:r>
              <a:rPr lang="ru-RU" sz="18000" dirty="0" smtClean="0">
                <a:solidFill>
                  <a:srgbClr val="FF0000"/>
                </a:solidFill>
                <a:latin typeface="Times New Roman" pitchFamily="18" charset="0"/>
                <a:cs typeface="Times New Roman" pitchFamily="18" charset="0"/>
              </a:rPr>
              <a:t>101</a:t>
            </a:r>
            <a:endParaRPr lang="ru-RU" sz="18000"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286544"/>
          </a:xfrm>
        </p:spPr>
        <p:txBody>
          <a:bodyPr>
            <a:normAutofit lnSpcReduction="10000"/>
          </a:bodyPr>
          <a:lstStyle/>
          <a:p>
            <a:pPr algn="just">
              <a:buNone/>
            </a:pPr>
            <a:r>
              <a:rPr lang="ru-RU" dirty="0" smtClean="0"/>
              <a:t>		</a:t>
            </a:r>
            <a:r>
              <a:rPr lang="ru-RU" dirty="0" smtClean="0">
                <a:latin typeface="Times New Roman" pitchFamily="18" charset="0"/>
                <a:cs typeface="Times New Roman" pitchFamily="18" charset="0"/>
              </a:rPr>
              <a:t>Пожар в квартире, доме или на даче возникает, как правило, по нашей вине. Мы нередко забываем о правилах безопасности. И очень часто, если произошел пожар, мы не знаем, что делать.</a:t>
            </a:r>
          </a:p>
          <a:p>
            <a:pPr algn="just">
              <a:buNone/>
            </a:pPr>
            <a:endParaRPr lang="ru-RU" dirty="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Запомните главное правило:</a:t>
            </a:r>
          </a:p>
          <a:p>
            <a:pPr algn="just">
              <a:buNone/>
            </a:pPr>
            <a:endParaRPr lang="ru-RU" dirty="0">
              <a:latin typeface="Times New Roman" pitchFamily="18" charset="0"/>
              <a:cs typeface="Times New Roman" pitchFamily="18" charset="0"/>
            </a:endParaRPr>
          </a:p>
          <a:p>
            <a:pPr algn="ctr">
              <a:buNone/>
            </a:pPr>
            <a:r>
              <a:rPr lang="ru-RU" sz="4800" b="1" dirty="0" smtClean="0">
                <a:solidFill>
                  <a:srgbClr val="FF0000"/>
                </a:solidFill>
                <a:latin typeface="Times New Roman" pitchFamily="18" charset="0"/>
                <a:cs typeface="Times New Roman" pitchFamily="18" charset="0"/>
              </a:rPr>
              <a:t>ПОЖАР ЛЕГЧЕ ПРЕДУПРЕДИТЬ, ЧЕМ ПОТУШИТЬ!!!</a:t>
            </a:r>
            <a:endParaRPr lang="ru-RU" sz="4800" b="1" dirty="0">
              <a:solidFill>
                <a:srgbClr val="FF0000"/>
              </a:solidFill>
            </a:endParaRPr>
          </a:p>
        </p:txBody>
      </p:sp>
      <p:sp>
        <p:nvSpPr>
          <p:cNvPr id="4" name="Овал 3"/>
          <p:cNvSpPr/>
          <p:nvPr/>
        </p:nvSpPr>
        <p:spPr>
          <a:xfrm>
            <a:off x="0" y="5929306"/>
            <a:ext cx="1428760" cy="92869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p>
        </p:txBody>
      </p:sp>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a:bodyPr>
          <a:lstStyle/>
          <a:p>
            <a:pPr>
              <a:buNone/>
            </a:pPr>
            <a:r>
              <a:rPr lang="ru-RU" dirty="0" smtClean="0">
                <a:latin typeface="Times New Roman" pitchFamily="18" charset="0"/>
                <a:cs typeface="Times New Roman" pitchFamily="18" charset="0"/>
              </a:rPr>
              <a:t>	Поэтому:</a:t>
            </a:r>
          </a:p>
          <a:p>
            <a:pPr>
              <a:buNone/>
            </a:pPr>
            <a:endParaRPr lang="ru-RU" dirty="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НЕ ОСТАВЛЯЙТЕ ВКЛЮЧЕННЫЕ ЭЛЕКТРОПРИБОРЫ БЕЗ ПРИСМОТРА!</a:t>
            </a:r>
          </a:p>
          <a:p>
            <a:pPr>
              <a:buNone/>
            </a:pPr>
            <a:endParaRPr lang="ru-RU" dirty="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БУДЬТЕ ОСТОРОЖНЫ СО СПИЧКАМИ!</a:t>
            </a:r>
            <a:endParaRPr lang="ru-RU" dirty="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И вообще, </a:t>
            </a:r>
          </a:p>
        </p:txBody>
      </p:sp>
      <p:sp>
        <p:nvSpPr>
          <p:cNvPr id="4" name="Скругленный прямоугольник 3"/>
          <p:cNvSpPr/>
          <p:nvPr/>
        </p:nvSpPr>
        <p:spPr>
          <a:xfrm>
            <a:off x="1500166" y="4714884"/>
            <a:ext cx="7358114" cy="150019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3200" dirty="0" smtClean="0">
                <a:latin typeface="Times New Roman" pitchFamily="18" charset="0"/>
                <a:cs typeface="Times New Roman" pitchFamily="18" charset="0"/>
              </a:rPr>
              <a:t>ДУМАЙТЕ ПРЕЖДЕ, ЧЕМ ЧТО-ТО СДЕЛАТЬ!!!</a:t>
            </a:r>
          </a:p>
          <a:p>
            <a:pPr algn="ctr"/>
            <a:endParaRPr lang="ru-RU" dirty="0"/>
          </a:p>
        </p:txBody>
      </p:sp>
      <p:sp>
        <p:nvSpPr>
          <p:cNvPr id="5" name="Овал 4"/>
          <p:cNvSpPr/>
          <p:nvPr/>
        </p:nvSpPr>
        <p:spPr>
          <a:xfrm>
            <a:off x="0" y="5929306"/>
            <a:ext cx="1428760" cy="92869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Ну, а если все-таки загорелось?</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29600" cy="5257800"/>
          </a:xfrm>
        </p:spPr>
        <p:txBody>
          <a:bodyPr>
            <a:normAutofit fontScale="92500"/>
          </a:bodyPr>
          <a:lstStyle/>
          <a:p>
            <a:pPr algn="just">
              <a:buNone/>
            </a:pPr>
            <a:r>
              <a:rPr lang="ru-RU" dirty="0" smtClean="0"/>
              <a:t>		</a:t>
            </a:r>
            <a:r>
              <a:rPr lang="ru-RU" dirty="0" smtClean="0">
                <a:latin typeface="Times New Roman" pitchFamily="18" charset="0"/>
                <a:cs typeface="Times New Roman" pitchFamily="18" charset="0"/>
              </a:rPr>
              <a:t>Почувствовав дым, обязательно выясните, откуда он идет, не горит ли что-нибудь в квартире. Не паникуйте!</a:t>
            </a:r>
          </a:p>
          <a:p>
            <a:pPr algn="just">
              <a:buNone/>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Если дома нет взрослых, в первую очередь вызовите СЛУЖБУ СПАСЕНИЯ по телефону </a:t>
            </a:r>
          </a:p>
          <a:p>
            <a:pPr algn="just">
              <a:buNone/>
            </a:pPr>
            <a:r>
              <a:rPr lang="ru-RU" dirty="0" smtClean="0">
                <a:latin typeface="Times New Roman" pitchFamily="18" charset="0"/>
                <a:cs typeface="Times New Roman" pitchFamily="18" charset="0"/>
              </a:rPr>
              <a:t>				</a:t>
            </a:r>
            <a:r>
              <a:rPr lang="ru-RU" sz="15100" dirty="0" smtClean="0">
                <a:solidFill>
                  <a:srgbClr val="FF0000"/>
                </a:solidFill>
                <a:latin typeface="Times New Roman" pitchFamily="18" charset="0"/>
                <a:cs typeface="Times New Roman" pitchFamily="18" charset="0"/>
              </a:rPr>
              <a:t>101</a:t>
            </a:r>
            <a:endParaRPr lang="ru-RU" sz="15100" dirty="0">
              <a:solidFill>
                <a:srgbClr val="FF0000"/>
              </a:solidFill>
            </a:endParaRPr>
          </a:p>
        </p:txBody>
      </p:sp>
      <p:sp>
        <p:nvSpPr>
          <p:cNvPr id="4" name="Овал 3"/>
          <p:cNvSpPr/>
          <p:nvPr/>
        </p:nvSpPr>
        <p:spPr>
          <a:xfrm>
            <a:off x="0" y="5929306"/>
            <a:ext cx="1428760" cy="92869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p>
        </p:txBody>
      </p:sp>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 этом сообщите:</a:t>
            </a:r>
            <a:endParaRPr lang="ru-RU" dirty="0"/>
          </a:p>
        </p:txBody>
      </p:sp>
      <p:sp>
        <p:nvSpPr>
          <p:cNvPr id="3" name="Содержимое 2"/>
          <p:cNvSpPr>
            <a:spLocks noGrp="1"/>
          </p:cNvSpPr>
          <p:nvPr>
            <p:ph idx="1"/>
          </p:nvPr>
        </p:nvSpPr>
        <p:spPr/>
        <p:txBody>
          <a:bodyPr>
            <a:normAutofit/>
          </a:bodyPr>
          <a:lstStyle/>
          <a:p>
            <a:r>
              <a:rPr lang="ru-RU" dirty="0" smtClean="0"/>
              <a:t>Что горит.</a:t>
            </a:r>
          </a:p>
          <a:p>
            <a:r>
              <a:rPr lang="ru-RU" dirty="0" smtClean="0"/>
              <a:t>Свой адрес (улицу, номер дома и квартиры, этаж, подъезд, код).</a:t>
            </a:r>
          </a:p>
          <a:p>
            <a:r>
              <a:rPr lang="ru-RU" dirty="0" smtClean="0"/>
              <a:t>Фамилию и номер телефона, с которого звоните.</a:t>
            </a:r>
          </a:p>
        </p:txBody>
      </p:sp>
      <p:sp>
        <p:nvSpPr>
          <p:cNvPr id="4" name="Скругленный прямоугольник 3"/>
          <p:cNvSpPr/>
          <p:nvPr/>
        </p:nvSpPr>
        <p:spPr>
          <a:xfrm>
            <a:off x="1285852" y="4357694"/>
            <a:ext cx="7643866" cy="178595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lvl="1" algn="ctr"/>
            <a:r>
              <a:rPr lang="ru-RU" sz="2800" dirty="0" smtClean="0">
                <a:latin typeface="Times New Roman" pitchFamily="18" charset="0"/>
                <a:cs typeface="Times New Roman" pitchFamily="18" charset="0"/>
              </a:rPr>
              <a:t>У вас могут уточнить, сколько этажей в доме и подъездов в здании, как лучше подъехать к дому. Будьте готовы ответить на эти вопросы.</a:t>
            </a:r>
          </a:p>
          <a:p>
            <a:pPr algn="ctr"/>
            <a:endParaRPr lang="ru-RU" dirty="0"/>
          </a:p>
        </p:txBody>
      </p:sp>
      <p:sp>
        <p:nvSpPr>
          <p:cNvPr id="5" name="TextBox 4"/>
          <p:cNvSpPr txBox="1"/>
          <p:nvPr/>
        </p:nvSpPr>
        <p:spPr>
          <a:xfrm>
            <a:off x="4500562" y="4929198"/>
            <a:ext cx="45719" cy="369332"/>
          </a:xfrm>
          <a:prstGeom prst="rect">
            <a:avLst/>
          </a:prstGeom>
          <a:noFill/>
        </p:spPr>
        <p:txBody>
          <a:bodyPr wrap="square" rtlCol="0">
            <a:spAutoFit/>
          </a:bodyPr>
          <a:lstStyle/>
          <a:p>
            <a:endParaRPr lang="ru-RU" dirty="0"/>
          </a:p>
        </p:txBody>
      </p:sp>
      <p:sp>
        <p:nvSpPr>
          <p:cNvPr id="6" name="Овал 5"/>
          <p:cNvSpPr/>
          <p:nvPr/>
        </p:nvSpPr>
        <p:spPr>
          <a:xfrm>
            <a:off x="0" y="5929306"/>
            <a:ext cx="1428760" cy="92869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8229600" cy="6000792"/>
          </a:xfrm>
        </p:spPr>
        <p:txBody>
          <a:bodyPr>
            <a:normAutofit/>
          </a:bodyPr>
          <a:lstStyle/>
          <a:p>
            <a:r>
              <a:rPr lang="ru-RU" dirty="0" smtClean="0"/>
              <a:t>Если огонь не велик, попробуйте справиться с ним самостоятельно, используя подручные средства для тушения: мокрую ткань и воду.</a:t>
            </a:r>
            <a:endParaRPr lang="ru-RU" dirty="0"/>
          </a:p>
        </p:txBody>
      </p:sp>
      <p:sp>
        <p:nvSpPr>
          <p:cNvPr id="4" name="Овал 3"/>
          <p:cNvSpPr/>
          <p:nvPr/>
        </p:nvSpPr>
        <p:spPr>
          <a:xfrm>
            <a:off x="0" y="5929306"/>
            <a:ext cx="1428760" cy="92869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ПОМНИТЕ!!!</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pPr>
              <a:buNone/>
            </a:pPr>
            <a:r>
              <a:rPr lang="ru-RU"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p>
          <a:p>
            <a:pPr>
              <a:buNone/>
            </a:pP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Поэтому если загорелся телевизор или другой электроприбор, немедленно вытащите вилку из розетки! Если после этого горение не прекратилось, накройте прибор плотной тканью (одеялом, пальто) и плотно прижмите ее, чтобы прекратить доступ кислорода к пламени и остановить горение, залейте очаг водой.</a:t>
            </a:r>
            <a:endParaRPr lang="ru-RU" sz="2800" dirty="0">
              <a:latin typeface="Times New Roman" pitchFamily="18" charset="0"/>
              <a:cs typeface="Times New Roman" pitchFamily="18" charset="0"/>
            </a:endParaRPr>
          </a:p>
        </p:txBody>
      </p:sp>
      <p:sp>
        <p:nvSpPr>
          <p:cNvPr id="4" name="Скругленный прямоугольник 3"/>
          <p:cNvSpPr/>
          <p:nvPr/>
        </p:nvSpPr>
        <p:spPr>
          <a:xfrm>
            <a:off x="785786" y="1214422"/>
            <a:ext cx="7715304" cy="192882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3200" b="1" dirty="0" smtClean="0">
                <a:latin typeface="Times New Roman" pitchFamily="18" charset="0"/>
                <a:cs typeface="Times New Roman" pitchFamily="18" charset="0"/>
              </a:rPr>
              <a:t>Ни в коем случае нельзя тушить водой включенные в сеть электроприборы и горящие провода!</a:t>
            </a:r>
            <a:endParaRPr lang="ru-RU" sz="3200" dirty="0"/>
          </a:p>
        </p:txBody>
      </p:sp>
      <p:sp>
        <p:nvSpPr>
          <p:cNvPr id="5" name="Овал 4"/>
          <p:cNvSpPr/>
          <p:nvPr/>
        </p:nvSpPr>
        <p:spPr>
          <a:xfrm>
            <a:off x="0" y="5929306"/>
            <a:ext cx="1428760" cy="92869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При пожаре дым опасен даже больше, чем огонь.</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1643050"/>
            <a:ext cx="8643998" cy="4525963"/>
          </a:xfrm>
        </p:spPr>
        <p:txBody>
          <a:bodyPr/>
          <a:lstStyle/>
          <a:p>
            <a:pPr algn="just">
              <a:buNone/>
            </a:pPr>
            <a:r>
              <a:rPr lang="ru-RU" dirty="0"/>
              <a:t> </a:t>
            </a:r>
            <a:r>
              <a:rPr lang="ru-RU" dirty="0" smtClean="0"/>
              <a:t>	</a:t>
            </a:r>
            <a:r>
              <a:rPr lang="ru-RU" sz="2400" dirty="0" smtClean="0"/>
              <a:t>	</a:t>
            </a:r>
            <a:r>
              <a:rPr lang="ru-RU" sz="2400" dirty="0" smtClean="0">
                <a:latin typeface="Times New Roman" pitchFamily="18" charset="0"/>
                <a:cs typeface="Times New Roman" pitchFamily="18" charset="0"/>
              </a:rPr>
              <a:t>В случае пожара покиньте квартиру, предупредите об опасности соседей.</a:t>
            </a:r>
          </a:p>
          <a:p>
            <a:pPr algn="just">
              <a:buNone/>
            </a:pP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Уходя из квартиры, </a:t>
            </a:r>
            <a:r>
              <a:rPr lang="ru-RU" sz="2400" dirty="0" smtClean="0">
                <a:latin typeface="Times New Roman" pitchFamily="18" charset="0"/>
                <a:cs typeface="Times New Roman" pitchFamily="18" charset="0"/>
              </a:rPr>
              <a:t>закройте дверь в горящую комнату и в квартиру, чтобы не было доступа воздуха. По задымленному помещению лучше передвигаться согнувшись или на четвереньках (внизу всегда меньше дыма) и дышать через влажную ткань (платок, полотенце и др.), прикрыв ею нос и рот. Чтобы уберечься от огня, накиньте на себя мокрое полотенце, пальто или покрывало. </a:t>
            </a:r>
          </a:p>
          <a:p>
            <a:pPr algn="just">
              <a:buNone/>
            </a:pPr>
            <a:endParaRPr lang="ru-RU" sz="2400" b="1" dirty="0">
              <a:latin typeface="Times New Roman" pitchFamily="18" charset="0"/>
              <a:cs typeface="Times New Roman" pitchFamily="18" charset="0"/>
            </a:endParaRPr>
          </a:p>
          <a:p>
            <a:pPr algn="just">
              <a:buNone/>
            </a:pP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
        <p:nvSpPr>
          <p:cNvPr id="4" name="Скругленный прямоугольник 3"/>
          <p:cNvSpPr/>
          <p:nvPr/>
        </p:nvSpPr>
        <p:spPr>
          <a:xfrm>
            <a:off x="1714480" y="5357826"/>
            <a:ext cx="5786478" cy="12144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400" dirty="0" smtClean="0"/>
              <a:t>Спускаться вниз следует по лестнице, лифтом пользоваться нельзя!</a:t>
            </a:r>
            <a:endParaRPr lang="ru-RU" sz="2400" dirty="0"/>
          </a:p>
        </p:txBody>
      </p:sp>
      <p:sp>
        <p:nvSpPr>
          <p:cNvPr id="5" name="Овал 4"/>
          <p:cNvSpPr/>
          <p:nvPr/>
        </p:nvSpPr>
        <p:spPr>
          <a:xfrm>
            <a:off x="0" y="5929306"/>
            <a:ext cx="1428760" cy="92869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itchFamily="18" charset="0"/>
                <a:cs typeface="Times New Roman" pitchFamily="18" charset="0"/>
              </a:rPr>
              <a:t>Если выйти из квартиры невозможно,</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ru-RU" dirty="0" smtClean="0"/>
              <a:t>	</a:t>
            </a:r>
            <a:r>
              <a:rPr lang="ru-RU" sz="2400" dirty="0" smtClean="0">
                <a:latin typeface="Times New Roman" pitchFamily="18" charset="0"/>
                <a:cs typeface="Times New Roman" pitchFamily="18" charset="0"/>
              </a:rPr>
              <a:t>возвращайтесь обратно. В многоэтажном доме надо знать, где находятся эвакуационная лестница, люк на балконе. Если добраться до них не получается, выйдите на балкон (лоджию), стойте у закрытого окна, кричите и зовите на помощь прохожих. </a:t>
            </a:r>
            <a:endParaRPr lang="ru-RU" sz="2400" dirty="0"/>
          </a:p>
        </p:txBody>
      </p:sp>
      <p:sp>
        <p:nvSpPr>
          <p:cNvPr id="4" name="Овал 3"/>
          <p:cNvSpPr/>
          <p:nvPr/>
        </p:nvSpPr>
        <p:spPr>
          <a:xfrm>
            <a:off x="0" y="5929306"/>
            <a:ext cx="1428760" cy="92869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285992"/>
            <a:ext cx="8229600" cy="3840171"/>
          </a:xfrm>
        </p:spPr>
        <p:txBody>
          <a:bodyPr>
            <a:normAutofit/>
          </a:bodyPr>
          <a:lstStyle/>
          <a:p>
            <a:pPr>
              <a:buNone/>
            </a:pPr>
            <a:r>
              <a:rPr lang="ru-RU" sz="9000" dirty="0" smtClean="0">
                <a:latin typeface="Times New Roman" pitchFamily="18" charset="0"/>
                <a:cs typeface="Times New Roman" pitchFamily="18" charset="0"/>
              </a:rPr>
              <a:t> </a:t>
            </a:r>
            <a:r>
              <a:rPr lang="ru-RU" sz="9000" dirty="0" smtClean="0">
                <a:solidFill>
                  <a:srgbClr val="00B0F0"/>
                </a:solidFill>
                <a:latin typeface="Times New Roman" pitchFamily="18" charset="0"/>
                <a:cs typeface="Times New Roman" pitchFamily="18" charset="0"/>
              </a:rPr>
              <a:t>УТЕЧКА ГАЗА</a:t>
            </a:r>
            <a:endParaRPr lang="ru-RU" sz="9000" dirty="0">
              <a:solidFill>
                <a:srgbClr val="00B0F0"/>
              </a:solidFill>
              <a:latin typeface="Times New Roman" pitchFamily="18" charset="0"/>
              <a:cs typeface="Times New Roman" pitchFamily="18" charset="0"/>
            </a:endParaRPr>
          </a:p>
        </p:txBody>
      </p:sp>
      <p:sp>
        <p:nvSpPr>
          <p:cNvPr id="4" name="Овал 3"/>
          <p:cNvSpPr/>
          <p:nvPr/>
        </p:nvSpPr>
        <p:spPr>
          <a:xfrm>
            <a:off x="642910" y="5643578"/>
            <a:ext cx="1428760" cy="92869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6" name="Овал 5"/>
          <p:cNvSpPr/>
          <p:nvPr/>
        </p:nvSpPr>
        <p:spPr>
          <a:xfrm>
            <a:off x="642910" y="4643446"/>
            <a:ext cx="1428760" cy="92869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7" name="Овал 6"/>
          <p:cNvSpPr/>
          <p:nvPr/>
        </p:nvSpPr>
        <p:spPr>
          <a:xfrm>
            <a:off x="642910" y="3643314"/>
            <a:ext cx="1428760" cy="92869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Введение</a:t>
            </a:r>
            <a:endParaRPr lang="ru-RU" b="1" dirty="0"/>
          </a:p>
        </p:txBody>
      </p:sp>
      <p:sp>
        <p:nvSpPr>
          <p:cNvPr id="3" name="Содержимое 2"/>
          <p:cNvSpPr>
            <a:spLocks noGrp="1"/>
          </p:cNvSpPr>
          <p:nvPr>
            <p:ph idx="1"/>
          </p:nvPr>
        </p:nvSpPr>
        <p:spPr/>
        <p:txBody>
          <a:bodyPr/>
          <a:lstStyle/>
          <a:p>
            <a:pPr algn="just">
              <a:buNone/>
            </a:pPr>
            <a:r>
              <a:rPr lang="ru-RU" dirty="0" smtClean="0"/>
              <a:t>		</a:t>
            </a:r>
            <a:r>
              <a:rPr lang="ru-RU" sz="2400" dirty="0" smtClean="0">
                <a:latin typeface="Times New Roman" pitchFamily="18" charset="0"/>
                <a:cs typeface="Times New Roman" pitchFamily="18" charset="0"/>
              </a:rPr>
              <a:t>Дорогие ребята! Многие  из вас мечтают быть похожими на главных героев любимых книжек, мультиков и кино, которые, рискуя собой, помогают людям, делают мир добрее и безопаснее. Конечно, вы понимаете, что умным и смелым, закаленным и способным преодолеть трудности человек становится не за один день. Хотя по силам это каждому! Нужны упорство, терпение, стремление многое знать и уметь. Безвыходных ситуаций не бывает. Просто попавшие в беду люди не всегда видят выход, не знают, как правильно действовать.</a:t>
            </a:r>
            <a:endParaRPr lang="ru-RU" sz="24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214422"/>
            <a:ext cx="8229600" cy="5411807"/>
          </a:xfrm>
        </p:spPr>
        <p:txBody>
          <a:bodyPr/>
          <a:lstStyle/>
          <a:p>
            <a:pPr algn="just">
              <a:buNone/>
            </a:pPr>
            <a:r>
              <a:rPr lang="ru-RU" dirty="0" smtClean="0"/>
              <a:t>		</a:t>
            </a:r>
            <a:r>
              <a:rPr lang="ru-RU" dirty="0" smtClean="0">
                <a:latin typeface="Times New Roman" pitchFamily="18" charset="0"/>
                <a:cs typeface="Times New Roman" pitchFamily="18" charset="0"/>
              </a:rPr>
              <a:t>Утечка газа в квартире очень опасна. Она может случиться из-за неисправности газового оборудования (труб, плит, колонок, баллонов) или небрежности жильцов (не до конца закрытого крана газовой плиты, выкипающей воды, залившей огонь в газовой горелке, или сквозняка, задувшего слабый огонь)</a:t>
            </a:r>
            <a:endParaRPr lang="ru-RU" dirty="0"/>
          </a:p>
        </p:txBody>
      </p:sp>
      <p:sp>
        <p:nvSpPr>
          <p:cNvPr id="4" name="Овал 3"/>
          <p:cNvSpPr/>
          <p:nvPr/>
        </p:nvSpPr>
        <p:spPr>
          <a:xfrm>
            <a:off x="0" y="5929306"/>
            <a:ext cx="1428760" cy="92869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Помните главное:</a:t>
            </a:r>
            <a:endParaRPr lang="ru-RU" dirty="0"/>
          </a:p>
        </p:txBody>
      </p:sp>
      <p:sp>
        <p:nvSpPr>
          <p:cNvPr id="5" name="Скругленный прямоугольник 4"/>
          <p:cNvSpPr/>
          <p:nvPr/>
        </p:nvSpPr>
        <p:spPr>
          <a:xfrm>
            <a:off x="500034" y="1142984"/>
            <a:ext cx="4071966" cy="21431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t>Если в квартире чувствуется запах газа, НИ В КОЕМ СЛУЧАЕ не зажигайте огонь, не включайте свет и электроприборы</a:t>
            </a:r>
            <a:endParaRPr lang="ru-RU" sz="2400" dirty="0"/>
          </a:p>
        </p:txBody>
      </p:sp>
      <p:sp>
        <p:nvSpPr>
          <p:cNvPr id="7" name="Скругленный прямоугольник 6"/>
          <p:cNvSpPr/>
          <p:nvPr/>
        </p:nvSpPr>
        <p:spPr>
          <a:xfrm>
            <a:off x="4643438" y="1142984"/>
            <a:ext cx="4071966" cy="21431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t>Если запах газа в квартире очень сильный, то ничего не предпринимайте и немедленно покиньте квартиру!</a:t>
            </a:r>
            <a:endParaRPr lang="ru-RU" sz="2400" dirty="0"/>
          </a:p>
        </p:txBody>
      </p:sp>
      <p:sp>
        <p:nvSpPr>
          <p:cNvPr id="8" name="Скругленный прямоугольник 7"/>
          <p:cNvSpPr/>
          <p:nvPr/>
        </p:nvSpPr>
        <p:spPr>
          <a:xfrm>
            <a:off x="500034" y="3429000"/>
            <a:ext cx="8215370" cy="24288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t>При запахе газа сразу сообщите об этом взрослым, немедленно откройте окна, перекройте  кран на газовой трубе (родители должны вас научить это делать) и выйдите из квартиры. Попросите соседей вызвать</a:t>
            </a:r>
          </a:p>
          <a:p>
            <a:pPr algn="ctr"/>
            <a:r>
              <a:rPr lang="ru-RU" sz="2400" dirty="0" smtClean="0"/>
              <a:t> </a:t>
            </a:r>
            <a:r>
              <a:rPr lang="ru-RU" sz="2400" b="1" dirty="0" smtClean="0"/>
              <a:t>АВАРИЙНУЮ ГАЗОВУЮ СЛУЖБУ по телефону  </a:t>
            </a:r>
            <a:r>
              <a:rPr lang="ru-RU" sz="3200" b="1" dirty="0" smtClean="0"/>
              <a:t> 104  </a:t>
            </a:r>
          </a:p>
          <a:p>
            <a:pPr algn="ctr"/>
            <a:r>
              <a:rPr lang="ru-RU" sz="3200" dirty="0" smtClean="0"/>
              <a:t> </a:t>
            </a:r>
            <a:r>
              <a:rPr lang="ru-RU" sz="2400" dirty="0" smtClean="0"/>
              <a:t>и </a:t>
            </a:r>
            <a:r>
              <a:rPr lang="ru-RU" sz="2400" b="1" dirty="0" smtClean="0"/>
              <a:t>СЛУЖБУ СПАСЕНИЯ по телефону   </a:t>
            </a:r>
            <a:r>
              <a:rPr lang="ru-RU" sz="3200" b="1" dirty="0" smtClean="0"/>
              <a:t>101</a:t>
            </a:r>
            <a:endParaRPr lang="ru-RU" sz="2400" dirty="0"/>
          </a:p>
        </p:txBody>
      </p:sp>
      <p:sp>
        <p:nvSpPr>
          <p:cNvPr id="10" name="Овал 9"/>
          <p:cNvSpPr/>
          <p:nvPr/>
        </p:nvSpPr>
        <p:spPr>
          <a:xfrm>
            <a:off x="0" y="5929306"/>
            <a:ext cx="1428760" cy="92869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down)">
                                      <p:cBhvr>
                                        <p:cTn id="15" dur="500"/>
                                        <p:tgtEl>
                                          <p:spTgt spid="7">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down)">
                                      <p:cBhvr>
                                        <p:cTn id="23" dur="500"/>
                                        <p:tgtEl>
                                          <p:spTgt spid="8">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down)">
                                      <p:cBhvr>
                                        <p:cTn id="26" dur="500"/>
                                        <p:tgtEl>
                                          <p:spTgt spid="8">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wipe(down)">
                                      <p:cBhvr>
                                        <p:cTn id="29" dur="500"/>
                                        <p:tgtEl>
                                          <p:spTgt spid="8">
                                            <p:txEl>
                                              <p:pRg st="1" end="1"/>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7" grpId="0" uiExpand="1" build="allAtOnce" animBg="1"/>
      <p:bldP spid="8" grpId="0" uiExpand="1"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rot="1179877">
            <a:off x="-270572" y="2745562"/>
            <a:ext cx="9759834" cy="1357314"/>
          </a:xfrm>
        </p:spPr>
        <p:txBody>
          <a:bodyPr>
            <a:noAutofit/>
          </a:bodyPr>
          <a:lstStyle/>
          <a:p>
            <a:r>
              <a:rPr lang="ru-RU" sz="10500" b="1" dirty="0" smtClean="0">
                <a:solidFill>
                  <a:srgbClr val="0070C0"/>
                </a:solidFill>
              </a:rPr>
              <a:t>Затопление жилища</a:t>
            </a:r>
            <a:endParaRPr lang="ru-RU" sz="10500" b="1" dirty="0">
              <a:solidFill>
                <a:srgbClr val="0070C0"/>
              </a:solidFill>
            </a:endParaRPr>
          </a:p>
        </p:txBody>
      </p:sp>
      <p:sp>
        <p:nvSpPr>
          <p:cNvPr id="5" name="Овал 4"/>
          <p:cNvSpPr/>
          <p:nvPr/>
        </p:nvSpPr>
        <p:spPr>
          <a:xfrm>
            <a:off x="571472" y="5572140"/>
            <a:ext cx="1428760" cy="9286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6" name="Овал 5"/>
          <p:cNvSpPr/>
          <p:nvPr/>
        </p:nvSpPr>
        <p:spPr>
          <a:xfrm>
            <a:off x="2143108" y="5572140"/>
            <a:ext cx="1428760" cy="9286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7" name="Овал 6"/>
          <p:cNvSpPr/>
          <p:nvPr/>
        </p:nvSpPr>
        <p:spPr>
          <a:xfrm>
            <a:off x="3714744" y="5572140"/>
            <a:ext cx="1428760" cy="9286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143000"/>
          </a:xfrm>
        </p:spPr>
        <p:txBody>
          <a:bodyPr>
            <a:normAutofit/>
          </a:bodyPr>
          <a:lstStyle/>
          <a:p>
            <a:r>
              <a:rPr lang="ru-RU" sz="6000" dirty="0" smtClean="0">
                <a:latin typeface="Arial" pitchFamily="34" charset="0"/>
                <a:cs typeface="Arial" pitchFamily="34" charset="0"/>
              </a:rPr>
              <a:t>Почему???</a:t>
            </a:r>
            <a:endParaRPr lang="ru-RU" sz="6000" dirty="0">
              <a:latin typeface="Arial" pitchFamily="34" charset="0"/>
              <a:cs typeface="Arial" pitchFamily="34" charset="0"/>
            </a:endParaRPr>
          </a:p>
        </p:txBody>
      </p:sp>
      <p:sp>
        <p:nvSpPr>
          <p:cNvPr id="3" name="Содержимое 2"/>
          <p:cNvSpPr>
            <a:spLocks noGrp="1"/>
          </p:cNvSpPr>
          <p:nvPr>
            <p:ph idx="1"/>
          </p:nvPr>
        </p:nvSpPr>
        <p:spPr>
          <a:xfrm>
            <a:off x="428596" y="2571744"/>
            <a:ext cx="8229600" cy="4525963"/>
          </a:xfrm>
        </p:spPr>
        <p:txBody>
          <a:bodyPr/>
          <a:lstStyle/>
          <a:p>
            <a:pPr algn="just">
              <a:buNone/>
            </a:pPr>
            <a:r>
              <a:rPr lang="ru-RU" dirty="0" smtClean="0"/>
              <a:t>		</a:t>
            </a:r>
            <a:r>
              <a:rPr lang="ru-RU" dirty="0" smtClean="0">
                <a:solidFill>
                  <a:schemeClr val="bg1"/>
                </a:solidFill>
              </a:rPr>
              <a:t>Затопление может произойти из-за аварии водопровода, системы отопления или недосмотра (кто-то забыл закрыть кран или не устранил протечку воды). А может засорилась канализация или протекла крыша</a:t>
            </a:r>
            <a:endParaRPr lang="ru-RU" dirty="0">
              <a:solidFill>
                <a:schemeClr val="bg1"/>
              </a:solidFill>
            </a:endParaRPr>
          </a:p>
        </p:txBody>
      </p:sp>
      <p:sp>
        <p:nvSpPr>
          <p:cNvPr id="4" name="Овал 3"/>
          <p:cNvSpPr/>
          <p:nvPr/>
        </p:nvSpPr>
        <p:spPr>
          <a:xfrm>
            <a:off x="0" y="5929306"/>
            <a:ext cx="1428760" cy="9286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bg1"/>
                </a:solidFill>
              </a:rPr>
              <a:t>Во всех этих случаях в первую очередь</a:t>
            </a:r>
            <a:endParaRPr lang="ru-RU" dirty="0">
              <a:solidFill>
                <a:schemeClr val="bg1"/>
              </a:solidFill>
            </a:endParaRPr>
          </a:p>
        </p:txBody>
      </p:sp>
      <p:sp>
        <p:nvSpPr>
          <p:cNvPr id="3" name="Содержимое 2"/>
          <p:cNvSpPr>
            <a:spLocks noGrp="1"/>
          </p:cNvSpPr>
          <p:nvPr>
            <p:ph idx="1"/>
          </p:nvPr>
        </p:nvSpPr>
        <p:spPr/>
        <p:txBody>
          <a:bodyPr/>
          <a:lstStyle/>
          <a:p>
            <a:pPr lvl="1" algn="just"/>
            <a:r>
              <a:rPr lang="ru-RU" dirty="0" smtClean="0">
                <a:solidFill>
                  <a:schemeClr val="bg1"/>
                </a:solidFill>
              </a:rPr>
              <a:t>сообщите об этом родителям, а если их нет дома, предупредите соседей и попросите их вызвать аварийную службу и предупредить диспетчера </a:t>
            </a:r>
            <a:r>
              <a:rPr lang="ru-RU" dirty="0" err="1" smtClean="0">
                <a:solidFill>
                  <a:schemeClr val="bg1"/>
                </a:solidFill>
              </a:rPr>
              <a:t>ЖЭСа</a:t>
            </a:r>
            <a:r>
              <a:rPr lang="ru-RU" dirty="0" smtClean="0">
                <a:solidFill>
                  <a:schemeClr val="bg1"/>
                </a:solidFill>
              </a:rPr>
              <a:t>.</a:t>
            </a:r>
          </a:p>
          <a:p>
            <a:pPr lvl="1" algn="just"/>
            <a:r>
              <a:rPr lang="ru-RU" dirty="0" smtClean="0">
                <a:solidFill>
                  <a:schemeClr val="bg1"/>
                </a:solidFill>
              </a:rPr>
              <a:t>В местах протечек поставьте тазы и ведра. При затоплении всего этажа покидайте дом, не пользуясь лифтом. </a:t>
            </a:r>
            <a:endParaRPr lang="ru-RU" dirty="0">
              <a:solidFill>
                <a:schemeClr val="bg1"/>
              </a:solidFill>
            </a:endParaRPr>
          </a:p>
        </p:txBody>
      </p:sp>
      <p:sp>
        <p:nvSpPr>
          <p:cNvPr id="4" name="Скругленный прямоугольник 3"/>
          <p:cNvSpPr/>
          <p:nvPr/>
        </p:nvSpPr>
        <p:spPr>
          <a:xfrm>
            <a:off x="1428728" y="4714884"/>
            <a:ext cx="7572428" cy="157163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dirty="0" smtClean="0"/>
              <a:t>Попросите взрослых перекрыть воду и обязательно отключить электричество в квартире – если вода попадет на электропровода, возникает опасность удара электрическим током и короткого замыкания</a:t>
            </a:r>
            <a:endParaRPr lang="ru-RU" sz="2400" dirty="0"/>
          </a:p>
        </p:txBody>
      </p:sp>
      <p:sp>
        <p:nvSpPr>
          <p:cNvPr id="5" name="Овал 4"/>
          <p:cNvSpPr/>
          <p:nvPr/>
        </p:nvSpPr>
        <p:spPr>
          <a:xfrm>
            <a:off x="0" y="5929306"/>
            <a:ext cx="1428760" cy="9286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bg1"/>
                </a:solidFill>
              </a:rPr>
              <a:t>Чтобы по вашей вине не произошло затопление дома или школы:</a:t>
            </a:r>
            <a:endParaRPr lang="ru-RU" dirty="0">
              <a:solidFill>
                <a:schemeClr val="bg1"/>
              </a:solidFill>
            </a:endParaRPr>
          </a:p>
        </p:txBody>
      </p:sp>
      <p:sp>
        <p:nvSpPr>
          <p:cNvPr id="4" name="Скругленный прямоугольник 3"/>
          <p:cNvSpPr/>
          <p:nvPr/>
        </p:nvSpPr>
        <p:spPr>
          <a:xfrm>
            <a:off x="714348" y="1714488"/>
            <a:ext cx="7786742"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800" dirty="0" smtClean="0"/>
              <a:t>Не оставляйте без присмотра льющуюся воду. Проверяйте перед выходом, закрыты ли краны, особенно в те дни, когда отключают воду</a:t>
            </a:r>
            <a:endParaRPr lang="ru-RU" sz="2800" dirty="0"/>
          </a:p>
        </p:txBody>
      </p:sp>
      <p:sp>
        <p:nvSpPr>
          <p:cNvPr id="5" name="Скругленный прямоугольник 4"/>
          <p:cNvSpPr/>
          <p:nvPr/>
        </p:nvSpPr>
        <p:spPr>
          <a:xfrm>
            <a:off x="714348" y="3071810"/>
            <a:ext cx="7786742"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800" dirty="0" smtClean="0"/>
              <a:t>Не засоряйте канализацию</a:t>
            </a:r>
            <a:endParaRPr lang="ru-RU" sz="3800" dirty="0"/>
          </a:p>
        </p:txBody>
      </p:sp>
      <p:sp>
        <p:nvSpPr>
          <p:cNvPr id="6" name="Скругленный прямоугольник 5"/>
          <p:cNvSpPr/>
          <p:nvPr/>
        </p:nvSpPr>
        <p:spPr>
          <a:xfrm>
            <a:off x="714348" y="4429132"/>
            <a:ext cx="7786742"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Не пытайтесь крутить или чинить краны на трубопроводе в квартире самостоятельно, в случае неисправностей или течи воды попросите взрослых вызвать работников </a:t>
            </a:r>
            <a:r>
              <a:rPr lang="ru-RU" sz="2400" dirty="0" err="1" smtClean="0"/>
              <a:t>ЖЭСа</a:t>
            </a:r>
            <a:endParaRPr lang="ru-RU" sz="2400" dirty="0"/>
          </a:p>
        </p:txBody>
      </p:sp>
      <p:sp>
        <p:nvSpPr>
          <p:cNvPr id="7" name="Овал 6"/>
          <p:cNvSpPr/>
          <p:nvPr/>
        </p:nvSpPr>
        <p:spPr>
          <a:xfrm>
            <a:off x="0" y="5929306"/>
            <a:ext cx="1428760" cy="9286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 calcmode="lin" valueType="num">
                                      <p:cBhvr additive="base">
                                        <p:cTn id="1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5">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 calcmode="lin" valueType="num">
                                      <p:cBhvr additive="base">
                                        <p:cTn id="2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6">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5" grpId="0" uiExpand="1" build="allAtOnce" animBg="1"/>
      <p:bldP spid="6" grpId="0" uiExpand="1"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14620"/>
            <a:ext cx="8229600" cy="1143000"/>
          </a:xfrm>
        </p:spPr>
        <p:txBody>
          <a:bodyPr>
            <a:noAutofit/>
          </a:bodyPr>
          <a:lstStyle/>
          <a:p>
            <a:r>
              <a:rPr lang="ru-RU" sz="10200" dirty="0" smtClean="0">
                <a:solidFill>
                  <a:schemeClr val="bg1"/>
                </a:solidFill>
              </a:rPr>
              <a:t>РАЗЛИВ РТУТИ</a:t>
            </a:r>
            <a:endParaRPr lang="ru-RU" sz="10200" dirty="0">
              <a:solidFill>
                <a:schemeClr val="bg1"/>
              </a:solidFill>
            </a:endParaRPr>
          </a:p>
        </p:txBody>
      </p:sp>
      <p:sp>
        <p:nvSpPr>
          <p:cNvPr id="4" name="Овал 3"/>
          <p:cNvSpPr/>
          <p:nvPr/>
        </p:nvSpPr>
        <p:spPr>
          <a:xfrm>
            <a:off x="3929058" y="5572140"/>
            <a:ext cx="1428760" cy="9286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5" name="Овал 4"/>
          <p:cNvSpPr/>
          <p:nvPr/>
        </p:nvSpPr>
        <p:spPr>
          <a:xfrm>
            <a:off x="5500694" y="5572140"/>
            <a:ext cx="1428760" cy="8572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6" name="Овал 5"/>
          <p:cNvSpPr/>
          <p:nvPr/>
        </p:nvSpPr>
        <p:spPr>
          <a:xfrm>
            <a:off x="7072330" y="5572140"/>
            <a:ext cx="1428760" cy="85725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9"/>
            <a:ext cx="8229600" cy="5572164"/>
          </a:xfrm>
        </p:spPr>
        <p:txBody>
          <a:bodyPr/>
          <a:lstStyle/>
          <a:p>
            <a:pPr>
              <a:buNone/>
            </a:pPr>
            <a:r>
              <a:rPr lang="en-US" dirty="0" smtClean="0">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Ртуть – </a:t>
            </a:r>
            <a:r>
              <a:rPr lang="ru-RU" dirty="0" smtClean="0">
                <a:solidFill>
                  <a:schemeClr val="bg1"/>
                </a:solidFill>
                <a:latin typeface="Times New Roman" pitchFamily="18" charset="0"/>
                <a:cs typeface="Times New Roman" pitchFamily="18" charset="0"/>
              </a:rPr>
              <a:t>это металл серебристо-белого цвета, подвижная жидкость, которая при ударе разделяется на мелкие шарики. Пары ртути очень ядовиты. Дома ртуть может оказаться в мелодичном дверном звонке, лампах дневного света, медицинском термометре или тонометре.</a:t>
            </a:r>
          </a:p>
          <a:p>
            <a:pPr>
              <a:buNone/>
            </a:pPr>
            <a:endParaRPr lang="ru-RU" b="1" dirty="0" smtClean="0">
              <a:solidFill>
                <a:srgbClr val="FF0000"/>
              </a:solidFill>
              <a:latin typeface="Times New Roman" pitchFamily="18" charset="0"/>
              <a:cs typeface="Times New Roman" pitchFamily="18" charset="0"/>
            </a:endParaRPr>
          </a:p>
          <a:p>
            <a:pPr>
              <a:buNone/>
            </a:pPr>
            <a:endParaRPr lang="ru-RU" b="1" dirty="0" smtClean="0">
              <a:solidFill>
                <a:srgbClr val="FF0000"/>
              </a:solidFill>
              <a:latin typeface="Times New Roman" pitchFamily="18" charset="0"/>
              <a:cs typeface="Times New Roman" pitchFamily="18" charset="0"/>
            </a:endParaRPr>
          </a:p>
          <a:p>
            <a:pPr>
              <a:buNone/>
            </a:pPr>
            <a:r>
              <a:rPr lang="ru-RU" b="1" dirty="0" smtClean="0">
                <a:solidFill>
                  <a:srgbClr val="FF0000"/>
                </a:solidFill>
                <a:latin typeface="Times New Roman" pitchFamily="18" charset="0"/>
                <a:cs typeface="Times New Roman" pitchFamily="18" charset="0"/>
              </a:rPr>
              <a:t>ПОМНИТЕ!!!   </a:t>
            </a:r>
            <a:endParaRPr lang="ru-RU" b="1" dirty="0">
              <a:solidFill>
                <a:srgbClr val="FF0000"/>
              </a:solidFill>
              <a:latin typeface="Times New Roman" pitchFamily="18" charset="0"/>
              <a:cs typeface="Times New Roman" pitchFamily="18" charset="0"/>
            </a:endParaRPr>
          </a:p>
        </p:txBody>
      </p:sp>
      <p:sp>
        <p:nvSpPr>
          <p:cNvPr id="4" name="Овал 3"/>
          <p:cNvSpPr/>
          <p:nvPr/>
        </p:nvSpPr>
        <p:spPr>
          <a:xfrm>
            <a:off x="0" y="5929306"/>
            <a:ext cx="1428760" cy="9286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4286248" y="5072074"/>
            <a:ext cx="4071966" cy="121444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ru-RU" sz="2800" dirty="0" smtClean="0">
                <a:latin typeface="Times New Roman" pitchFamily="18" charset="0"/>
                <a:cs typeface="Times New Roman" pitchFamily="18" charset="0"/>
              </a:rPr>
              <a:t>Разлитую ртуть должны собирать только взрослые!</a:t>
            </a:r>
            <a:endParaRPr lang="ru-RU" sz="28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Если в помещении обнаружена разлившаяся ртуть, необходимо:</a:t>
            </a:r>
            <a:endParaRPr lang="ru-RU" dirty="0">
              <a:solidFill>
                <a:srgbClr val="FF0000"/>
              </a:solidFill>
            </a:endParaRPr>
          </a:p>
        </p:txBody>
      </p:sp>
      <p:sp>
        <p:nvSpPr>
          <p:cNvPr id="4" name="Скругленный прямоугольник 3"/>
          <p:cNvSpPr/>
          <p:nvPr/>
        </p:nvSpPr>
        <p:spPr>
          <a:xfrm>
            <a:off x="1785918" y="1643050"/>
            <a:ext cx="5429288" cy="121444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2800" dirty="0" smtClean="0">
                <a:latin typeface="Times New Roman" pitchFamily="18" charset="0"/>
                <a:cs typeface="Times New Roman" pitchFamily="18" charset="0"/>
              </a:rPr>
              <a:t>Вызвать спасателей по телефону 101</a:t>
            </a:r>
            <a:endParaRPr lang="ru-RU" sz="2800" dirty="0">
              <a:latin typeface="Times New Roman" pitchFamily="18" charset="0"/>
              <a:cs typeface="Times New Roman" pitchFamily="18" charset="0"/>
            </a:endParaRPr>
          </a:p>
        </p:txBody>
      </p:sp>
      <p:sp>
        <p:nvSpPr>
          <p:cNvPr id="5" name="Скругленный прямоугольник 4"/>
          <p:cNvSpPr/>
          <p:nvPr/>
        </p:nvSpPr>
        <p:spPr>
          <a:xfrm>
            <a:off x="1142976" y="3143248"/>
            <a:ext cx="6858048" cy="114300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2800" dirty="0" smtClean="0">
                <a:latin typeface="Times New Roman" pitchFamily="18" charset="0"/>
                <a:cs typeface="Times New Roman" pitchFamily="18" charset="0"/>
              </a:rPr>
              <a:t>Немедленно открыть окна в зараженном помещении</a:t>
            </a:r>
            <a:endParaRPr lang="ru-RU" sz="2800" dirty="0">
              <a:latin typeface="Times New Roman" pitchFamily="18" charset="0"/>
              <a:cs typeface="Times New Roman" pitchFamily="18" charset="0"/>
            </a:endParaRPr>
          </a:p>
        </p:txBody>
      </p:sp>
      <p:sp>
        <p:nvSpPr>
          <p:cNvPr id="6" name="Скругленный прямоугольник 5"/>
          <p:cNvSpPr/>
          <p:nvPr/>
        </p:nvSpPr>
        <p:spPr>
          <a:xfrm>
            <a:off x="500034" y="4572008"/>
            <a:ext cx="8215370" cy="121444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2800" dirty="0" smtClean="0">
                <a:latin typeface="Times New Roman" pitchFamily="18" charset="0"/>
                <a:cs typeface="Times New Roman" pitchFamily="18" charset="0"/>
              </a:rPr>
              <a:t>Выйти самому и вывести из помещения людей и домашних животных</a:t>
            </a:r>
            <a:endParaRPr lang="ru-RU" sz="2800" dirty="0">
              <a:latin typeface="Times New Roman" pitchFamily="18" charset="0"/>
              <a:cs typeface="Times New Roman" pitchFamily="18" charset="0"/>
            </a:endParaRPr>
          </a:p>
        </p:txBody>
      </p:sp>
      <p:sp>
        <p:nvSpPr>
          <p:cNvPr id="7" name="Овал 6"/>
          <p:cNvSpPr/>
          <p:nvPr/>
        </p:nvSpPr>
        <p:spPr>
          <a:xfrm>
            <a:off x="0" y="5929306"/>
            <a:ext cx="1428760" cy="92869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alphaModFix amt="84000"/>
          </a:blip>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14620"/>
            <a:ext cx="8229600" cy="1143000"/>
          </a:xfrm>
        </p:spPr>
        <p:txBody>
          <a:bodyPr>
            <a:noAutofit/>
          </a:bodyPr>
          <a:lstStyle/>
          <a:p>
            <a:r>
              <a:rPr lang="ru-RU" sz="8000" dirty="0" smtClean="0">
                <a:latin typeface="Times New Roman" pitchFamily="18" charset="0"/>
                <a:cs typeface="Times New Roman" pitchFamily="18" charset="0"/>
              </a:rPr>
              <a:t>Электричество…</a:t>
            </a:r>
            <a:endParaRPr lang="ru-RU" sz="8000" dirty="0">
              <a:latin typeface="Times New Roman" pitchFamily="18" charset="0"/>
              <a:cs typeface="Times New Roman" pitchFamily="18" charset="0"/>
            </a:endParaRPr>
          </a:p>
        </p:txBody>
      </p:sp>
      <p:sp>
        <p:nvSpPr>
          <p:cNvPr id="4" name="Молния 3"/>
          <p:cNvSpPr/>
          <p:nvPr/>
        </p:nvSpPr>
        <p:spPr>
          <a:xfrm rot="17282973">
            <a:off x="1088958" y="3981259"/>
            <a:ext cx="3000396" cy="2214578"/>
          </a:xfrm>
          <a:prstGeom prst="lightningBol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6" name="Молния 5"/>
          <p:cNvSpPr/>
          <p:nvPr/>
        </p:nvSpPr>
        <p:spPr>
          <a:xfrm rot="6439461">
            <a:off x="5504282" y="654580"/>
            <a:ext cx="3000396" cy="2214578"/>
          </a:xfrm>
          <a:prstGeom prst="lightningBol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lstStyle/>
          <a:p>
            <a:pPr algn="just">
              <a:buNone/>
            </a:pPr>
            <a:r>
              <a:rPr lang="ru-RU" dirty="0" smtClean="0"/>
              <a:t>		</a:t>
            </a:r>
          </a:p>
          <a:p>
            <a:pPr algn="just">
              <a:buNone/>
            </a:pPr>
            <a:endParaRPr lang="ru-RU" sz="2400" dirty="0">
              <a:latin typeface="Times New Roman" pitchFamily="18" charset="0"/>
              <a:cs typeface="Times New Roman" pitchFamily="18" charset="0"/>
            </a:endParaRPr>
          </a:p>
          <a:p>
            <a:pPr algn="just">
              <a:buNone/>
            </a:pPr>
            <a:r>
              <a:rPr lang="ru-RU" sz="2400" dirty="0" smtClean="0">
                <a:latin typeface="Times New Roman" pitchFamily="18" charset="0"/>
                <a:cs typeface="Times New Roman" pitchFamily="18" charset="0"/>
              </a:rPr>
              <a:t>		С помощью этой презентации вы узнаете о бедствиях, с которыми человеку приходится сталкиваться чаще всего, получите знания, которые помогут выйти победителем из затруднительной ситуации.</a:t>
            </a:r>
          </a:p>
          <a:p>
            <a:pPr algn="just">
              <a:buNone/>
            </a:pPr>
            <a:endParaRPr lang="ru-RU" sz="2400" dirty="0">
              <a:latin typeface="Times New Roman" pitchFamily="18" charset="0"/>
              <a:cs typeface="Times New Roman" pitchFamily="18" charset="0"/>
            </a:endParaRPr>
          </a:p>
          <a:p>
            <a:pPr algn="just">
              <a:buNone/>
            </a:pPr>
            <a:r>
              <a:rPr lang="ru-RU" sz="2400" dirty="0" smtClean="0">
                <a:latin typeface="Times New Roman" pitchFamily="18" charset="0"/>
                <a:cs typeface="Times New Roman" pitchFamily="18" charset="0"/>
              </a:rPr>
              <a:t>		</a:t>
            </a:r>
          </a:p>
          <a:p>
            <a:pPr algn="just">
              <a:buNone/>
            </a:pPr>
            <a:endParaRPr lang="ru-RU" sz="2400" dirty="0">
              <a:latin typeface="Times New Roman" pitchFamily="18" charset="0"/>
              <a:cs typeface="Times New Roman" pitchFamily="18" charset="0"/>
            </a:endParaRPr>
          </a:p>
          <a:p>
            <a:pPr algn="just">
              <a:buNone/>
            </a:pPr>
            <a:r>
              <a:rPr lang="ru-RU" sz="2400" dirty="0" smtClean="0">
                <a:latin typeface="Times New Roman" pitchFamily="18" charset="0"/>
                <a:cs typeface="Times New Roman" pitchFamily="18" charset="0"/>
              </a:rPr>
              <a:t>		Итак, если вы хотите быть готовыми к непредвиденным ситуациям, которые могут встретиться в жизни,- в путь!</a:t>
            </a:r>
            <a:endParaRPr lang="ru-RU" sz="2400"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mt="84000"/>
          </a:blip>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lstStyle/>
          <a:p>
            <a:pPr>
              <a:buNone/>
            </a:pPr>
            <a:r>
              <a:rPr lang="ru-RU" dirty="0" smtClean="0"/>
              <a:t>		</a:t>
            </a:r>
            <a:r>
              <a:rPr lang="ru-RU" dirty="0" smtClean="0">
                <a:latin typeface="Times New Roman" pitchFamily="18" charset="0"/>
                <a:cs typeface="Times New Roman" pitchFamily="18" charset="0"/>
              </a:rPr>
              <a:t>Без электричества просто невозможно представить нашу жизнь. Оно присутствует везде – на улице, в доме, в машине.</a:t>
            </a:r>
          </a:p>
          <a:p>
            <a:pPr>
              <a:buNone/>
            </a:pPr>
            <a:r>
              <a:rPr lang="ru-RU" dirty="0" smtClean="0"/>
              <a:t>		</a:t>
            </a:r>
            <a:r>
              <a:rPr lang="ru-RU" dirty="0" smtClean="0">
                <a:latin typeface="Times New Roman" pitchFamily="18" charset="0"/>
                <a:cs typeface="Times New Roman" pitchFamily="18" charset="0"/>
              </a:rPr>
              <a:t>Но обращаться с ним надо правильно</a:t>
            </a:r>
          </a:p>
          <a:p>
            <a:pPr>
              <a:buNone/>
            </a:pPr>
            <a:r>
              <a:rPr lang="ru-RU" dirty="0" smtClean="0">
                <a:latin typeface="Times New Roman" pitchFamily="18" charset="0"/>
                <a:cs typeface="Times New Roman" pitchFamily="18" charset="0"/>
              </a:rPr>
              <a:t>	Ведь из надежного помощника электричество может превратиться в серьезную опасность для жизни и</a:t>
            </a:r>
          </a:p>
          <a:p>
            <a:pPr>
              <a:buNone/>
            </a:pPr>
            <a:r>
              <a:rPr lang="ru-RU" dirty="0" smtClean="0">
                <a:latin typeface="Times New Roman" pitchFamily="18" charset="0"/>
                <a:cs typeface="Times New Roman" pitchFamily="18" charset="0"/>
              </a:rPr>
              <a:t>				здоровья. </a:t>
            </a:r>
            <a:endParaRPr lang="ru-RU" dirty="0">
              <a:latin typeface="Times New Roman" pitchFamily="18" charset="0"/>
              <a:cs typeface="Times New Roman" pitchFamily="18" charset="0"/>
            </a:endParaRPr>
          </a:p>
        </p:txBody>
      </p:sp>
      <p:sp>
        <p:nvSpPr>
          <p:cNvPr id="4" name="Молния 3"/>
          <p:cNvSpPr/>
          <p:nvPr/>
        </p:nvSpPr>
        <p:spPr>
          <a:xfrm rot="4801685">
            <a:off x="6636724" y="1562097"/>
            <a:ext cx="3000396" cy="2214578"/>
          </a:xfrm>
          <a:prstGeom prst="lightningBol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6" name="Молния 5"/>
          <p:cNvSpPr/>
          <p:nvPr/>
        </p:nvSpPr>
        <p:spPr>
          <a:xfrm rot="16002938">
            <a:off x="-170705" y="4331943"/>
            <a:ext cx="2584946" cy="2337492"/>
          </a:xfrm>
          <a:prstGeom prst="lightningBol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mt="84000"/>
          </a:blip>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Дома следует соблюдать такие рекомендации:</a:t>
            </a:r>
            <a:endParaRPr lang="ru-RU" dirty="0">
              <a:latin typeface="Times New Roman" pitchFamily="18" charset="0"/>
              <a:cs typeface="Times New Roman" pitchFamily="18" charset="0"/>
            </a:endParaRPr>
          </a:p>
        </p:txBody>
      </p:sp>
      <p:sp>
        <p:nvSpPr>
          <p:cNvPr id="5" name="Скругленный прямоугольник 4"/>
          <p:cNvSpPr/>
          <p:nvPr/>
        </p:nvSpPr>
        <p:spPr>
          <a:xfrm>
            <a:off x="285720" y="1857364"/>
            <a:ext cx="4286280" cy="21431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2000" dirty="0" smtClean="0">
                <a:latin typeface="Times New Roman" pitchFamily="18" charset="0"/>
                <a:cs typeface="Times New Roman" pitchFamily="18" charset="0"/>
              </a:rPr>
              <a:t>Ни в коем случае не прикасаться к корпусу электроприборов мокрыми руками. Особенно опасны те приборы, которые находятся во влажном помещении или вблизи воды,- например, стиральные машины</a:t>
            </a:r>
            <a:endParaRPr lang="ru-RU" sz="2000" dirty="0">
              <a:latin typeface="Times New Roman" pitchFamily="18" charset="0"/>
              <a:cs typeface="Times New Roman" pitchFamily="18" charset="0"/>
            </a:endParaRPr>
          </a:p>
        </p:txBody>
      </p:sp>
      <p:sp>
        <p:nvSpPr>
          <p:cNvPr id="6" name="Скругленный прямоугольник 5"/>
          <p:cNvSpPr/>
          <p:nvPr/>
        </p:nvSpPr>
        <p:spPr>
          <a:xfrm>
            <a:off x="4643438" y="1857364"/>
            <a:ext cx="4286280" cy="21431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2000" dirty="0" smtClean="0">
                <a:latin typeface="Times New Roman" pitchFamily="18" charset="0"/>
                <a:cs typeface="Times New Roman" pitchFamily="18" charset="0"/>
              </a:rPr>
              <a:t>Нельзя пытаться отремонтировать включенные электроприборы или менять лампочку, не отключив их от электросети</a:t>
            </a:r>
            <a:endParaRPr lang="ru-RU" sz="2000" dirty="0">
              <a:latin typeface="Times New Roman" pitchFamily="18" charset="0"/>
              <a:cs typeface="Times New Roman" pitchFamily="18" charset="0"/>
            </a:endParaRPr>
          </a:p>
        </p:txBody>
      </p:sp>
      <p:sp>
        <p:nvSpPr>
          <p:cNvPr id="7" name="Скругленный прямоугольник 6"/>
          <p:cNvSpPr/>
          <p:nvPr/>
        </p:nvSpPr>
        <p:spPr>
          <a:xfrm>
            <a:off x="285720" y="4071942"/>
            <a:ext cx="4286280" cy="21431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2000" dirty="0" smtClean="0">
                <a:latin typeface="Times New Roman" pitchFamily="18" charset="0"/>
                <a:cs typeface="Times New Roman" pitchFamily="18" charset="0"/>
              </a:rPr>
              <a:t>Нельзя забивать гвозди или сверлить стену в месте, где могут располагаться электропровода</a:t>
            </a:r>
            <a:endParaRPr lang="ru-RU" sz="2000" dirty="0">
              <a:latin typeface="Times New Roman" pitchFamily="18" charset="0"/>
              <a:cs typeface="Times New Roman" pitchFamily="18" charset="0"/>
            </a:endParaRPr>
          </a:p>
        </p:txBody>
      </p:sp>
      <p:sp>
        <p:nvSpPr>
          <p:cNvPr id="8" name="Скругленный прямоугольник 7"/>
          <p:cNvSpPr/>
          <p:nvPr/>
        </p:nvSpPr>
        <p:spPr>
          <a:xfrm>
            <a:off x="4643438" y="4071942"/>
            <a:ext cx="4286280" cy="214314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1900" dirty="0" smtClean="0">
                <a:latin typeface="Times New Roman" pitchFamily="18" charset="0"/>
                <a:cs typeface="Times New Roman" pitchFamily="18" charset="0"/>
              </a:rPr>
              <a:t>Если электроприбор искрит или нагревается, его следует немедленно выключить. Если же это происходит с розеткой или проводами – зовите на помощь взрослых и ни в коем случае не пытайтесь принять меры самостоятельно</a:t>
            </a:r>
            <a:endParaRPr lang="ru-RU" sz="1900" dirty="0">
              <a:latin typeface="Times New Roman" pitchFamily="18" charset="0"/>
              <a:cs typeface="Times New Roman" pitchFamily="18" charset="0"/>
            </a:endParaRPr>
          </a:p>
        </p:txBody>
      </p:sp>
      <p:sp>
        <p:nvSpPr>
          <p:cNvPr id="9" name="Молния 8"/>
          <p:cNvSpPr/>
          <p:nvPr/>
        </p:nvSpPr>
        <p:spPr>
          <a:xfrm rot="2149007">
            <a:off x="3415837" y="3529122"/>
            <a:ext cx="2169449" cy="1876861"/>
          </a:xfrm>
          <a:prstGeom prst="lightningBol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
        <p:nvSpPr>
          <p:cNvPr id="10" name="Скругленный прямоугольник 9"/>
          <p:cNvSpPr/>
          <p:nvPr/>
        </p:nvSpPr>
        <p:spPr>
          <a:xfrm>
            <a:off x="0" y="1785926"/>
            <a:ext cx="9144000" cy="507207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6000" dirty="0" smtClean="0">
                <a:latin typeface="Times New Roman" pitchFamily="18" charset="0"/>
                <a:cs typeface="Times New Roman" pitchFamily="18" charset="0"/>
              </a:rPr>
              <a:t>Главное правило </a:t>
            </a:r>
            <a:r>
              <a:rPr lang="ru-RU" sz="6000" dirty="0" err="1" smtClean="0">
                <a:latin typeface="Times New Roman" pitchFamily="18" charset="0"/>
                <a:cs typeface="Times New Roman" pitchFamily="18" charset="0"/>
              </a:rPr>
              <a:t>электробезопасности</a:t>
            </a:r>
            <a:r>
              <a:rPr lang="ru-RU" sz="6000" dirty="0" smtClean="0">
                <a:latin typeface="Times New Roman" pitchFamily="18" charset="0"/>
                <a:cs typeface="Times New Roman" pitchFamily="18" charset="0"/>
              </a:rPr>
              <a:t> – считайте, что любой электроприбор находится под напряжением!</a:t>
            </a:r>
            <a:endParaRPr lang="ru-RU" sz="60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fade">
                                      <p:cBhvr>
                                        <p:cTn id="15" dur="1000"/>
                                        <p:tgtEl>
                                          <p:spTgt spid="6">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1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fade">
                                      <p:cBhvr>
                                        <p:cTn id="23" dur="1000"/>
                                        <p:tgtEl>
                                          <p:spTgt spid="7">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Effect transition="in" filter="fade">
                                      <p:cBhvr>
                                        <p:cTn id="31" dur="1000"/>
                                        <p:tgtEl>
                                          <p:spTgt spid="8">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1000"/>
                                        <p:tgtEl>
                                          <p:spTgt spid="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bg/>
                                          </p:spTgt>
                                        </p:tgtEl>
                                        <p:attrNameLst>
                                          <p:attrName>style.visibility</p:attrName>
                                        </p:attrNameLst>
                                      </p:cBhvr>
                                      <p:to>
                                        <p:strVal val="visible"/>
                                      </p:to>
                                    </p:set>
                                    <p:anim calcmode="lin" valueType="num">
                                      <p:cBhvr additive="base">
                                        <p:cTn id="39"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bg/>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6" grpId="0" uiExpand="1" build="allAtOnce" animBg="1"/>
      <p:bldP spid="7" grpId="0" uiExpand="1" build="allAtOnce" animBg="1"/>
      <p:bldP spid="8" grpId="0" uiExpand="1" build="allAtOnce" animBg="1"/>
      <p:bldP spid="10" grpId="0" uiExpand="1"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86058"/>
            <a:ext cx="8229600" cy="1143000"/>
          </a:xfrm>
        </p:spPr>
        <p:txBody>
          <a:bodyPr>
            <a:noAutofit/>
          </a:bodyPr>
          <a:lstStyle/>
          <a:p>
            <a:r>
              <a:rPr lang="ru-RU" sz="12000" dirty="0" smtClean="0">
                <a:solidFill>
                  <a:schemeClr val="accent6">
                    <a:lumMod val="75000"/>
                  </a:schemeClr>
                </a:solidFill>
                <a:latin typeface="Times New Roman" pitchFamily="18" charset="0"/>
                <a:cs typeface="Times New Roman" pitchFamily="18" charset="0"/>
              </a:rPr>
              <a:t>ПЕТАРДЫ</a:t>
            </a:r>
            <a:endParaRPr lang="ru-RU" sz="12000" dirty="0">
              <a:solidFill>
                <a:schemeClr val="accent6">
                  <a:lumMod val="75000"/>
                </a:schemeClr>
              </a:solidFill>
              <a:latin typeface="Times New Roman" pitchFamily="18" charset="0"/>
              <a:cs typeface="Times New Roman" pitchFamily="18" charset="0"/>
            </a:endParaRPr>
          </a:p>
        </p:txBody>
      </p:sp>
      <p:sp>
        <p:nvSpPr>
          <p:cNvPr id="5" name="Пятно 2 4"/>
          <p:cNvSpPr/>
          <p:nvPr/>
        </p:nvSpPr>
        <p:spPr>
          <a:xfrm>
            <a:off x="3286116" y="500042"/>
            <a:ext cx="3071802" cy="2071702"/>
          </a:xfrm>
          <a:prstGeom prst="irregularSeal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6" name="Пятно 2 5"/>
          <p:cNvSpPr/>
          <p:nvPr/>
        </p:nvSpPr>
        <p:spPr>
          <a:xfrm>
            <a:off x="1071538" y="4286256"/>
            <a:ext cx="3071802" cy="2071702"/>
          </a:xfrm>
          <a:prstGeom prst="irregularSeal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7" name="Пятно 2 6"/>
          <p:cNvSpPr/>
          <p:nvPr/>
        </p:nvSpPr>
        <p:spPr>
          <a:xfrm>
            <a:off x="5286380" y="4357694"/>
            <a:ext cx="3071802" cy="2071702"/>
          </a:xfrm>
          <a:prstGeom prst="irregularSeal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85800" y="357166"/>
            <a:ext cx="7772400" cy="5857915"/>
          </a:xfrm>
        </p:spPr>
        <p:txBody>
          <a:bodyPr>
            <a:normAutofit/>
          </a:bodyPr>
          <a:lstStyle/>
          <a:p>
            <a:pPr algn="just"/>
            <a:r>
              <a:rPr lang="ru-RU" sz="3200" dirty="0" smtClean="0">
                <a:latin typeface="Times New Roman" pitchFamily="18" charset="0"/>
                <a:cs typeface="Times New Roman" pitchFamily="18" charset="0"/>
              </a:rPr>
              <a:t>Фейерверки, петарды, салюты…Как красиво- и как опасно! При использовании подобной пиротехники происходят вспышки и взрывы, которые могут повредить не только предметы вокруг, но и нанести урон здоровью людей. Очень не хочется после новогодних праздников оказаться на больничной койке…</a:t>
            </a:r>
            <a:endParaRPr lang="ru-RU" sz="3200" dirty="0">
              <a:latin typeface="Times New Roman" pitchFamily="18" charset="0"/>
              <a:cs typeface="Times New Roman" pitchFamily="18" charset="0"/>
            </a:endParaRPr>
          </a:p>
        </p:txBody>
      </p:sp>
      <p:sp>
        <p:nvSpPr>
          <p:cNvPr id="7" name="Пятно 2 6"/>
          <p:cNvSpPr/>
          <p:nvPr/>
        </p:nvSpPr>
        <p:spPr>
          <a:xfrm>
            <a:off x="0" y="0"/>
            <a:ext cx="2286016" cy="1500174"/>
          </a:xfrm>
          <a:prstGeom prst="irregularSeal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8" name="Пятно 2 7"/>
          <p:cNvSpPr/>
          <p:nvPr/>
        </p:nvSpPr>
        <p:spPr>
          <a:xfrm rot="1736729">
            <a:off x="6863943" y="30839"/>
            <a:ext cx="2286016" cy="1500174"/>
          </a:xfrm>
          <a:prstGeom prst="irregularSeal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9" name="Пятно 2 8"/>
          <p:cNvSpPr/>
          <p:nvPr/>
        </p:nvSpPr>
        <p:spPr>
          <a:xfrm>
            <a:off x="6715140" y="5214950"/>
            <a:ext cx="2286016" cy="1500174"/>
          </a:xfrm>
          <a:prstGeom prst="irregularSeal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0" name="Пятно 2 9"/>
          <p:cNvSpPr/>
          <p:nvPr/>
        </p:nvSpPr>
        <p:spPr>
          <a:xfrm rot="2298127">
            <a:off x="4535" y="5261876"/>
            <a:ext cx="2286016" cy="1500174"/>
          </a:xfrm>
          <a:prstGeom prst="irregularSeal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1" name="Овал 10"/>
          <p:cNvSpPr/>
          <p:nvPr/>
        </p:nvSpPr>
        <p:spPr>
          <a:xfrm>
            <a:off x="0" y="642918"/>
            <a:ext cx="8786810" cy="54292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4400" dirty="0" smtClean="0">
                <a:latin typeface="Times New Roman" pitchFamily="18" charset="0"/>
                <a:cs typeface="Times New Roman" pitchFamily="18" charset="0"/>
              </a:rPr>
              <a:t>Помните, что правильно организовать такое развлечение могут только люди, прошедшие специальную подготовку!!!</a:t>
            </a:r>
            <a:endParaRPr lang="ru-RU" sz="44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4" name="Прямоугольник 3"/>
          <p:cNvSpPr/>
          <p:nvPr/>
        </p:nvSpPr>
        <p:spPr>
          <a:xfrm>
            <a:off x="428596" y="500042"/>
            <a:ext cx="4429156" cy="27860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3600" b="1" dirty="0" smtClean="0">
                <a:latin typeface="Times New Roman" pitchFamily="18" charset="0"/>
                <a:cs typeface="Times New Roman" pitchFamily="18" charset="0"/>
              </a:rPr>
              <a:t>Покупать самому и запускать без присмотра пиротехнические изделия НЕЛЬЗЯ</a:t>
            </a:r>
            <a:r>
              <a:rPr lang="ru-RU" sz="3600" dirty="0" smtClean="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sp>
        <p:nvSpPr>
          <p:cNvPr id="5" name="Прямоугольник 4"/>
          <p:cNvSpPr/>
          <p:nvPr/>
        </p:nvSpPr>
        <p:spPr>
          <a:xfrm>
            <a:off x="4143372" y="3286124"/>
            <a:ext cx="4643470" cy="31432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3200" b="1" dirty="0" smtClean="0">
                <a:latin typeface="Times New Roman" pitchFamily="18" charset="0"/>
                <a:cs typeface="Times New Roman" pitchFamily="18" charset="0"/>
              </a:rPr>
              <a:t>Ни в коем случае не разбирайте и не заряжайте петарды и фейерверки – это опасно для здоровья и даже жизни!</a:t>
            </a:r>
            <a:endParaRPr lang="ru-RU" sz="3200" b="1" dirty="0">
              <a:latin typeface="Times New Roman" pitchFamily="18" charset="0"/>
              <a:cs typeface="Times New Roman" pitchFamily="18" charset="0"/>
            </a:endParaRPr>
          </a:p>
        </p:txBody>
      </p:sp>
      <p:sp>
        <p:nvSpPr>
          <p:cNvPr id="6" name="Пятно 2 5"/>
          <p:cNvSpPr/>
          <p:nvPr/>
        </p:nvSpPr>
        <p:spPr>
          <a:xfrm rot="1653869">
            <a:off x="0" y="5357826"/>
            <a:ext cx="2286016" cy="1500174"/>
          </a:xfrm>
          <a:prstGeom prst="irregularSeal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7" name="Пятно 2 6"/>
          <p:cNvSpPr/>
          <p:nvPr/>
        </p:nvSpPr>
        <p:spPr>
          <a:xfrm rot="2674189">
            <a:off x="6984238" y="157758"/>
            <a:ext cx="2286016" cy="1500174"/>
          </a:xfrm>
          <a:prstGeom prst="irregularSeal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5">
                                            <p:bg/>
                                          </p:spTgt>
                                        </p:tgtEl>
                                        <p:attrNameLst>
                                          <p:attrName>style.visibility</p:attrName>
                                        </p:attrNameLst>
                                      </p:cBhvr>
                                      <p:to>
                                        <p:strVal val="visible"/>
                                      </p:to>
                                    </p:set>
                                    <p:anim calcmode="lin" valueType="num">
                                      <p:cBhvr additive="base">
                                        <p:cTn id="15"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5">
                                            <p:bg/>
                                          </p:spTgt>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571744"/>
            <a:ext cx="8229600" cy="1143000"/>
          </a:xfrm>
        </p:spPr>
        <p:txBody>
          <a:bodyPr>
            <a:noAutofit/>
          </a:bodyPr>
          <a:lstStyle/>
          <a:p>
            <a:r>
              <a:rPr lang="ru-RU" sz="10000" dirty="0" smtClean="0">
                <a:solidFill>
                  <a:srgbClr val="FFC000"/>
                </a:solidFill>
                <a:latin typeface="Times New Roman" pitchFamily="18" charset="0"/>
                <a:cs typeface="Times New Roman" pitchFamily="18" charset="0"/>
              </a:rPr>
              <a:t>Опасности в общественных местах</a:t>
            </a:r>
            <a:endParaRPr lang="ru-RU" sz="10000" dirty="0">
              <a:solidFill>
                <a:srgbClr val="FFC000"/>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1000" r="-1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1857364"/>
            <a:ext cx="8229600" cy="5626121"/>
          </a:xfrm>
        </p:spPr>
        <p:txBody>
          <a:bodyPr/>
          <a:lstStyle/>
          <a:p>
            <a:pPr algn="just">
              <a:buNone/>
            </a:pPr>
            <a:r>
              <a:rPr lang="en-US" dirty="0" smtClean="0"/>
              <a:t>	</a:t>
            </a:r>
            <a:r>
              <a:rPr lang="ru-RU" dirty="0" smtClean="0">
                <a:solidFill>
                  <a:schemeClr val="bg1"/>
                </a:solidFill>
                <a:latin typeface="Times New Roman" pitchFamily="18" charset="0"/>
                <a:cs typeface="Times New Roman" pitchFamily="18" charset="0"/>
              </a:rPr>
              <a:t>Пожары в общественных зданиях считаются самыми опасными, т.к. во время проведения массовых мероприятий одновременно собирается большое количество людей. Очень важно правильно действовать не только в случае непредвиденных ситуаций, но и тогда, когда собираешься или приходишь на такие мероприятия.</a:t>
            </a:r>
            <a:endParaRPr lang="ru-RU"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Autofit/>
          </a:bodyPr>
          <a:lstStyle/>
          <a:p>
            <a:r>
              <a:rPr lang="ru-RU" sz="2800" dirty="0" smtClean="0">
                <a:solidFill>
                  <a:srgbClr val="00B050"/>
                </a:solidFill>
                <a:latin typeface="Times New Roman" pitchFamily="18" charset="0"/>
                <a:cs typeface="Times New Roman" pitchFamily="18" charset="0"/>
              </a:rPr>
              <a:t>Итак, несколько простых правил, зная которые, вы можете обезопасить себя:</a:t>
            </a:r>
            <a:endParaRPr lang="ru-RU" sz="2800" dirty="0">
              <a:solidFill>
                <a:srgbClr val="00B050"/>
              </a:solidFill>
              <a:latin typeface="Times New Roman" pitchFamily="18" charset="0"/>
              <a:cs typeface="Times New Roman" pitchFamily="18" charset="0"/>
            </a:endParaRPr>
          </a:p>
        </p:txBody>
      </p:sp>
      <p:sp>
        <p:nvSpPr>
          <p:cNvPr id="4" name="Скругленный прямоугольник 3"/>
          <p:cNvSpPr/>
          <p:nvPr/>
        </p:nvSpPr>
        <p:spPr>
          <a:xfrm>
            <a:off x="785786" y="1214422"/>
            <a:ext cx="2428892" cy="157163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dirty="0" smtClean="0">
                <a:latin typeface="Times New Roman" pitchFamily="18" charset="0"/>
                <a:cs typeface="Times New Roman" pitchFamily="18" charset="0"/>
              </a:rPr>
              <a:t>Не берите с собой объемных сумок или рюкзаков – с ними сложно двигаться в толпе</a:t>
            </a:r>
            <a:endParaRPr lang="ru-RU" dirty="0">
              <a:latin typeface="Times New Roman" pitchFamily="18" charset="0"/>
              <a:cs typeface="Times New Roman" pitchFamily="18" charset="0"/>
            </a:endParaRPr>
          </a:p>
        </p:txBody>
      </p:sp>
      <p:sp>
        <p:nvSpPr>
          <p:cNvPr id="5" name="Скругленный прямоугольник 4"/>
          <p:cNvSpPr/>
          <p:nvPr/>
        </p:nvSpPr>
        <p:spPr>
          <a:xfrm>
            <a:off x="3286116" y="1214422"/>
            <a:ext cx="2357454" cy="157163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dirty="0" smtClean="0">
                <a:latin typeface="Times New Roman" pitchFamily="18" charset="0"/>
                <a:cs typeface="Times New Roman" pitchFamily="18" charset="0"/>
              </a:rPr>
              <a:t>Ваша одежда и обувь должны быть удобными</a:t>
            </a:r>
            <a:endParaRPr lang="ru-RU" dirty="0">
              <a:latin typeface="Times New Roman" pitchFamily="18" charset="0"/>
              <a:cs typeface="Times New Roman" pitchFamily="18" charset="0"/>
            </a:endParaRPr>
          </a:p>
        </p:txBody>
      </p:sp>
      <p:sp>
        <p:nvSpPr>
          <p:cNvPr id="6" name="Скругленный прямоугольник 5"/>
          <p:cNvSpPr/>
          <p:nvPr/>
        </p:nvSpPr>
        <p:spPr>
          <a:xfrm>
            <a:off x="5715008" y="1214422"/>
            <a:ext cx="3071834" cy="157163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dirty="0" smtClean="0">
                <a:latin typeface="Times New Roman" pitchFamily="18" charset="0"/>
                <a:cs typeface="Times New Roman" pitchFamily="18" charset="0"/>
              </a:rPr>
              <a:t>Если на билете не указано место, старайтесь сесть поближе к выходу и подальше от центрального прохода</a:t>
            </a:r>
            <a:endParaRPr lang="ru-RU" dirty="0">
              <a:latin typeface="Times New Roman" pitchFamily="18" charset="0"/>
              <a:cs typeface="Times New Roman" pitchFamily="18" charset="0"/>
            </a:endParaRPr>
          </a:p>
        </p:txBody>
      </p:sp>
      <p:sp>
        <p:nvSpPr>
          <p:cNvPr id="7" name="Скругленный прямоугольник 6"/>
          <p:cNvSpPr/>
          <p:nvPr/>
        </p:nvSpPr>
        <p:spPr>
          <a:xfrm>
            <a:off x="3214678" y="2857496"/>
            <a:ext cx="2428892" cy="192882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dirty="0" smtClean="0">
                <a:latin typeface="Times New Roman" pitchFamily="18" charset="0"/>
                <a:cs typeface="Times New Roman" pitchFamily="18" charset="0"/>
              </a:rPr>
              <a:t>Если возможны беспорядки, постарайтесь выйти из зала, не дожидаясь конца представления</a:t>
            </a:r>
            <a:endParaRPr lang="ru-RU" dirty="0">
              <a:latin typeface="Times New Roman" pitchFamily="18" charset="0"/>
              <a:cs typeface="Times New Roman" pitchFamily="18" charset="0"/>
            </a:endParaRPr>
          </a:p>
        </p:txBody>
      </p:sp>
      <p:sp>
        <p:nvSpPr>
          <p:cNvPr id="8" name="Скругленный прямоугольник 7"/>
          <p:cNvSpPr/>
          <p:nvPr/>
        </p:nvSpPr>
        <p:spPr>
          <a:xfrm>
            <a:off x="5715008" y="2857496"/>
            <a:ext cx="3071834" cy="192882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dirty="0" smtClean="0">
                <a:latin typeface="Times New Roman" pitchFamily="18" charset="0"/>
                <a:cs typeface="Times New Roman" pitchFamily="18" charset="0"/>
              </a:rPr>
              <a:t>Выбравшись из толпы, постарайтесь вновь не попасть в давку на остановке транспорта, выбирайте более безопасный маршрут</a:t>
            </a:r>
            <a:endParaRPr lang="ru-RU" dirty="0">
              <a:latin typeface="Times New Roman" pitchFamily="18" charset="0"/>
              <a:cs typeface="Times New Roman" pitchFamily="18" charset="0"/>
            </a:endParaRPr>
          </a:p>
        </p:txBody>
      </p:sp>
      <p:sp>
        <p:nvSpPr>
          <p:cNvPr id="9" name="Скругленный прямоугольник 8"/>
          <p:cNvSpPr/>
          <p:nvPr/>
        </p:nvSpPr>
        <p:spPr>
          <a:xfrm>
            <a:off x="785786" y="2857496"/>
            <a:ext cx="2357454" cy="192882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dirty="0" smtClean="0">
                <a:latin typeface="Times New Roman" pitchFamily="18" charset="0"/>
                <a:cs typeface="Times New Roman" pitchFamily="18" charset="0"/>
              </a:rPr>
              <a:t>Зайдя в кинотеатр иди на дискотеку, обязательно посмотрите, где расположены эвакуационные выходы</a:t>
            </a:r>
            <a:endParaRPr lang="ru-RU" dirty="0">
              <a:latin typeface="Times New Roman" pitchFamily="18" charset="0"/>
              <a:cs typeface="Times New Roman" pitchFamily="18" charset="0"/>
            </a:endParaRPr>
          </a:p>
        </p:txBody>
      </p:sp>
      <p:sp>
        <p:nvSpPr>
          <p:cNvPr id="10" name="Скругленный прямоугольник 9"/>
          <p:cNvSpPr/>
          <p:nvPr/>
        </p:nvSpPr>
        <p:spPr>
          <a:xfrm>
            <a:off x="785786" y="4857760"/>
            <a:ext cx="2428892" cy="17145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dirty="0" smtClean="0">
                <a:latin typeface="Times New Roman" pitchFamily="18" charset="0"/>
                <a:cs typeface="Times New Roman" pitchFamily="18" charset="0"/>
              </a:rPr>
              <a:t>Не пытайтесь спасти свои вещи – жизнь несоизмеримо дороже их!</a:t>
            </a:r>
            <a:endParaRPr lang="ru-RU" dirty="0">
              <a:latin typeface="Times New Roman" pitchFamily="18" charset="0"/>
              <a:cs typeface="Times New Roman" pitchFamily="18" charset="0"/>
            </a:endParaRPr>
          </a:p>
        </p:txBody>
      </p:sp>
      <p:sp>
        <p:nvSpPr>
          <p:cNvPr id="11" name="Скругленный прямоугольник 10"/>
          <p:cNvSpPr/>
          <p:nvPr/>
        </p:nvSpPr>
        <p:spPr>
          <a:xfrm>
            <a:off x="3286116" y="4857760"/>
            <a:ext cx="2428892" cy="17145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dirty="0" smtClean="0">
                <a:latin typeface="Times New Roman" pitchFamily="18" charset="0"/>
                <a:cs typeface="Times New Roman" pitchFamily="18" charset="0"/>
              </a:rPr>
              <a:t>Помните, ВО ВСЕХ ЗДАНИЯХ ЕСТЬ НЕСКОЛЬКО ЭВАКУАЦИОННЫХ ВЫХОДОВ!</a:t>
            </a:r>
            <a:endParaRPr lang="ru-RU" dirty="0">
              <a:latin typeface="Times New Roman" pitchFamily="18" charset="0"/>
              <a:cs typeface="Times New Roman" pitchFamily="18" charset="0"/>
            </a:endParaRPr>
          </a:p>
        </p:txBody>
      </p:sp>
      <p:sp>
        <p:nvSpPr>
          <p:cNvPr id="12" name="Скругленный прямоугольник 11"/>
          <p:cNvSpPr/>
          <p:nvPr/>
        </p:nvSpPr>
        <p:spPr>
          <a:xfrm>
            <a:off x="5786446" y="4857760"/>
            <a:ext cx="3000396" cy="17145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700" dirty="0" smtClean="0">
                <a:latin typeface="Times New Roman" pitchFamily="18" charset="0"/>
                <a:cs typeface="Times New Roman" pitchFamily="18" charset="0"/>
              </a:rPr>
              <a:t>Помните, что в специальных местах есть огнетушители и другие средства борьбы с пожаром. Лучше научиться пользоваться ими заранее</a:t>
            </a:r>
            <a:endParaRPr lang="ru-RU" sz="17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uiExpand="1" animBg="1"/>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571744"/>
            <a:ext cx="8229600" cy="1143000"/>
          </a:xfrm>
        </p:spPr>
        <p:txBody>
          <a:bodyPr>
            <a:noAutofit/>
          </a:bodyPr>
          <a:lstStyle/>
          <a:p>
            <a:r>
              <a:rPr lang="ru-RU" sz="10000" dirty="0" smtClean="0">
                <a:latin typeface="Times New Roman" pitchFamily="18" charset="0"/>
                <a:cs typeface="Times New Roman" pitchFamily="18" charset="0"/>
              </a:rPr>
              <a:t>Опасности на транспорте</a:t>
            </a:r>
            <a:endParaRPr lang="ru-RU" sz="10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8000" t="19000" r="-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285860"/>
          </a:xfrm>
          <a:effectLst/>
        </p:spPr>
        <p:txBody>
          <a:bodyPr>
            <a:normAutofit fontScale="90000"/>
          </a:bodyPr>
          <a:lstStyle/>
          <a:p>
            <a:r>
              <a:rPr lang="ru-RU" dirty="0" smtClean="0">
                <a:effectLst>
                  <a:outerShdw blurRad="50800" dist="38100" dir="2700000" algn="tl" rotWithShape="0">
                    <a:prstClr val="black">
                      <a:alpha val="40000"/>
                    </a:prstClr>
                  </a:outerShdw>
                </a:effectLst>
                <a:latin typeface="Times New Roman" pitchFamily="18" charset="0"/>
                <a:cs typeface="Times New Roman" pitchFamily="18" charset="0"/>
              </a:rPr>
              <a:t>Что такое </a:t>
            </a:r>
            <a:br>
              <a:rPr lang="ru-RU" dirty="0" smtClean="0">
                <a:effectLst>
                  <a:outerShdw blurRad="50800" dist="38100" dir="2700000" algn="tl" rotWithShape="0">
                    <a:prstClr val="black">
                      <a:alpha val="40000"/>
                    </a:prstClr>
                  </a:outerShdw>
                </a:effectLst>
                <a:latin typeface="Times New Roman" pitchFamily="18" charset="0"/>
                <a:cs typeface="Times New Roman" pitchFamily="18" charset="0"/>
              </a:rPr>
            </a:br>
            <a:r>
              <a:rPr lang="ru-RU" dirty="0" smtClean="0">
                <a:effectLst>
                  <a:outerShdw blurRad="50800" dist="38100" dir="2700000" algn="tl" rotWithShape="0">
                    <a:prstClr val="black">
                      <a:alpha val="40000"/>
                    </a:prstClr>
                  </a:outerShdw>
                </a:effectLst>
                <a:latin typeface="Times New Roman" pitchFamily="18" charset="0"/>
                <a:cs typeface="Times New Roman" pitchFamily="18" charset="0"/>
              </a:rPr>
              <a:t>чрезвычайные ситуации?</a:t>
            </a:r>
            <a:endParaRPr lang="ru-RU" dirty="0">
              <a:effectLst>
                <a:outerShdw blurRad="50800" dist="38100" dir="2700000" algn="tl" rotWithShape="0">
                  <a:prstClr val="black">
                    <a:alpha val="40000"/>
                  </a:prstClr>
                </a:outerShdw>
              </a:effectLst>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blip>
          <a:srcRec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714356"/>
            <a:ext cx="8229600" cy="5483245"/>
          </a:xfrm>
        </p:spPr>
        <p:txBody>
          <a:bodyPr/>
          <a:lstStyle/>
          <a:p>
            <a:pPr algn="just">
              <a:buNone/>
            </a:pPr>
            <a:r>
              <a:rPr lang="ru-RU" dirty="0" smtClean="0"/>
              <a:t>	</a:t>
            </a:r>
            <a:r>
              <a:rPr lang="ru-RU" dirty="0" smtClean="0">
                <a:latin typeface="Times New Roman" pitchFamily="18" charset="0"/>
                <a:cs typeface="Times New Roman" pitchFamily="18" charset="0"/>
              </a:rPr>
              <a:t>Нашу повседневную жизнь невозможно представить без автомобилей, городского транспорта, поездов и самолетов. Но каждый день на транспорте получает травмы и погибает большое количество людей. Как же, пользуясь транспортом, быть уверенным в своей безопасности? Просто нужно быть осторожным, внимательным и аккуратным. А еще выполнять некоторые простые правила…</a:t>
            </a:r>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blip>
          <a:srcRect/>
          <a:tile tx="0" ty="0" sx="100000" sy="100000" flip="none" algn="tl"/>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500034" y="142852"/>
            <a:ext cx="8143932" cy="78581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latin typeface="Times New Roman" pitchFamily="18" charset="0"/>
                <a:cs typeface="Times New Roman" pitchFamily="18" charset="0"/>
              </a:rPr>
              <a:t>Будьте особенно внимательны на перекрестках, скоростных дорогах, поворотах</a:t>
            </a:r>
            <a:endParaRPr lang="ru-RU" dirty="0">
              <a:latin typeface="Times New Roman" pitchFamily="18" charset="0"/>
              <a:cs typeface="Times New Roman" pitchFamily="18" charset="0"/>
            </a:endParaRPr>
          </a:p>
        </p:txBody>
      </p:sp>
      <p:sp>
        <p:nvSpPr>
          <p:cNvPr id="9" name="Скругленный прямоугольник 8"/>
          <p:cNvSpPr/>
          <p:nvPr/>
        </p:nvSpPr>
        <p:spPr>
          <a:xfrm>
            <a:off x="500034" y="1071546"/>
            <a:ext cx="8143932" cy="78581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latin typeface="Times New Roman" pitchFamily="18" charset="0"/>
                <a:cs typeface="Times New Roman" pitchFamily="18" charset="0"/>
              </a:rPr>
              <a:t>Никогда не переходите улицу на красный свет, даже если не видно машин</a:t>
            </a:r>
            <a:endParaRPr lang="ru-RU" dirty="0">
              <a:latin typeface="Times New Roman" pitchFamily="18" charset="0"/>
              <a:cs typeface="Times New Roman" pitchFamily="18" charset="0"/>
            </a:endParaRPr>
          </a:p>
        </p:txBody>
      </p:sp>
      <p:sp>
        <p:nvSpPr>
          <p:cNvPr id="10" name="Скругленный прямоугольник 9"/>
          <p:cNvSpPr/>
          <p:nvPr/>
        </p:nvSpPr>
        <p:spPr>
          <a:xfrm>
            <a:off x="500034" y="2000240"/>
            <a:ext cx="8143932" cy="78581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latin typeface="Times New Roman" pitchFamily="18" charset="0"/>
                <a:cs typeface="Times New Roman" pitchFamily="18" charset="0"/>
              </a:rPr>
              <a:t>Переходите дорогу, предварительно посмотрев в обе стороны - сначала налево, потом направо</a:t>
            </a:r>
            <a:endParaRPr lang="ru-RU" dirty="0">
              <a:latin typeface="Times New Roman" pitchFamily="18" charset="0"/>
              <a:cs typeface="Times New Roman" pitchFamily="18" charset="0"/>
            </a:endParaRPr>
          </a:p>
        </p:txBody>
      </p:sp>
      <p:sp>
        <p:nvSpPr>
          <p:cNvPr id="11" name="Скругленный прямоугольник 10"/>
          <p:cNvSpPr/>
          <p:nvPr/>
        </p:nvSpPr>
        <p:spPr>
          <a:xfrm>
            <a:off x="500034" y="2928934"/>
            <a:ext cx="8143932" cy="78581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latin typeface="Times New Roman" pitchFamily="18" charset="0"/>
                <a:cs typeface="Times New Roman" pitchFamily="18" charset="0"/>
              </a:rPr>
              <a:t>Не выбегайте на дорогу из-за препятствия (например, из-за транспорта, высокого сугроба)</a:t>
            </a:r>
            <a:endParaRPr lang="ru-RU" dirty="0">
              <a:latin typeface="Times New Roman" pitchFamily="18" charset="0"/>
              <a:cs typeface="Times New Roman" pitchFamily="18" charset="0"/>
            </a:endParaRPr>
          </a:p>
        </p:txBody>
      </p:sp>
      <p:sp>
        <p:nvSpPr>
          <p:cNvPr id="12" name="Скругленный прямоугольник 11"/>
          <p:cNvSpPr/>
          <p:nvPr/>
        </p:nvSpPr>
        <p:spPr>
          <a:xfrm>
            <a:off x="500034" y="3857628"/>
            <a:ext cx="8143932" cy="78581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latin typeface="Times New Roman" pitchFamily="18" charset="0"/>
                <a:cs typeface="Times New Roman" pitchFamily="18" charset="0"/>
              </a:rPr>
              <a:t>На остановке, переходя дорогу, автобус и троллейбус обходите сзади, а трамвай - спереди</a:t>
            </a:r>
            <a:endParaRPr lang="ru-RU" dirty="0">
              <a:latin typeface="Times New Roman" pitchFamily="18" charset="0"/>
              <a:cs typeface="Times New Roman" pitchFamily="18" charset="0"/>
            </a:endParaRPr>
          </a:p>
        </p:txBody>
      </p:sp>
      <p:sp>
        <p:nvSpPr>
          <p:cNvPr id="13" name="Скругленный прямоугольник 12"/>
          <p:cNvSpPr/>
          <p:nvPr/>
        </p:nvSpPr>
        <p:spPr>
          <a:xfrm>
            <a:off x="500034" y="4786322"/>
            <a:ext cx="8143932" cy="78581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latin typeface="Times New Roman" pitchFamily="18" charset="0"/>
                <a:cs typeface="Times New Roman" pitchFamily="18" charset="0"/>
              </a:rPr>
              <a:t>Идите только по тротуару, если же тротуара нет, идите по обочине  с той стороны, по которой машины едут вам навстречу</a:t>
            </a:r>
            <a:endParaRPr lang="ru-RU" dirty="0">
              <a:latin typeface="Times New Roman" pitchFamily="18" charset="0"/>
              <a:cs typeface="Times New Roman" pitchFamily="18" charset="0"/>
            </a:endParaRPr>
          </a:p>
        </p:txBody>
      </p:sp>
      <p:sp>
        <p:nvSpPr>
          <p:cNvPr id="14" name="Скругленный прямоугольник 13"/>
          <p:cNvSpPr/>
          <p:nvPr/>
        </p:nvSpPr>
        <p:spPr>
          <a:xfrm>
            <a:off x="500034" y="5715016"/>
            <a:ext cx="8143932" cy="78581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dirty="0" smtClean="0">
                <a:latin typeface="Times New Roman" pitchFamily="18" charset="0"/>
                <a:cs typeface="Times New Roman" pitchFamily="18" charset="0"/>
              </a:rPr>
              <a:t>Никогда не рассчитывайте на внимание водителя, надейтесь только на себя!</a:t>
            </a:r>
            <a:endParaRPr lang="ru-RU"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 calcmode="lin" valueType="num">
                                      <p:cBhvr additive="base">
                                        <p:cTn id="1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9">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bg/>
                                          </p:spTgt>
                                        </p:tgtEl>
                                        <p:attrNameLst>
                                          <p:attrName>style.visibility</p:attrName>
                                        </p:attrNameLst>
                                      </p:cBhvr>
                                      <p:to>
                                        <p:strVal val="visible"/>
                                      </p:to>
                                    </p:set>
                                    <p:anim calcmode="lin" valueType="num">
                                      <p:cBhvr additive="base">
                                        <p:cTn id="2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bg/>
                                          </p:spTgt>
                                        </p:tgtEl>
                                        <p:attrNameLst>
                                          <p:attrName>style.visibility</p:attrName>
                                        </p:attrNameLst>
                                      </p:cBhvr>
                                      <p:to>
                                        <p:strVal val="visible"/>
                                      </p:to>
                                    </p:set>
                                    <p:anim calcmode="lin" valueType="num">
                                      <p:cBhvr additive="base">
                                        <p:cTn id="3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 calcmode="lin" valueType="num">
                                      <p:cBhvr additive="base">
                                        <p:cTn id="4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bg/>
                                          </p:spTgt>
                                        </p:tgtEl>
                                        <p:attrNameLst>
                                          <p:attrName>style.visibility</p:attrName>
                                        </p:attrNameLst>
                                      </p:cBhvr>
                                      <p:to>
                                        <p:strVal val="visible"/>
                                      </p:to>
                                    </p:set>
                                    <p:anim calcmode="lin" valueType="num">
                                      <p:cBhvr additive="base">
                                        <p:cTn id="4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xEl>
                                              <p:pRg st="0" end="0"/>
                                            </p:txEl>
                                          </p:spTgt>
                                        </p:tgtEl>
                                        <p:attrNameLst>
                                          <p:attrName>style.visibility</p:attrName>
                                        </p:attrNameLst>
                                      </p:cBhvr>
                                      <p:to>
                                        <p:strVal val="visible"/>
                                      </p:to>
                                    </p:set>
                                    <p:anim calcmode="lin" valueType="num">
                                      <p:cBhvr additive="base">
                                        <p:cTn id="5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bg/>
                                          </p:spTgt>
                                        </p:tgtEl>
                                        <p:attrNameLst>
                                          <p:attrName>style.visibility</p:attrName>
                                        </p:attrNameLst>
                                      </p:cBhvr>
                                      <p:to>
                                        <p:strVal val="visible"/>
                                      </p:to>
                                    </p:set>
                                    <p:anim calcmode="lin" valueType="num">
                                      <p:cBhvr additive="base">
                                        <p:cTn id="5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bg/>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3">
                                            <p:txEl>
                                              <p:pRg st="0" end="0"/>
                                            </p:txEl>
                                          </p:spTgt>
                                        </p:tgtEl>
                                        <p:attrNameLst>
                                          <p:attrName>style.visibility</p:attrName>
                                        </p:attrNameLst>
                                      </p:cBhvr>
                                      <p:to>
                                        <p:strVal val="visible"/>
                                      </p:to>
                                    </p:set>
                                    <p:anim calcmode="lin" valueType="num">
                                      <p:cBhvr additive="base">
                                        <p:cTn id="6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bg/>
                                          </p:spTgt>
                                        </p:tgtEl>
                                        <p:attrNameLst>
                                          <p:attrName>style.visibility</p:attrName>
                                        </p:attrNameLst>
                                      </p:cBhvr>
                                      <p:to>
                                        <p:strVal val="visible"/>
                                      </p:to>
                                    </p:set>
                                    <p:anim calcmode="lin" valueType="num">
                                      <p:cBhvr additive="base">
                                        <p:cTn id="6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bg/>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
                                            <p:txEl>
                                              <p:pRg st="0" end="0"/>
                                            </p:txEl>
                                          </p:spTgt>
                                        </p:tgtEl>
                                        <p:attrNameLst>
                                          <p:attrName>style.visibility</p:attrName>
                                        </p:attrNameLst>
                                      </p:cBhvr>
                                      <p:to>
                                        <p:strVal val="visible"/>
                                      </p:to>
                                    </p:set>
                                    <p:anim calcmode="lin" valueType="num">
                                      <p:cBhvr additive="base">
                                        <p:cTn id="7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9" grpId="0" build="allAtOnce" animBg="1"/>
      <p:bldP spid="10" grpId="0" build="allAtOnce" animBg="1"/>
      <p:bldP spid="11" grpId="0" build="allAtOnce" animBg="1"/>
      <p:bldP spid="12" grpId="0" build="allAtOnce" animBg="1"/>
      <p:bldP spid="13" grpId="0" build="allAtOnce" animBg="1"/>
      <p:bldP spid="14" grpId="0" build="allAtOnce"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1143000"/>
          </a:xfrm>
        </p:spPr>
        <p:txBody>
          <a:bodyPr/>
          <a:lstStyle/>
          <a:p>
            <a:r>
              <a:rPr lang="ru-RU" dirty="0" smtClean="0"/>
              <a:t>В салоне транспорта</a:t>
            </a:r>
            <a:endParaRPr lang="ru-RU" dirty="0"/>
          </a:p>
        </p:txBody>
      </p:sp>
      <p:sp>
        <p:nvSpPr>
          <p:cNvPr id="3" name="Содержимое 2"/>
          <p:cNvSpPr>
            <a:spLocks noGrp="1"/>
          </p:cNvSpPr>
          <p:nvPr>
            <p:ph idx="1"/>
          </p:nvPr>
        </p:nvSpPr>
        <p:spPr>
          <a:xfrm>
            <a:off x="428596" y="2332037"/>
            <a:ext cx="8229600" cy="4525963"/>
          </a:xfrm>
        </p:spPr>
        <p:txBody>
          <a:bodyPr/>
          <a:lstStyle/>
          <a:p>
            <a:pPr algn="just">
              <a:buNone/>
            </a:pPr>
            <a:r>
              <a:rPr lang="ru-RU" dirty="0" smtClean="0"/>
              <a:t>	</a:t>
            </a:r>
            <a:r>
              <a:rPr lang="ru-RU" dirty="0" smtClean="0">
                <a:latin typeface="Times New Roman" pitchFamily="18" charset="0"/>
                <a:cs typeface="Times New Roman" pitchFamily="18" charset="0"/>
              </a:rPr>
              <a:t>Зайдя в салон троллейбуса, автобуса, трамвая или вагона метро, посмотрите, где расположены аварийные выходы (они обозначены специальными надписями) – пригодится на случай аварии или пожара.</a:t>
            </a:r>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Следуйте правилам:</a:t>
            </a:r>
            <a:endParaRPr lang="ru-RU" dirty="0"/>
          </a:p>
        </p:txBody>
      </p:sp>
      <p:sp>
        <p:nvSpPr>
          <p:cNvPr id="4" name="Скругленный прямоугольник 3"/>
          <p:cNvSpPr/>
          <p:nvPr/>
        </p:nvSpPr>
        <p:spPr>
          <a:xfrm>
            <a:off x="500034" y="1285860"/>
            <a:ext cx="8001056"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Уступите место пожилым людям, пассажирам с детьми, тем, кто почувствовал себя плохо</a:t>
            </a:r>
            <a:endParaRPr lang="ru-RU" sz="2400" dirty="0">
              <a:latin typeface="Times New Roman" pitchFamily="18" charset="0"/>
              <a:cs typeface="Times New Roman" pitchFamily="18" charset="0"/>
            </a:endParaRPr>
          </a:p>
        </p:txBody>
      </p:sp>
      <p:sp>
        <p:nvSpPr>
          <p:cNvPr id="5" name="Скругленный прямоугольник 4"/>
          <p:cNvSpPr/>
          <p:nvPr/>
        </p:nvSpPr>
        <p:spPr>
          <a:xfrm>
            <a:off x="500034" y="2357430"/>
            <a:ext cx="8001056" cy="1785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Если нет свободных мест, постарайтесь стоять в центре прохода. Держитесь рукой за поручень во время движения, иначе при толчке вы рискуете потерять равновесие, а в случае резкой остановки – упасть и удариться </a:t>
            </a:r>
            <a:endParaRPr lang="ru-RU" sz="2400" dirty="0">
              <a:latin typeface="Times New Roman" pitchFamily="18" charset="0"/>
              <a:cs typeface="Times New Roman" pitchFamily="18" charset="0"/>
            </a:endParaRPr>
          </a:p>
        </p:txBody>
      </p:sp>
      <p:sp>
        <p:nvSpPr>
          <p:cNvPr id="6" name="Скругленный прямоугольник 5"/>
          <p:cNvSpPr/>
          <p:nvPr/>
        </p:nvSpPr>
        <p:spPr>
          <a:xfrm>
            <a:off x="571472" y="4286256"/>
            <a:ext cx="8001056"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Не забывайте про свою сумку, держите ее  спереди</a:t>
            </a:r>
            <a:endParaRPr lang="ru-RU" sz="2400" dirty="0">
              <a:latin typeface="Times New Roman" pitchFamily="18" charset="0"/>
              <a:cs typeface="Times New Roman" pitchFamily="18" charset="0"/>
            </a:endParaRPr>
          </a:p>
        </p:txBody>
      </p:sp>
      <p:sp>
        <p:nvSpPr>
          <p:cNvPr id="7" name="Скругленный прямоугольник 6"/>
          <p:cNvSpPr/>
          <p:nvPr/>
        </p:nvSpPr>
        <p:spPr>
          <a:xfrm>
            <a:off x="571472" y="5357826"/>
            <a:ext cx="8001056"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itchFamily="18" charset="0"/>
                <a:cs typeface="Times New Roman" pitchFamily="18" charset="0"/>
              </a:rPr>
              <a:t>Не стойте возле выхода – в случае давки вас могут случайно вытолкнуть на проезжую часть, если двери будут неплотно закрыты</a:t>
            </a:r>
            <a:endParaRPr lang="ru-RU" sz="24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left)">
                                      <p:cBhvr>
                                        <p:cTn id="23" dur="500"/>
                                        <p:tgtEl>
                                          <p:spTgt spid="6">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anim calcmode="lin" valueType="num">
                                      <p:cBhvr additive="base">
                                        <p:cTn id="31" dur="500" fill="hold"/>
                                        <p:tgtEl>
                                          <p:spTgt spid="7">
                                            <p:bg/>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bg/>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additive="base">
                                        <p:cTn id="35"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P spid="7" grpId="0" build="allAtOnce"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blip>
          <a:srcRect/>
          <a:tile tx="0" ty="0" sx="100000" sy="100000" flip="none" algn="tl"/>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571472" y="1571612"/>
            <a:ext cx="8143932" cy="92869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dirty="0" smtClean="0">
                <a:latin typeface="Times New Roman" pitchFamily="18" charset="0"/>
                <a:cs typeface="Times New Roman" pitchFamily="18" charset="0"/>
              </a:rPr>
              <a:t>Немедленно сообщите о пожаре водителю и другим пассажирам</a:t>
            </a:r>
            <a:endParaRPr lang="ru-RU" dirty="0">
              <a:latin typeface="Times New Roman" pitchFamily="18" charset="0"/>
              <a:cs typeface="Times New Roman" pitchFamily="18" charset="0"/>
            </a:endParaRPr>
          </a:p>
        </p:txBody>
      </p:sp>
      <p:sp>
        <p:nvSpPr>
          <p:cNvPr id="5" name="Заголовок 4"/>
          <p:cNvSpPr>
            <a:spLocks noGrp="1"/>
          </p:cNvSpPr>
          <p:nvPr>
            <p:ph type="ctrTitle"/>
          </p:nvPr>
        </p:nvSpPr>
        <p:spPr>
          <a:xfrm>
            <a:off x="714348" y="357166"/>
            <a:ext cx="7772400" cy="1000132"/>
          </a:xfrm>
        </p:spPr>
        <p:txBody>
          <a:bodyPr>
            <a:noAutofit/>
          </a:bodyPr>
          <a:lstStyle/>
          <a:p>
            <a:r>
              <a:rPr lang="ru-RU" sz="3200" dirty="0" smtClean="0">
                <a:latin typeface="Times New Roman" pitchFamily="18" charset="0"/>
                <a:cs typeface="Times New Roman" pitchFamily="18" charset="0"/>
              </a:rPr>
              <a:t>Если в автобусе, трамвае, троллейбусе или вагоне метро начался пожар, а вы едете без взрослых:</a:t>
            </a:r>
            <a:endParaRPr lang="ru-RU" sz="3200" dirty="0">
              <a:latin typeface="Times New Roman" pitchFamily="18" charset="0"/>
              <a:cs typeface="Times New Roman" pitchFamily="18" charset="0"/>
            </a:endParaRPr>
          </a:p>
        </p:txBody>
      </p:sp>
      <p:sp>
        <p:nvSpPr>
          <p:cNvPr id="8" name="Скругленный прямоугольник 7"/>
          <p:cNvSpPr/>
          <p:nvPr/>
        </p:nvSpPr>
        <p:spPr>
          <a:xfrm>
            <a:off x="571472" y="2571744"/>
            <a:ext cx="8143932" cy="107157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dirty="0" smtClean="0">
                <a:latin typeface="Times New Roman" pitchFamily="18" charset="0"/>
                <a:cs typeface="Times New Roman" pitchFamily="18" charset="0"/>
              </a:rPr>
              <a:t>Если транспортное средство не движется, попытайтесь открыть двери с помощью кнопки аварийного открывания дверей или попробуйте выйти через аварийный выход, в крайнем случае – разбейте окно</a:t>
            </a:r>
            <a:endParaRPr lang="ru-RU" dirty="0">
              <a:latin typeface="Times New Roman" pitchFamily="18" charset="0"/>
              <a:cs typeface="Times New Roman" pitchFamily="18" charset="0"/>
            </a:endParaRPr>
          </a:p>
        </p:txBody>
      </p:sp>
      <p:sp>
        <p:nvSpPr>
          <p:cNvPr id="9" name="Скругленный прямоугольник 8"/>
          <p:cNvSpPr/>
          <p:nvPr/>
        </p:nvSpPr>
        <p:spPr>
          <a:xfrm>
            <a:off x="571472" y="3714752"/>
            <a:ext cx="8143932" cy="92869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dirty="0" smtClean="0"/>
              <a:t>Помните, что в салоне есть огнетушитель</a:t>
            </a:r>
            <a:endParaRPr lang="ru-RU" dirty="0"/>
          </a:p>
        </p:txBody>
      </p:sp>
      <p:sp>
        <p:nvSpPr>
          <p:cNvPr id="10" name="Скругленный прямоугольник 9"/>
          <p:cNvSpPr/>
          <p:nvPr/>
        </p:nvSpPr>
        <p:spPr>
          <a:xfrm>
            <a:off x="571472" y="4714884"/>
            <a:ext cx="8143932" cy="92869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dirty="0" smtClean="0"/>
              <a:t>Закройте рот и нос платком, шарфом, рукавом , полой платья или куртки. Пригнитесь, выбираясь из горящего салона</a:t>
            </a:r>
            <a:endParaRPr lang="ru-RU" dirty="0"/>
          </a:p>
        </p:txBody>
      </p:sp>
      <p:sp>
        <p:nvSpPr>
          <p:cNvPr id="11" name="Скругленный прямоугольник 10"/>
          <p:cNvSpPr/>
          <p:nvPr/>
        </p:nvSpPr>
        <p:spPr>
          <a:xfrm>
            <a:off x="571472" y="5715016"/>
            <a:ext cx="8143932" cy="92869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dirty="0" smtClean="0"/>
              <a:t>В троллейбусе, трамвае и вагоне метро не прикасайтесь к металлическим частям – при пожаре они могут оказаться под электрическим током</a:t>
            </a:r>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fade">
                                      <p:cBhvr>
                                        <p:cTn id="15" dur="500"/>
                                        <p:tgtEl>
                                          <p:spTgt spid="8">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fade">
                                      <p:cBhvr>
                                        <p:cTn id="23" dur="500"/>
                                        <p:tgtEl>
                                          <p:spTgt spid="9">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bg/>
                                          </p:spTgt>
                                        </p:tgtEl>
                                        <p:attrNameLst>
                                          <p:attrName>style.visibility</p:attrName>
                                        </p:attrNameLst>
                                      </p:cBhvr>
                                      <p:to>
                                        <p:strVal val="visible"/>
                                      </p:to>
                                    </p:set>
                                    <p:animEffect transition="in" filter="fade">
                                      <p:cBhvr>
                                        <p:cTn id="31" dur="500"/>
                                        <p:tgtEl>
                                          <p:spTgt spid="10">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bg/>
                                          </p:spTgt>
                                        </p:tgtEl>
                                        <p:attrNameLst>
                                          <p:attrName>style.visibility</p:attrName>
                                        </p:attrNameLst>
                                      </p:cBhvr>
                                      <p:to>
                                        <p:strVal val="visible"/>
                                      </p:to>
                                    </p:set>
                                    <p:animEffect transition="in" filter="fade">
                                      <p:cBhvr>
                                        <p:cTn id="39" dur="500"/>
                                        <p:tgtEl>
                                          <p:spTgt spid="11">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8" grpId="0" build="allAtOnce" animBg="1"/>
      <p:bldP spid="9" grpId="0" build="allAtOnce" animBg="1"/>
      <p:bldP spid="10" grpId="0" build="allAtOnce" animBg="1"/>
      <p:bldP spid="11" grpId="0" build="allAtOnce"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643182"/>
            <a:ext cx="8229600" cy="1143000"/>
          </a:xfrm>
        </p:spPr>
        <p:txBody>
          <a:bodyPr>
            <a:noAutofit/>
          </a:bodyPr>
          <a:lstStyle/>
          <a:p>
            <a:r>
              <a:rPr lang="ru-RU" sz="18000" b="1" dirty="0" smtClean="0">
                <a:solidFill>
                  <a:schemeClr val="bg1"/>
                </a:solidFill>
                <a:cs typeface="Estrangelo Edessa" pitchFamily="66"/>
              </a:rPr>
              <a:t>МЕТРО</a:t>
            </a:r>
            <a:endParaRPr lang="ru-RU" sz="18000" b="1" dirty="0">
              <a:solidFill>
                <a:schemeClr val="bg1"/>
              </a:solidFill>
              <a:cs typeface="Estrangelo Edessa" pitchFamily="66"/>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28604"/>
            <a:ext cx="8229600" cy="5626121"/>
          </a:xfrm>
        </p:spPr>
        <p:txBody>
          <a:bodyPr/>
          <a:lstStyle/>
          <a:p>
            <a:pPr algn="just">
              <a:buNone/>
            </a:pPr>
            <a:r>
              <a:rPr lang="ru-RU" dirty="0" smtClean="0"/>
              <a:t>		</a:t>
            </a:r>
            <a:r>
              <a:rPr lang="ru-RU" dirty="0" smtClean="0">
                <a:solidFill>
                  <a:srgbClr val="FFFF00"/>
                </a:solidFill>
                <a:latin typeface="Times New Roman" pitchFamily="18" charset="0"/>
                <a:cs typeface="Times New Roman" pitchFamily="18" charset="0"/>
              </a:rPr>
              <a:t>Для пассажиров разработаны общие правила пользования метрополитеном, которые вывешены на всех станциях и во всех поездах метро, они обязательны для исполнения и не стоит их нарушать, чтобы не создавать             опасные ситуации.</a:t>
            </a:r>
          </a:p>
          <a:p>
            <a:pPr algn="just">
              <a:buNone/>
            </a:pPr>
            <a:r>
              <a:rPr lang="ru-RU" dirty="0" smtClean="0">
                <a:solidFill>
                  <a:srgbClr val="FFFF00"/>
                </a:solidFill>
              </a:rPr>
              <a:t>		</a:t>
            </a:r>
            <a:r>
              <a:rPr lang="ru-RU" dirty="0" smtClean="0">
                <a:solidFill>
                  <a:srgbClr val="FFFF00"/>
                </a:solidFill>
                <a:latin typeface="Times New Roman" pitchFamily="18" charset="0"/>
                <a:cs typeface="Times New Roman" pitchFamily="18" charset="0"/>
              </a:rPr>
              <a:t>Итак, пройдемся по-порядку от входа и до самого поезда. </a:t>
            </a:r>
            <a:endParaRPr lang="ru-RU" dirty="0">
              <a:solidFill>
                <a:srgbClr val="FFFF00"/>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FF00"/>
                </a:solidFill>
                <a:latin typeface="Times New Roman" pitchFamily="18" charset="0"/>
                <a:cs typeface="Times New Roman" pitchFamily="18" charset="0"/>
              </a:rPr>
              <a:t>Эскалатор</a:t>
            </a:r>
            <a:endParaRPr lang="ru-RU" b="1" dirty="0">
              <a:solidFill>
                <a:srgbClr val="FFFF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lnSpcReduction="10000"/>
          </a:bodyPr>
          <a:lstStyle/>
          <a:p>
            <a:pPr algn="just"/>
            <a:r>
              <a:rPr lang="ru-RU" sz="2000" dirty="0" smtClean="0">
                <a:solidFill>
                  <a:srgbClr val="FFFF00"/>
                </a:solidFill>
                <a:latin typeface="Times New Roman" pitchFamily="18" charset="0"/>
                <a:cs typeface="Times New Roman" pitchFamily="18" charset="0"/>
              </a:rPr>
              <a:t>Нельзя подниматься или опускаться по нему против направления движения, бегать, мешать другим пассажирам</a:t>
            </a:r>
          </a:p>
          <a:p>
            <a:pPr algn="just"/>
            <a:r>
              <a:rPr lang="ru-RU" sz="2000" dirty="0" smtClean="0">
                <a:solidFill>
                  <a:srgbClr val="FFFF00"/>
                </a:solidFill>
                <a:latin typeface="Times New Roman" pitchFamily="18" charset="0"/>
                <a:cs typeface="Times New Roman" pitchFamily="18" charset="0"/>
              </a:rPr>
              <a:t>Не стоит бежать к отъезжающему поезду. Вы можете упасть и пораниться или получить травму.</a:t>
            </a:r>
          </a:p>
          <a:p>
            <a:pPr algn="just"/>
            <a:r>
              <a:rPr lang="ru-RU" sz="2000" dirty="0" smtClean="0">
                <a:solidFill>
                  <a:srgbClr val="FFFF00"/>
                </a:solidFill>
                <a:latin typeface="Times New Roman" pitchFamily="18" charset="0"/>
                <a:cs typeface="Times New Roman" pitchFamily="18" charset="0"/>
              </a:rPr>
              <a:t>Если в механизме эскалатора застряли части одежды, обуви, вещи ваши ил других пассажиров, нужно срочно сообщить работникам станции, чтобы они остановили эскалатор</a:t>
            </a:r>
          </a:p>
          <a:p>
            <a:pPr algn="just"/>
            <a:r>
              <a:rPr lang="ru-RU" sz="2000" dirty="0" smtClean="0">
                <a:solidFill>
                  <a:srgbClr val="FFFF00"/>
                </a:solidFill>
                <a:latin typeface="Times New Roman" pitchFamily="18" charset="0"/>
                <a:cs typeface="Times New Roman" pitchFamily="18" charset="0"/>
              </a:rPr>
              <a:t>Если вы не держитесь за поручень, то при резкой остановке вас толкнет вперед. Чемодан или сумка, если ее поставить и не придерживать, тоже полетит вниз</a:t>
            </a:r>
          </a:p>
          <a:p>
            <a:pPr algn="just"/>
            <a:r>
              <a:rPr lang="ru-RU" sz="2000" dirty="0" smtClean="0">
                <a:solidFill>
                  <a:srgbClr val="FFFF00"/>
                </a:solidFill>
                <a:latin typeface="Times New Roman" pitchFamily="18" charset="0"/>
                <a:cs typeface="Times New Roman" pitchFamily="18" charset="0"/>
              </a:rPr>
              <a:t>Если на вас сверху падает человек или чей-то багаж, постарайтесь присесть на ступеньки, повернувшись к падающему предмету боком. Кричите «Осторожно!», предупреждая остальных об опасности. Во всех остальных случаях сидеть на ступеньках эскалатора нельзя!</a:t>
            </a:r>
            <a:endParaRPr lang="ru-RU" sz="20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0"/>
                                        <p:tgtEl>
                                          <p:spTgt spid="3">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000"/>
                                        <p:tgtEl>
                                          <p:spTgt spid="3">
                                            <p:txEl>
                                              <p:pRg st="2" end="2"/>
                                            </p:txEl>
                                          </p:spTgt>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3000"/>
                                        <p:tgtEl>
                                          <p:spTgt spid="3">
                                            <p:txEl>
                                              <p:pRg st="3" end="3"/>
                                            </p:txEl>
                                          </p:spTgt>
                                        </p:tgtEl>
                                      </p:cBhvr>
                                    </p:animEffect>
                                  </p:childTnLst>
                                </p:cTn>
                              </p:par>
                            </p:childTnLst>
                          </p:cTn>
                        </p:par>
                        <p:par>
                          <p:cTn id="20" fill="hold">
                            <p:stCondLst>
                              <p:cond delay="1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blip>
          <a:srcRec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lstStyle/>
          <a:p>
            <a:pPr algn="just">
              <a:buNone/>
            </a:pPr>
            <a:r>
              <a:rPr lang="ru-RU" dirty="0" smtClean="0"/>
              <a:t>		Слова «чрезвычайная ситуация» мы слышим, к сожалению, довольно часто – по телевизору, радио, от друзей и знакомых, попавших ненароком в беду. А что же такое, собственно, «чрезвычайная ситуация»(ЧС)? Попросту говоря, это опасность или крупная неприятность, которая настигает или подстерегает нас (или целую группу людей, население деревни, города, страны), угрожает их жизни и здоровью</a:t>
            </a:r>
            <a:endParaRPr lang="ru-RU" dirty="0"/>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60000" r="-6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FF00"/>
                </a:solidFill>
                <a:latin typeface="Times New Roman" pitchFamily="18" charset="0"/>
                <a:cs typeface="Times New Roman" pitchFamily="18" charset="0"/>
              </a:rPr>
              <a:t>Платформа</a:t>
            </a:r>
            <a:endParaRPr lang="ru-RU" b="1" dirty="0">
              <a:solidFill>
                <a:srgbClr val="FFFF00"/>
              </a:solidFill>
              <a:latin typeface="Times New Roman" pitchFamily="18" charset="0"/>
              <a:cs typeface="Times New Roman" pitchFamily="18" charset="0"/>
            </a:endParaRPr>
          </a:p>
        </p:txBody>
      </p:sp>
      <p:sp>
        <p:nvSpPr>
          <p:cNvPr id="3" name="Содержимое 2"/>
          <p:cNvSpPr>
            <a:spLocks noGrp="1"/>
          </p:cNvSpPr>
          <p:nvPr>
            <p:ph idx="1"/>
          </p:nvPr>
        </p:nvSpPr>
        <p:spPr>
          <a:xfrm>
            <a:off x="428596" y="2000240"/>
            <a:ext cx="8229600" cy="4525963"/>
          </a:xfrm>
        </p:spPr>
        <p:txBody>
          <a:bodyPr>
            <a:normAutofit/>
          </a:bodyPr>
          <a:lstStyle/>
          <a:p>
            <a:pPr algn="just"/>
            <a:r>
              <a:rPr lang="ru-RU" sz="2400" dirty="0" smtClean="0">
                <a:solidFill>
                  <a:srgbClr val="FFFF00"/>
                </a:solidFill>
                <a:latin typeface="Times New Roman" pitchFamily="18" charset="0"/>
                <a:cs typeface="Times New Roman" pitchFamily="18" charset="0"/>
              </a:rPr>
              <a:t>Не шалите, не бегайте, ведь можно поскользнуться и упасть под поезд или между вагонами</a:t>
            </a:r>
          </a:p>
          <a:p>
            <a:pPr algn="just"/>
            <a:r>
              <a:rPr lang="ru-RU" sz="2400" dirty="0" smtClean="0">
                <a:solidFill>
                  <a:srgbClr val="FFFF00"/>
                </a:solidFill>
                <a:latin typeface="Times New Roman" pitchFamily="18" charset="0"/>
                <a:cs typeface="Times New Roman" pitchFamily="18" charset="0"/>
              </a:rPr>
              <a:t>Падение на рельсы метро опасно для жизни, поэтому ни в коем случае не спускайтесь на рельсы, никогда не заходите за ограничительную линию, ведь вас могут в давке подтолкнуть другие пассажиры</a:t>
            </a:r>
          </a:p>
          <a:p>
            <a:pPr algn="just"/>
            <a:r>
              <a:rPr lang="ru-RU" sz="2400" dirty="0" smtClean="0">
                <a:solidFill>
                  <a:srgbClr val="FFFF00"/>
                </a:solidFill>
                <a:latin typeface="Times New Roman" pitchFamily="18" charset="0"/>
                <a:cs typeface="Times New Roman" pitchFamily="18" charset="0"/>
              </a:rPr>
              <a:t>Подходите к дверям вагона только после остановки поезда и выхода пассажиров. Если пассажиров очень много, можно пропустить несколько поездов</a:t>
            </a:r>
            <a:endParaRPr lang="ru-RU" sz="24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Запомните следующие правила:</a:t>
            </a:r>
            <a:endParaRPr lang="ru-RU" b="1" dirty="0"/>
          </a:p>
        </p:txBody>
      </p:sp>
      <p:sp>
        <p:nvSpPr>
          <p:cNvPr id="4" name="Скругленный прямоугольник 3"/>
          <p:cNvSpPr/>
          <p:nvPr/>
        </p:nvSpPr>
        <p:spPr>
          <a:xfrm>
            <a:off x="571472" y="1357298"/>
            <a:ext cx="3857652" cy="300039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2700" dirty="0" smtClean="0">
                <a:latin typeface="Times New Roman" pitchFamily="18" charset="0"/>
                <a:cs typeface="Times New Roman" pitchFamily="18" charset="0"/>
              </a:rPr>
              <a:t>Если при вас кто-то провалился между вагонами стоящего поезда, сразу же предупредите машиниста или работников станции</a:t>
            </a:r>
            <a:endParaRPr lang="ru-RU" sz="2700" dirty="0">
              <a:latin typeface="Times New Roman" pitchFamily="18" charset="0"/>
              <a:cs typeface="Times New Roman" pitchFamily="18" charset="0"/>
            </a:endParaRPr>
          </a:p>
        </p:txBody>
      </p:sp>
      <p:sp>
        <p:nvSpPr>
          <p:cNvPr id="5" name="Скругленный прямоугольник 4"/>
          <p:cNvSpPr/>
          <p:nvPr/>
        </p:nvSpPr>
        <p:spPr>
          <a:xfrm>
            <a:off x="4714876" y="1357298"/>
            <a:ext cx="3857652" cy="300039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2700" dirty="0" smtClean="0">
                <a:latin typeface="Times New Roman" pitchFamily="18" charset="0"/>
                <a:cs typeface="Times New Roman" pitchFamily="18" charset="0"/>
              </a:rPr>
              <a:t>Если поезд остановился в туннеле, не паникуйте и выполняйте все распоряжения работников метрополитена</a:t>
            </a:r>
            <a:endParaRPr lang="ru-RU" sz="2700" dirty="0">
              <a:latin typeface="Times New Roman" pitchFamily="18" charset="0"/>
              <a:cs typeface="Times New Roman" pitchFamily="18" charset="0"/>
            </a:endParaRPr>
          </a:p>
        </p:txBody>
      </p:sp>
      <p:sp>
        <p:nvSpPr>
          <p:cNvPr id="6" name="Скругленный прямоугольник 5"/>
          <p:cNvSpPr/>
          <p:nvPr/>
        </p:nvSpPr>
        <p:spPr>
          <a:xfrm>
            <a:off x="571472" y="4572008"/>
            <a:ext cx="8072494" cy="17859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sz="2700" dirty="0" smtClean="0">
                <a:latin typeface="Times New Roman" pitchFamily="18" charset="0"/>
                <a:cs typeface="Times New Roman" pitchFamily="18" charset="0"/>
              </a:rPr>
              <a:t>Если вдруг вы упали на рельсы, пройдите до места остановки первого вагона поезда (оно обозначено)- там есть лесенка для подъема на платформу</a:t>
            </a:r>
            <a:endParaRPr lang="ru-RU" sz="27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lstStyle/>
          <a:p>
            <a:pPr algn="just">
              <a:buNone/>
            </a:pPr>
            <a:r>
              <a:rPr lang="ru-RU" dirty="0" smtClean="0"/>
              <a:t>	</a:t>
            </a:r>
            <a:r>
              <a:rPr lang="ru-RU" dirty="0" smtClean="0">
                <a:solidFill>
                  <a:srgbClr val="FF0000"/>
                </a:solidFill>
              </a:rPr>
              <a:t>	</a:t>
            </a:r>
            <a:r>
              <a:rPr lang="ru-RU" sz="2400" dirty="0" smtClean="0">
                <a:solidFill>
                  <a:srgbClr val="FF0000"/>
                </a:solidFill>
                <a:latin typeface="Times New Roman" pitchFamily="18" charset="0"/>
                <a:cs typeface="Times New Roman" pitchFamily="18" charset="0"/>
              </a:rPr>
              <a:t>Аварии случаются и в метро. В этом случае не бойтесь по требованию работников метрополитена выйти из вагона в туннель и двигаться по рельсам, держась правой стороны туннеля. Старайтесь не прикасаться к металлическим частям вагонов.</a:t>
            </a:r>
          </a:p>
          <a:p>
            <a:pPr algn="just">
              <a:buNone/>
            </a:pPr>
            <a:r>
              <a:rPr lang="ru-RU" sz="2400" dirty="0" smtClean="0">
                <a:solidFill>
                  <a:srgbClr val="FF0000"/>
                </a:solidFill>
                <a:latin typeface="Times New Roman" pitchFamily="18" charset="0"/>
                <a:cs typeface="Times New Roman" pitchFamily="18" charset="0"/>
              </a:rPr>
              <a:t>		В вагоне метро может возникнуть пожар. Почувствовав запах дыма, сразу сообщите об этом машинисту по переговорному устройству и выполняйте его указания. Дышите через носовой платок или шарф.</a:t>
            </a:r>
          </a:p>
          <a:p>
            <a:pPr algn="just">
              <a:buNone/>
            </a:pPr>
            <a:r>
              <a:rPr lang="ru-RU" sz="2400" dirty="0" smtClean="0">
                <a:solidFill>
                  <a:srgbClr val="FF0000"/>
                </a:solidFill>
                <a:latin typeface="Times New Roman" pitchFamily="18" charset="0"/>
                <a:cs typeface="Times New Roman" pitchFamily="18" charset="0"/>
              </a:rPr>
              <a:t>		Даже при небольших авариях или сбоях в работе метрополитена на станциях скапливается множество людей, возникает давка, поэтому лучше всего в этих случаях воспользоваться наземным транспортом или другой веткой метро</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6000" r="-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571744"/>
            <a:ext cx="8229600" cy="1143000"/>
          </a:xfrm>
        </p:spPr>
        <p:txBody>
          <a:bodyPr>
            <a:noAutofit/>
          </a:bodyPr>
          <a:lstStyle/>
          <a:p>
            <a:r>
              <a:rPr lang="ru-RU" sz="11000" b="1" dirty="0" smtClean="0">
                <a:latin typeface="Times New Roman" pitchFamily="18" charset="0"/>
                <a:cs typeface="Times New Roman" pitchFamily="18" charset="0"/>
              </a:rPr>
              <a:t>Легковой автомобиль</a:t>
            </a:r>
            <a:endParaRPr lang="ru-RU" sz="11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857232"/>
            <a:ext cx="8229600" cy="5626121"/>
          </a:xfrm>
        </p:spPr>
        <p:txBody>
          <a:bodyPr>
            <a:normAutofit/>
          </a:bodyPr>
          <a:lstStyle/>
          <a:p>
            <a:pPr algn="just">
              <a:buNone/>
            </a:pPr>
            <a:r>
              <a:rPr lang="ru-RU" sz="20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Легковой автомобиль  - быстрый и удобный вид транспорта. Но именно он чаще всего и попадает в аварии, особенно в городе. Помните: при аварии самое опасное место в автомобиле – рядом с водителем. Детям сидеть там запрещено. Напоминайте взрослым, сидящим впереди, чтобы они пристегивались ремнями безопасности. Если ремни есть на заднем сиденье, ими тоже надо обязательно пристегиваться. Если вы видите, что аварии не избежать, закройте голову руками и постарайтесь лечь на бок.</a:t>
            </a:r>
          </a:p>
          <a:p>
            <a:pPr algn="just">
              <a:buNone/>
            </a:pPr>
            <a:endParaRPr lang="ru-RU" sz="20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a:bodyPr>
          <a:lstStyle/>
          <a:p>
            <a:pPr algn="just">
              <a:buNone/>
            </a:pPr>
            <a:r>
              <a:rPr lang="ru-RU" sz="2400" dirty="0" smtClean="0">
                <a:latin typeface="Times New Roman" pitchFamily="18" charset="0"/>
                <a:cs typeface="Times New Roman" pitchFamily="18" charset="0"/>
              </a:rPr>
              <a:t>		Если авария все же случилась, необходимо как можно быстрее выбраться из машины, ведь она может загореться (особенно если перевернулась). Если дверь открыть не получается, попробуйте разбить окно и выбраться через него.</a:t>
            </a:r>
          </a:p>
          <a:p>
            <a:pPr algn="just">
              <a:buNone/>
            </a:pPr>
            <a:r>
              <a:rPr lang="ru-RU" sz="2400" dirty="0" smtClean="0">
                <a:latin typeface="Times New Roman" pitchFamily="18" charset="0"/>
                <a:cs typeface="Times New Roman" pitchFamily="18" charset="0"/>
              </a:rPr>
              <a:t>		Если вы сами или кто-то не может выбраться из салона, вызовите спасателей по телефону </a:t>
            </a:r>
            <a:r>
              <a:rPr lang="ru-RU" dirty="0" smtClean="0">
                <a:solidFill>
                  <a:srgbClr val="FF0000"/>
                </a:solidFill>
                <a:latin typeface="Times New Roman" pitchFamily="18" charset="0"/>
                <a:cs typeface="Times New Roman" pitchFamily="18" charset="0"/>
              </a:rPr>
              <a:t>101</a:t>
            </a:r>
            <a:r>
              <a:rPr lang="ru-RU" sz="2400" dirty="0" smtClean="0">
                <a:latin typeface="Times New Roman" pitchFamily="18" charset="0"/>
                <a:cs typeface="Times New Roman" pitchFamily="18" charset="0"/>
              </a:rPr>
              <a:t>, инспекторов ГАИ по телефону </a:t>
            </a:r>
            <a:r>
              <a:rPr lang="ru-RU" dirty="0" smtClean="0">
                <a:solidFill>
                  <a:srgbClr val="0070C0"/>
                </a:solidFill>
                <a:latin typeface="Times New Roman" pitchFamily="18" charset="0"/>
                <a:cs typeface="Times New Roman" pitchFamily="18" charset="0"/>
              </a:rPr>
              <a:t>102</a:t>
            </a:r>
            <a:r>
              <a:rPr lang="ru-RU" sz="2400" dirty="0" smtClean="0">
                <a:latin typeface="Times New Roman" pitchFamily="18" charset="0"/>
                <a:cs typeface="Times New Roman" pitchFamily="18" charset="0"/>
              </a:rPr>
              <a:t>, скорую медицинскую помощь по телефону </a:t>
            </a:r>
            <a:r>
              <a:rPr lang="ru-RU" dirty="0" smtClean="0">
                <a:solidFill>
                  <a:schemeClr val="bg1"/>
                </a:solidFill>
                <a:latin typeface="Times New Roman" pitchFamily="18" charset="0"/>
                <a:cs typeface="Times New Roman" pitchFamily="18" charset="0"/>
              </a:rPr>
              <a:t>103</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4" name="Облако 3"/>
          <p:cNvSpPr/>
          <p:nvPr/>
        </p:nvSpPr>
        <p:spPr>
          <a:xfrm>
            <a:off x="3428992" y="4286256"/>
            <a:ext cx="5286412" cy="2357454"/>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800" dirty="0" smtClean="0">
                <a:latin typeface="Times New Roman" pitchFamily="18" charset="0"/>
                <a:cs typeface="Times New Roman" pitchFamily="18" charset="0"/>
              </a:rPr>
              <a:t>ПОМНИТЕ, отвлекать водителя во время движения ОПАСНО!</a:t>
            </a:r>
            <a:endParaRPr lang="ru-RU" sz="28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a:gradFill>
        <a:effectLst/>
      </p:bgPr>
    </p:bg>
    <p:spTree>
      <p:nvGrpSpPr>
        <p:cNvPr id="1" name=""/>
        <p:cNvGrpSpPr/>
        <p:nvPr/>
      </p:nvGrpSpPr>
      <p:grpSpPr>
        <a:xfrm>
          <a:off x="0" y="0"/>
          <a:ext cx="0" cy="0"/>
          <a:chOff x="0" y="0"/>
          <a:chExt cx="0" cy="0"/>
        </a:xfrm>
      </p:grpSpPr>
      <p:sp>
        <p:nvSpPr>
          <p:cNvPr id="4" name="Содержимое 3"/>
          <p:cNvSpPr>
            <a:spLocks noGrp="1"/>
          </p:cNvSpPr>
          <p:nvPr>
            <p:ph idx="1"/>
          </p:nvPr>
        </p:nvSpPr>
        <p:spPr>
          <a:xfrm>
            <a:off x="428596" y="142852"/>
            <a:ext cx="8229600" cy="6715148"/>
          </a:xfrm>
        </p:spPr>
        <p:txBody>
          <a:bodyPr>
            <a:normAutofit/>
          </a:bodyPr>
          <a:lstStyle/>
          <a:p>
            <a:pPr algn="just">
              <a:buNone/>
            </a:pPr>
            <a:r>
              <a:rPr lang="ru-RU" dirty="0" smtClean="0"/>
              <a:t>	</a:t>
            </a:r>
            <a:r>
              <a:rPr lang="ru-RU" sz="2800" dirty="0" smtClean="0">
                <a:latin typeface="Times New Roman" pitchFamily="18" charset="0"/>
                <a:cs typeface="Times New Roman" pitchFamily="18" charset="0"/>
              </a:rPr>
              <a:t>Если вы стали свидетелем аварии, немедленно вызывайте </a:t>
            </a:r>
            <a:r>
              <a:rPr lang="ru-RU" sz="2800" dirty="0" smtClean="0">
                <a:solidFill>
                  <a:schemeClr val="tx2">
                    <a:lumMod val="60000"/>
                    <a:lumOff val="40000"/>
                  </a:schemeClr>
                </a:solidFill>
                <a:latin typeface="Times New Roman" pitchFamily="18" charset="0"/>
                <a:cs typeface="Times New Roman" pitchFamily="18" charset="0"/>
              </a:rPr>
              <a:t>сотрудников ГАИ </a:t>
            </a:r>
            <a:r>
              <a:rPr lang="ru-RU" sz="2800" dirty="0" smtClean="0">
                <a:latin typeface="Times New Roman" pitchFamily="18" charset="0"/>
                <a:cs typeface="Times New Roman" pitchFamily="18" charset="0"/>
              </a:rPr>
              <a:t>по телефону</a:t>
            </a:r>
          </a:p>
          <a:p>
            <a:pPr algn="just">
              <a:buNone/>
            </a:pPr>
            <a:endParaRPr lang="ru-RU" sz="2800" dirty="0" smtClean="0">
              <a:latin typeface="Times New Roman" pitchFamily="18" charset="0"/>
              <a:cs typeface="Times New Roman" pitchFamily="18" charset="0"/>
            </a:endParaRPr>
          </a:p>
          <a:p>
            <a:pPr algn="just">
              <a:buNone/>
            </a:pPr>
            <a:endParaRPr lang="ru-RU" sz="2800" dirty="0" smtClean="0">
              <a:latin typeface="Times New Roman" pitchFamily="18" charset="0"/>
              <a:cs typeface="Times New Roman" pitchFamily="18" charset="0"/>
            </a:endParaRPr>
          </a:p>
          <a:p>
            <a:pPr algn="just">
              <a:buNone/>
            </a:pPr>
            <a:r>
              <a:rPr lang="ru-RU" sz="2800" dirty="0" smtClean="0">
                <a:latin typeface="Times New Roman" pitchFamily="18" charset="0"/>
                <a:cs typeface="Times New Roman" pitchFamily="18" charset="0"/>
              </a:rPr>
              <a:t>	Если же кто-то пострадал, не пытайтесь помочь ему самостоятельно, вызывайте </a:t>
            </a:r>
            <a:r>
              <a:rPr lang="ru-RU" sz="2800" b="1" dirty="0" smtClean="0">
                <a:solidFill>
                  <a:srgbClr val="FF0000"/>
                </a:solidFill>
                <a:latin typeface="Times New Roman" pitchFamily="18" charset="0"/>
                <a:cs typeface="Times New Roman" pitchFamily="18" charset="0"/>
              </a:rPr>
              <a:t>СПАСАТЕЛЕЙ</a:t>
            </a:r>
            <a:r>
              <a:rPr lang="ru-RU" sz="2800" dirty="0" smtClean="0">
                <a:latin typeface="Times New Roman" pitchFamily="18" charset="0"/>
                <a:cs typeface="Times New Roman" pitchFamily="18" charset="0"/>
              </a:rPr>
              <a:t> по телефону</a:t>
            </a:r>
          </a:p>
          <a:p>
            <a:pPr algn="just">
              <a:buNone/>
            </a:pPr>
            <a:endParaRPr lang="ru-RU" sz="2800" dirty="0" smtClean="0">
              <a:latin typeface="Times New Roman" pitchFamily="18" charset="0"/>
              <a:cs typeface="Times New Roman" pitchFamily="18" charset="0"/>
            </a:endParaRPr>
          </a:p>
          <a:p>
            <a:pPr algn="just">
              <a:buNone/>
            </a:pPr>
            <a:r>
              <a:rPr lang="ru-RU" sz="2800" dirty="0" smtClean="0">
                <a:latin typeface="Times New Roman" pitchFamily="18" charset="0"/>
                <a:cs typeface="Times New Roman" pitchFamily="18" charset="0"/>
              </a:rPr>
              <a:t>И </a:t>
            </a:r>
            <a:r>
              <a:rPr lang="ru-RU" sz="2800" b="1" dirty="0" smtClean="0">
                <a:solidFill>
                  <a:schemeClr val="bg1"/>
                </a:solidFill>
                <a:latin typeface="Times New Roman" pitchFamily="18" charset="0"/>
                <a:cs typeface="Times New Roman" pitchFamily="18" charset="0"/>
              </a:rPr>
              <a:t>СКОРУЮ ПОМОЩЬ </a:t>
            </a:r>
            <a:r>
              <a:rPr lang="ru-RU" sz="2800" dirty="0" smtClean="0">
                <a:latin typeface="Times New Roman" pitchFamily="18" charset="0"/>
                <a:cs typeface="Times New Roman" pitchFamily="18" charset="0"/>
              </a:rPr>
              <a:t>по телефону </a:t>
            </a:r>
          </a:p>
          <a:p>
            <a:pPr algn="just">
              <a:buNone/>
            </a:pPr>
            <a:endParaRPr lang="ru-RU" sz="2800" dirty="0" smtClean="0">
              <a:latin typeface="Times New Roman" pitchFamily="18" charset="0"/>
              <a:cs typeface="Times New Roman" pitchFamily="18" charset="0"/>
            </a:endParaRPr>
          </a:p>
          <a:p>
            <a:pPr algn="just">
              <a:buNone/>
            </a:pPr>
            <a:endParaRPr lang="ru-RU" sz="2800" dirty="0" smtClean="0">
              <a:latin typeface="Times New Roman" pitchFamily="18" charset="0"/>
              <a:cs typeface="Times New Roman" pitchFamily="18" charset="0"/>
            </a:endParaRPr>
          </a:p>
          <a:p>
            <a:pPr algn="just">
              <a:buNone/>
            </a:pPr>
            <a:r>
              <a:rPr lang="ru-RU" sz="2800" dirty="0" smtClean="0">
                <a:latin typeface="Times New Roman" pitchFamily="18" charset="0"/>
                <a:cs typeface="Times New Roman" pitchFamily="18" charset="0"/>
              </a:rPr>
              <a:t>Постарайтесь узнать у пострадавшего, что болит, и сообщите об этом врачам</a:t>
            </a:r>
          </a:p>
        </p:txBody>
      </p:sp>
      <p:sp>
        <p:nvSpPr>
          <p:cNvPr id="5" name="Овал 4"/>
          <p:cNvSpPr/>
          <p:nvPr/>
        </p:nvSpPr>
        <p:spPr>
          <a:xfrm>
            <a:off x="2928926" y="1214422"/>
            <a:ext cx="3143272"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8000" dirty="0" smtClean="0">
                <a:latin typeface="Times New Roman" pitchFamily="18" charset="0"/>
                <a:cs typeface="Times New Roman" pitchFamily="18" charset="0"/>
              </a:rPr>
              <a:t> 102</a:t>
            </a:r>
            <a:endParaRPr lang="ru-RU" sz="8000" dirty="0">
              <a:latin typeface="Times New Roman" pitchFamily="18" charset="0"/>
              <a:cs typeface="Times New Roman" pitchFamily="18" charset="0"/>
            </a:endParaRPr>
          </a:p>
        </p:txBody>
      </p:sp>
      <p:sp>
        <p:nvSpPr>
          <p:cNvPr id="6" name="Овал 5"/>
          <p:cNvSpPr/>
          <p:nvPr/>
        </p:nvSpPr>
        <p:spPr>
          <a:xfrm>
            <a:off x="2928926" y="3071810"/>
            <a:ext cx="3143272" cy="100013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ru-RU" sz="8000" dirty="0" smtClean="0">
                <a:latin typeface="Times New Roman" pitchFamily="18" charset="0"/>
                <a:cs typeface="Times New Roman" pitchFamily="18" charset="0"/>
              </a:rPr>
              <a:t> 101</a:t>
            </a:r>
            <a:endParaRPr lang="ru-RU" sz="8000" dirty="0">
              <a:latin typeface="Times New Roman" pitchFamily="18" charset="0"/>
              <a:cs typeface="Times New Roman" pitchFamily="18" charset="0"/>
            </a:endParaRPr>
          </a:p>
        </p:txBody>
      </p:sp>
      <p:sp>
        <p:nvSpPr>
          <p:cNvPr id="7" name="Овал 6"/>
          <p:cNvSpPr/>
          <p:nvPr/>
        </p:nvSpPr>
        <p:spPr>
          <a:xfrm>
            <a:off x="3000364" y="4572008"/>
            <a:ext cx="3143272" cy="10001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8000" dirty="0" smtClean="0">
                <a:latin typeface="Times New Roman" pitchFamily="18" charset="0"/>
                <a:cs typeface="Times New Roman" pitchFamily="18" charset="0"/>
              </a:rPr>
              <a:t> 103</a:t>
            </a:r>
            <a:endParaRPr lang="ru-RU" sz="8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072230"/>
          </a:xfrm>
        </p:spPr>
        <p:txBody>
          <a:bodyPr/>
          <a:lstStyle/>
          <a:p>
            <a:pPr>
              <a:buNone/>
            </a:pPr>
            <a:r>
              <a:rPr lang="ru-RU" dirty="0" smtClean="0"/>
              <a:t>	</a:t>
            </a:r>
            <a:r>
              <a:rPr lang="ru-RU" sz="2800" dirty="0" smtClean="0">
                <a:latin typeface="Times New Roman" pitchFamily="18" charset="0"/>
                <a:cs typeface="Times New Roman" pitchFamily="18" charset="0"/>
              </a:rPr>
              <a:t>	Если машина упала в воду, она может держаться на воде некоторое время, достаточное для того, чтобы выбраться наружу. </a:t>
            </a:r>
            <a:r>
              <a:rPr lang="ru-RU" sz="2800" dirty="0" err="1" smtClean="0">
                <a:latin typeface="Times New Roman" pitchFamily="18" charset="0"/>
                <a:cs typeface="Times New Roman" pitchFamily="18" charset="0"/>
              </a:rPr>
              <a:t>Вылазьте</a:t>
            </a:r>
            <a:r>
              <a:rPr lang="ru-RU" sz="2800" dirty="0" smtClean="0">
                <a:latin typeface="Times New Roman" pitchFamily="18" charset="0"/>
                <a:cs typeface="Times New Roman" pitchFamily="18" charset="0"/>
              </a:rPr>
              <a:t> через открытое окно, ведь при открывании двери машина резко начнет тонуть.</a:t>
            </a:r>
          </a:p>
          <a:p>
            <a:pPr>
              <a:buNone/>
            </a:pPr>
            <a:r>
              <a:rPr lang="ru-RU" sz="2800" dirty="0" smtClean="0">
                <a:latin typeface="Times New Roman" pitchFamily="18" charset="0"/>
                <a:cs typeface="Times New Roman" pitchFamily="18" charset="0"/>
              </a:rPr>
              <a:t>		При погружении на дно с закрытыми окнами и дверьми воздуха в салоне хватит на несколько минут. Сделайте несколько глубоких вдохов и выдохов, избавьтесь от лишней одежды. Выбирайтесь из машины через дверь или окно при заполнении машины водой наполовину, иначе вам помешает открыть дверь поток воды, идущей в салон</a:t>
            </a:r>
            <a:endParaRPr lang="ru-RU" sz="2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14620"/>
            <a:ext cx="8229600" cy="1143000"/>
          </a:xfrm>
        </p:spPr>
        <p:txBody>
          <a:bodyPr>
            <a:noAutofit/>
          </a:bodyPr>
          <a:lstStyle/>
          <a:p>
            <a:r>
              <a:rPr lang="ru-RU" sz="8000" b="1" dirty="0" smtClean="0">
                <a:latin typeface="Times New Roman" pitchFamily="18" charset="0"/>
                <a:cs typeface="Times New Roman" pitchFamily="18" charset="0"/>
              </a:rPr>
              <a:t>Железная дорога</a:t>
            </a:r>
            <a:endParaRPr lang="ru-RU" sz="8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lstStyle/>
          <a:p>
            <a:pPr algn="just">
              <a:buNone/>
            </a:pPr>
            <a:r>
              <a:rPr lang="ru-RU" dirty="0" smtClean="0"/>
              <a:t>		</a:t>
            </a:r>
            <a:r>
              <a:rPr lang="ru-RU" sz="2800" dirty="0" smtClean="0">
                <a:latin typeface="Times New Roman" pitchFamily="18" charset="0"/>
                <a:cs typeface="Times New Roman" pitchFamily="18" charset="0"/>
              </a:rPr>
              <a:t>Каждый из нас хотя бы раз совершал поездку на поезде. Железная дорога весьма безопасна, но нужно быть готовым к возможным опасным ситуациям, чтобы не растеряться в трудную минуту и действовать правильно.</a:t>
            </a:r>
          </a:p>
          <a:p>
            <a:pPr algn="just">
              <a:buNone/>
            </a:pPr>
            <a:r>
              <a:rPr lang="ru-RU" sz="2800" dirty="0" smtClean="0">
                <a:latin typeface="Times New Roman" pitchFamily="18" charset="0"/>
                <a:cs typeface="Times New Roman" pitchFamily="18" charset="0"/>
              </a:rPr>
              <a:t>		Железнодорожная платформа – не место для игр. Не стоит бегать и шалить, ведь вы можете помешать работникам станции выполнять свою работу или попасть под поезд. Даже видя вас, машинист не успеет затормозить, потому что поезд очень большой и тяжелый, сразу он остановиться не может.</a:t>
            </a:r>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blip>
          <a:srcRect/>
          <a:tile tx="0" ty="0" sx="100000" sy="100000" flip="none" algn="tl"/>
        </a:blip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357166"/>
            <a:ext cx="8229600" cy="6000792"/>
          </a:xfrm>
        </p:spPr>
        <p:txBody>
          <a:bodyPr>
            <a:normAutofit lnSpcReduction="10000"/>
          </a:bodyPr>
          <a:lstStyle/>
          <a:p>
            <a:pPr algn="just">
              <a:buNone/>
            </a:pPr>
            <a:r>
              <a:rPr lang="ru-RU" dirty="0" smtClean="0"/>
              <a:t>	</a:t>
            </a:r>
            <a:r>
              <a:rPr lang="ru-RU" sz="2800" dirty="0" smtClean="0"/>
              <a:t>	</a:t>
            </a:r>
            <a:r>
              <a:rPr lang="ru-RU" sz="2800" dirty="0" smtClean="0">
                <a:latin typeface="Times New Roman" pitchFamily="18" charset="0"/>
                <a:cs typeface="Times New Roman" pitchFamily="18" charset="0"/>
              </a:rPr>
              <a:t>Несмотря на успехи науки и техники, мы часто бываем бессильны перед бедствиями – землетрясениями, ураганами, наводнениями и другими грозными явлениями природы. Бывало, они уносили тысячи и даже сотни тысяч жизней людей! Случаются аварии на заводах и фабриках, перерастающие в настоящие катастрофы. Происходят аварии на дорогах, в воздухе и на воде.</a:t>
            </a:r>
          </a:p>
          <a:p>
            <a:pPr algn="just">
              <a:buNone/>
            </a:pP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В повседневной жизни мы тоже можем столкнуться с чрезвычайной ситуацией.  Иногда она касается многих людей, а иногда – только нас и наших близких. Это пожар, утечка газа, затопление в квартире или на даче и многое-многое другое.</a:t>
            </a:r>
            <a:endParaRPr lang="ru-RU" sz="2800" dirty="0"/>
          </a:p>
        </p:txBody>
      </p:sp>
    </p:spTree>
  </p:cSld>
  <p:clrMapOvr>
    <a:overrideClrMapping bg1="lt1" tx1="dk1" bg2="lt2" tx2="dk2" accent1="accent1" accent2="accent2" accent3="accent3" accent4="accent4" accent5="accent5" accent6="accent6" hlink="hlink" folHlink="folHlink"/>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lstStyle/>
          <a:p>
            <a:pPr algn="just">
              <a:buNone/>
            </a:pPr>
            <a:r>
              <a:rPr lang="ru-RU" dirty="0" smtClean="0"/>
              <a:t>		</a:t>
            </a:r>
            <a:r>
              <a:rPr lang="ru-RU" sz="2800" dirty="0" smtClean="0">
                <a:latin typeface="Times New Roman" pitchFamily="18" charset="0"/>
                <a:cs typeface="Times New Roman" pitchFamily="18" charset="0"/>
              </a:rPr>
              <a:t>Обычно вы ездите на поезде со взрослыми, но в жизни бывает всякое, поэтому запомните:</a:t>
            </a:r>
          </a:p>
          <a:p>
            <a:pPr algn="just"/>
            <a:r>
              <a:rPr lang="ru-RU" sz="2800" dirty="0" smtClean="0">
                <a:latin typeface="Times New Roman" pitchFamily="18" charset="0"/>
                <a:cs typeface="Times New Roman" pitchFamily="18" charset="0"/>
              </a:rPr>
              <a:t>не высовывайтесь из окна</a:t>
            </a:r>
          </a:p>
          <a:p>
            <a:pPr algn="just"/>
            <a:r>
              <a:rPr lang="ru-RU" sz="2800" dirty="0" smtClean="0">
                <a:latin typeface="Times New Roman" pitchFamily="18" charset="0"/>
                <a:cs typeface="Times New Roman" pitchFamily="18" charset="0"/>
              </a:rPr>
              <a:t>не трогайте стоп-кран без крайней необходимости. Помните, что останавливать поезд даже во время пожара нельзя на мосту ил в туннеле, ведь спасателям будет трудно туда добраться, чтобы оказать помощь</a:t>
            </a:r>
          </a:p>
          <a:p>
            <a:pPr algn="just"/>
            <a:r>
              <a:rPr lang="ru-RU" sz="2800" dirty="0" smtClean="0">
                <a:latin typeface="Times New Roman" pitchFamily="18" charset="0"/>
                <a:cs typeface="Times New Roman" pitchFamily="18" charset="0"/>
              </a:rPr>
              <a:t>не открывайте наружные двери при движении поезда, не стойте на подножках</a:t>
            </a:r>
          </a:p>
          <a:p>
            <a:pPr algn="just"/>
            <a:r>
              <a:rPr lang="ru-RU" sz="2800" dirty="0" smtClean="0">
                <a:latin typeface="Times New Roman" pitchFamily="18" charset="0"/>
                <a:cs typeface="Times New Roman" pitchFamily="18" charset="0"/>
              </a:rPr>
              <a:t>на станции не обходите стоящий поезд слишком близко от него – он может неожиданно тронуться.</a:t>
            </a:r>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latin typeface="Times New Roman" pitchFamily="18" charset="0"/>
                <a:cs typeface="Times New Roman" pitchFamily="18" charset="0"/>
              </a:rPr>
              <a:t>Чтобы избежать опасности на железной дороге, помните и соблюдайте следующие правила:</a:t>
            </a:r>
            <a:endParaRPr lang="ru-RU" sz="3200" dirty="0">
              <a:latin typeface="Times New Roman" pitchFamily="18" charset="0"/>
              <a:cs typeface="Times New Roman" pitchFamily="18" charset="0"/>
            </a:endParaRPr>
          </a:p>
        </p:txBody>
      </p:sp>
      <p:sp>
        <p:nvSpPr>
          <p:cNvPr id="5" name="Скругленный прямоугольник 4"/>
          <p:cNvSpPr/>
          <p:nvPr/>
        </p:nvSpPr>
        <p:spPr>
          <a:xfrm>
            <a:off x="214282" y="1928802"/>
            <a:ext cx="2857520" cy="1785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Не ходите по путям</a:t>
            </a:r>
            <a:endParaRPr lang="ru-RU" dirty="0">
              <a:latin typeface="Times New Roman" pitchFamily="18" charset="0"/>
              <a:cs typeface="Times New Roman" pitchFamily="18" charset="0"/>
            </a:endParaRPr>
          </a:p>
        </p:txBody>
      </p:sp>
      <p:sp>
        <p:nvSpPr>
          <p:cNvPr id="6" name="Скругленный прямоугольник 5"/>
          <p:cNvSpPr/>
          <p:nvPr/>
        </p:nvSpPr>
        <p:spPr>
          <a:xfrm>
            <a:off x="3143240" y="1928802"/>
            <a:ext cx="2857520" cy="1785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Переходите пути только в установленных местах – по пешеходному мосту или пешеходному настилу</a:t>
            </a:r>
            <a:endParaRPr lang="ru-RU" dirty="0">
              <a:latin typeface="Times New Roman" pitchFamily="18" charset="0"/>
              <a:cs typeface="Times New Roman" pitchFamily="18" charset="0"/>
            </a:endParaRPr>
          </a:p>
        </p:txBody>
      </p:sp>
      <p:sp>
        <p:nvSpPr>
          <p:cNvPr id="7" name="Скругленный прямоугольник 6"/>
          <p:cNvSpPr/>
          <p:nvPr/>
        </p:nvSpPr>
        <p:spPr>
          <a:xfrm>
            <a:off x="6072198" y="1928802"/>
            <a:ext cx="2857520" cy="1785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Стойте на расстоянии не менее 2 метров от края платформы (а при прохождении скоростных поездов – еще дальше)</a:t>
            </a:r>
            <a:endParaRPr lang="ru-RU" dirty="0">
              <a:latin typeface="Times New Roman" pitchFamily="18" charset="0"/>
              <a:cs typeface="Times New Roman" pitchFamily="18" charset="0"/>
            </a:endParaRPr>
          </a:p>
        </p:txBody>
      </p:sp>
      <p:sp>
        <p:nvSpPr>
          <p:cNvPr id="8" name="Скругленный прямоугольник 7"/>
          <p:cNvSpPr/>
          <p:nvPr/>
        </p:nvSpPr>
        <p:spPr>
          <a:xfrm>
            <a:off x="214282" y="3786190"/>
            <a:ext cx="2857520" cy="1785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Не пытайтесь перебраться на другую сторону поезда под вагонами или между ними</a:t>
            </a:r>
            <a:endParaRPr lang="ru-RU" dirty="0">
              <a:latin typeface="Times New Roman" pitchFamily="18" charset="0"/>
              <a:cs typeface="Times New Roman" pitchFamily="18" charset="0"/>
            </a:endParaRPr>
          </a:p>
        </p:txBody>
      </p:sp>
      <p:sp>
        <p:nvSpPr>
          <p:cNvPr id="9" name="Скругленный прямоугольник 8"/>
          <p:cNvSpPr/>
          <p:nvPr/>
        </p:nvSpPr>
        <p:spPr>
          <a:xfrm>
            <a:off x="3143240" y="3786190"/>
            <a:ext cx="2857520" cy="1785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Не забирайтесь на опоры линии электропередач, не трогайте их руками, держитесь подальше от лежащих</a:t>
            </a:r>
            <a:endParaRPr lang="ru-RU" dirty="0">
              <a:latin typeface="Times New Roman" pitchFamily="18" charset="0"/>
              <a:cs typeface="Times New Roman" pitchFamily="18" charset="0"/>
            </a:endParaRPr>
          </a:p>
        </p:txBody>
      </p:sp>
      <p:sp>
        <p:nvSpPr>
          <p:cNvPr id="10" name="Скругленный прямоугольник 9"/>
          <p:cNvSpPr/>
          <p:nvPr/>
        </p:nvSpPr>
        <p:spPr>
          <a:xfrm>
            <a:off x="6072198" y="3786190"/>
            <a:ext cx="2857520" cy="1785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Ни в коем случае не выходите на рельсы! Если вы что-то уронили, попросите взрослых достать вашу вещь</a:t>
            </a:r>
            <a:endParaRPr lang="ru-RU"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fade">
                                      <p:cBhvr>
                                        <p:cTn id="15" dur="500"/>
                                        <p:tgtEl>
                                          <p:spTgt spid="6">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fade">
                                      <p:cBhvr>
                                        <p:cTn id="23" dur="500"/>
                                        <p:tgtEl>
                                          <p:spTgt spid="7">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Effect transition="in" filter="fade">
                                      <p:cBhvr>
                                        <p:cTn id="31" dur="500"/>
                                        <p:tgtEl>
                                          <p:spTgt spid="8">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500"/>
                                        <p:tgtEl>
                                          <p:spTgt spid="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bg/>
                                          </p:spTgt>
                                        </p:tgtEl>
                                        <p:attrNameLst>
                                          <p:attrName>style.visibility</p:attrName>
                                        </p:attrNameLst>
                                      </p:cBhvr>
                                      <p:to>
                                        <p:strVal val="visible"/>
                                      </p:to>
                                    </p:set>
                                    <p:animEffect transition="in" filter="fade">
                                      <p:cBhvr>
                                        <p:cTn id="39" dur="500"/>
                                        <p:tgtEl>
                                          <p:spTgt spid="9">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bg/>
                                          </p:spTgt>
                                        </p:tgtEl>
                                        <p:attrNameLst>
                                          <p:attrName>style.visibility</p:attrName>
                                        </p:attrNameLst>
                                      </p:cBhvr>
                                      <p:to>
                                        <p:strVal val="visible"/>
                                      </p:to>
                                    </p:set>
                                    <p:animEffect transition="in" filter="fade">
                                      <p:cBhvr>
                                        <p:cTn id="47" dur="500"/>
                                        <p:tgtEl>
                                          <p:spTgt spid="10">
                                            <p:bg/>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fade">
                                      <p:cBhvr>
                                        <p:cTn id="5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6" grpId="0" uiExpand="1" build="allAtOnce" animBg="1"/>
      <p:bldP spid="7" grpId="0" uiExpand="1" build="allAtOnce" animBg="1"/>
      <p:bldP spid="8" grpId="0" uiExpand="1" build="p" animBg="1"/>
      <p:bldP spid="9" grpId="0" uiExpand="1" build="allAtOnce" animBg="1"/>
      <p:bldP spid="10" grpId="0" uiExpand="1" build="allAtOnce"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428596" y="2000240"/>
            <a:ext cx="8358246"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Если в вагоне пожар, немедленно сообщите об этом проводнику, известите о случившемся пассажиров, разбудите спящих. Закройте окна, чтобы ветер не раздувал пламя, и уходите от пожара, плотно закрывая за собой все двери</a:t>
            </a:r>
            <a:endParaRPr lang="ru-RU" sz="2000" dirty="0">
              <a:latin typeface="Times New Roman" pitchFamily="18" charset="0"/>
              <a:cs typeface="Times New Roman" pitchFamily="18" charset="0"/>
            </a:endParaRPr>
          </a:p>
        </p:txBody>
      </p:sp>
      <p:sp>
        <p:nvSpPr>
          <p:cNvPr id="5" name="Скругленный прямоугольник 4"/>
          <p:cNvSpPr/>
          <p:nvPr/>
        </p:nvSpPr>
        <p:spPr>
          <a:xfrm>
            <a:off x="428596" y="3500438"/>
            <a:ext cx="8358246"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Если в случае аварии ваш вагон оказался опрокинутым или поврежденным, а выход – недоступным, выбирайтесь через окно (если оно не открывается – разбейте стекло)</a:t>
            </a:r>
            <a:endParaRPr lang="ru-RU" sz="2000" dirty="0">
              <a:latin typeface="Times New Roman" pitchFamily="18" charset="0"/>
              <a:cs typeface="Times New Roman" pitchFamily="18" charset="0"/>
            </a:endParaRPr>
          </a:p>
        </p:txBody>
      </p:sp>
      <p:sp>
        <p:nvSpPr>
          <p:cNvPr id="6" name="Скругленный прямоугольник 5"/>
          <p:cNvSpPr/>
          <p:nvPr/>
        </p:nvSpPr>
        <p:spPr>
          <a:xfrm>
            <a:off x="428596" y="5000636"/>
            <a:ext cx="8358246"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При аварии в первую очередь думайте о собственной безопасности, не пытайтесь спасти багаж!</a:t>
            </a:r>
            <a:endParaRPr lang="ru-RU" sz="2000" dirty="0">
              <a:latin typeface="Times New Roman" pitchFamily="18" charset="0"/>
              <a:cs typeface="Times New Roman" pitchFamily="18" charset="0"/>
            </a:endParaRPr>
          </a:p>
        </p:txBody>
      </p:sp>
      <p:sp>
        <p:nvSpPr>
          <p:cNvPr id="7" name="Скругленный прямоугольник 6"/>
          <p:cNvSpPr/>
          <p:nvPr/>
        </p:nvSpPr>
        <p:spPr>
          <a:xfrm>
            <a:off x="428596" y="500042"/>
            <a:ext cx="8358246"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Проход к двери должен быть свободным. Если он загроможден вещами, необходимо при посадке в вагон обратить на это внимание проводника</a:t>
            </a:r>
            <a:endParaRPr lang="ru-RU" sz="20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bg/>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additive="base">
                                        <p:cTn id="17"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bg/>
                                          </p:spTgt>
                                        </p:tgtEl>
                                        <p:attrNameLst>
                                          <p:attrName>ppt_y</p:attrName>
                                        </p:attrNameLst>
                                      </p:cBhvr>
                                      <p:tavLst>
                                        <p:tav tm="0">
                                          <p:val>
                                            <p:strVal val="0-#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 calcmode="lin" valueType="num">
                                      <p:cBhvr additive="base">
                                        <p:cTn id="27" dur="500" fill="hold"/>
                                        <p:tgtEl>
                                          <p:spTgt spid="5">
                                            <p:bg/>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bg/>
                                          </p:spTgt>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6">
                                            <p:bg/>
                                          </p:spTgt>
                                        </p:tgtEl>
                                        <p:attrNameLst>
                                          <p:attrName>style.visibility</p:attrName>
                                        </p:attrNameLst>
                                      </p:cBhvr>
                                      <p:to>
                                        <p:strVal val="visible"/>
                                      </p:to>
                                    </p:set>
                                    <p:anim calcmode="lin" valueType="num">
                                      <p:cBhvr additive="base">
                                        <p:cTn id="37"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bg/>
                                          </p:spTgt>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additive="base">
                                        <p:cTn id="4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5" grpId="0" build="allAtOnce" animBg="1"/>
      <p:bldP spid="6" grpId="0" build="allAtOnce" animBg="1"/>
      <p:bldP spid="7" grpId="0" uiExpand="1" build="allAtOnce"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142984"/>
            <a:ext cx="8229600" cy="1143000"/>
          </a:xfrm>
        </p:spPr>
        <p:txBody>
          <a:bodyPr/>
          <a:lstStyle/>
          <a:p>
            <a:r>
              <a:rPr lang="ru-RU" b="1" dirty="0" smtClean="0">
                <a:latin typeface="Times New Roman" pitchFamily="18" charset="0"/>
                <a:cs typeface="Times New Roman" pitchFamily="18" charset="0"/>
              </a:rPr>
              <a:t>ВОЗДУШНЫЙ ТРАНСПОРТ</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1000" r="-1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000792"/>
          </a:xfrm>
        </p:spPr>
        <p:txBody>
          <a:bodyPr>
            <a:normAutofit lnSpcReduction="10000"/>
          </a:bodyPr>
          <a:lstStyle/>
          <a:p>
            <a:pPr algn="just">
              <a:buNone/>
            </a:pPr>
            <a:r>
              <a:rPr lang="en-US" dirty="0" smtClean="0"/>
              <a:t>		</a:t>
            </a:r>
            <a:r>
              <a:rPr lang="ru-RU" sz="2800" dirty="0" smtClean="0">
                <a:solidFill>
                  <a:schemeClr val="bg1"/>
                </a:solidFill>
                <a:latin typeface="Times New Roman" pitchFamily="18" charset="0"/>
                <a:cs typeface="Times New Roman" pitchFamily="18" charset="0"/>
              </a:rPr>
              <a:t>Самолеты – самый быстрый вид транспорта. Они летают в небе, но их безопасность обеспечивают на земле работники аэропортов с помощью специальной техники.</a:t>
            </a:r>
          </a:p>
          <a:p>
            <a:pPr algn="just">
              <a:buNone/>
            </a:pPr>
            <a:r>
              <a:rPr lang="ru-RU" sz="2800" dirty="0" smtClean="0">
                <a:solidFill>
                  <a:schemeClr val="bg1"/>
                </a:solidFill>
                <a:latin typeface="Times New Roman" pitchFamily="18" charset="0"/>
                <a:cs typeface="Times New Roman" pitchFamily="18" charset="0"/>
              </a:rPr>
              <a:t>		Чаще всего аварии самолетов случаются в момент взлета или посадки. Как и в поезде, скорее всего вы будете путешествовать в самолете с родителями, но на всякий случай вам нужно знать и уметь соблюдать меры личной безопасности.</a:t>
            </a:r>
          </a:p>
          <a:p>
            <a:pPr algn="just">
              <a:buNone/>
            </a:pPr>
            <a:endParaRPr lang="ru-RU" sz="2800" dirty="0" smtClean="0">
              <a:latin typeface="Times New Roman" pitchFamily="18" charset="0"/>
              <a:cs typeface="Times New Roman" pitchFamily="18" charset="0"/>
            </a:endParaRPr>
          </a:p>
          <a:p>
            <a:pPr algn="just">
              <a:buNone/>
            </a:pPr>
            <a:r>
              <a:rPr lang="ru-RU" sz="2800" dirty="0" smtClean="0">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Когда вы находитесь в самолете, необходимо выполнять следующие правила:</a:t>
            </a:r>
            <a:endParaRPr lang="ru-RU"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1000" r="-1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929354"/>
          </a:xfrm>
        </p:spPr>
        <p:txBody>
          <a:bodyPr>
            <a:normAutofit/>
          </a:bodyPr>
          <a:lstStyle/>
          <a:p>
            <a:r>
              <a:rPr lang="ru-RU" sz="2800" dirty="0" smtClean="0">
                <a:solidFill>
                  <a:schemeClr val="bg1"/>
                </a:solidFill>
                <a:latin typeface="Times New Roman" pitchFamily="18" charset="0"/>
                <a:cs typeface="Times New Roman" pitchFamily="18" charset="0"/>
              </a:rPr>
              <a:t>внимательно прослушайте членов экипажа, рассказывающих о местах расположения аварийных выходов и мерах безопасности при аварийных ситуациях;</a:t>
            </a:r>
          </a:p>
          <a:p>
            <a:r>
              <a:rPr lang="ru-RU" sz="2800" dirty="0" smtClean="0">
                <a:solidFill>
                  <a:schemeClr val="bg1"/>
                </a:solidFill>
                <a:latin typeface="Times New Roman" pitchFamily="18" charset="0"/>
                <a:cs typeface="Times New Roman" pitchFamily="18" charset="0"/>
              </a:rPr>
              <a:t>обязательно пристегните ремень безопасности по просьбе экипажа самолета, снимите шарф, вытащите из карманов острые предметы;</a:t>
            </a:r>
          </a:p>
          <a:p>
            <a:r>
              <a:rPr lang="ru-RU" sz="2800" dirty="0" smtClean="0">
                <a:solidFill>
                  <a:schemeClr val="bg1"/>
                </a:solidFill>
                <a:latin typeface="Times New Roman" pitchFamily="18" charset="0"/>
                <a:cs typeface="Times New Roman" pitchFamily="18" charset="0"/>
              </a:rPr>
              <a:t>при резком торможении или ударе постарайтесь нагнуться, упереться ногами в пол, коленями – в спинку сиденья впереди вас, наклонить голову как можно ниже (лучше всего уткнуться в колени или в сумку с мягкими вещами).  </a:t>
            </a:r>
          </a:p>
          <a:p>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l="-11000" r="-1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786478"/>
          </a:xfrm>
        </p:spPr>
        <p:txBody>
          <a:bodyPr/>
          <a:lstStyle/>
          <a:p>
            <a:pPr algn="just">
              <a:buNone/>
            </a:pPr>
            <a:r>
              <a:rPr lang="ru-RU" dirty="0" smtClean="0"/>
              <a:t>		</a:t>
            </a:r>
            <a:r>
              <a:rPr lang="ru-RU" sz="2800" dirty="0" smtClean="0">
                <a:solidFill>
                  <a:schemeClr val="bg1"/>
                </a:solidFill>
                <a:latin typeface="Times New Roman" pitchFamily="18" charset="0"/>
                <a:cs typeface="Times New Roman" pitchFamily="18" charset="0"/>
              </a:rPr>
              <a:t>Самое главное во время пожара на самолете – как можно быстрее после посадки и остановки двигателей выбраться из самолета через ближайший аварийный выход. При этом обязательно:</a:t>
            </a:r>
          </a:p>
          <a:p>
            <a:pPr algn="just"/>
            <a:r>
              <a:rPr lang="ru-RU" sz="2800" dirty="0" smtClean="0">
                <a:solidFill>
                  <a:schemeClr val="bg1"/>
                </a:solidFill>
                <a:latin typeface="Times New Roman" pitchFamily="18" charset="0"/>
                <a:cs typeface="Times New Roman" pitchFamily="18" charset="0"/>
              </a:rPr>
              <a:t>выполнять команды экипажа;</a:t>
            </a:r>
          </a:p>
          <a:p>
            <a:pPr algn="just"/>
            <a:r>
              <a:rPr lang="ru-RU" sz="2800" dirty="0" smtClean="0">
                <a:solidFill>
                  <a:schemeClr val="bg1"/>
                </a:solidFill>
                <a:latin typeface="Times New Roman" pitchFamily="18" charset="0"/>
                <a:cs typeface="Times New Roman" pitchFamily="18" charset="0"/>
              </a:rPr>
              <a:t>надеть верхнюю одежду, шапку;</a:t>
            </a:r>
          </a:p>
          <a:p>
            <a:pPr algn="just"/>
            <a:r>
              <a:rPr lang="ru-RU" sz="2800" dirty="0" smtClean="0">
                <a:solidFill>
                  <a:schemeClr val="bg1"/>
                </a:solidFill>
                <a:latin typeface="Times New Roman" pitchFamily="18" charset="0"/>
                <a:cs typeface="Times New Roman" pitchFamily="18" charset="0"/>
              </a:rPr>
              <a:t>защитить	себя от жара и дыма одеждой, пригнувшись или ползком пробираясь к выходу, - внизу всегда меньше дыма;</a:t>
            </a:r>
          </a:p>
          <a:p>
            <a:pPr algn="just"/>
            <a:r>
              <a:rPr lang="ru-RU" sz="2800" dirty="0" smtClean="0">
                <a:solidFill>
                  <a:schemeClr val="bg1"/>
                </a:solidFill>
                <a:latin typeface="Times New Roman" pitchFamily="18" charset="0"/>
                <a:cs typeface="Times New Roman" pitchFamily="18" charset="0"/>
              </a:rPr>
              <a:t>не брать с собой багаж. </a:t>
            </a:r>
            <a:endParaRPr lang="ru-RU" dirty="0">
              <a:solidFill>
                <a:schemeClr val="bg1"/>
              </a:solidFill>
            </a:endParaRPr>
          </a:p>
        </p:txBody>
      </p:sp>
      <p:sp>
        <p:nvSpPr>
          <p:cNvPr id="4" name="Скругленный прямоугольник 3"/>
          <p:cNvSpPr/>
          <p:nvPr/>
        </p:nvSpPr>
        <p:spPr>
          <a:xfrm>
            <a:off x="4643438" y="5286388"/>
            <a:ext cx="4214842"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Times New Roman" pitchFamily="18" charset="0"/>
                <a:cs typeface="Times New Roman" pitchFamily="18" charset="0"/>
              </a:rPr>
              <a:t>Помните, что аварийных выходов несколько. Если проход завален вещами, пробирайтесь через кресла, опуская их спинки</a:t>
            </a:r>
            <a:endParaRPr lang="ru-RU" sz="20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14620"/>
            <a:ext cx="8229600" cy="1143000"/>
          </a:xfrm>
        </p:spPr>
        <p:txBody>
          <a:bodyPr>
            <a:noAutofit/>
          </a:bodyPr>
          <a:lstStyle/>
          <a:p>
            <a:r>
              <a:rPr lang="ru-RU" sz="9600" b="1" dirty="0" smtClean="0">
                <a:latin typeface="Times New Roman" pitchFamily="18" charset="0"/>
                <a:cs typeface="Times New Roman" pitchFamily="18" charset="0"/>
              </a:rPr>
              <a:t>Опасности в природе</a:t>
            </a:r>
            <a:endParaRPr lang="ru-RU" sz="9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643182"/>
            <a:ext cx="8229600" cy="1143000"/>
          </a:xfrm>
        </p:spPr>
        <p:txBody>
          <a:bodyPr>
            <a:noAutofit/>
          </a:bodyPr>
          <a:lstStyle/>
          <a:p>
            <a:r>
              <a:rPr lang="ru-RU" sz="6600" dirty="0" err="1" smtClean="0">
                <a:latin typeface="Times New Roman" pitchFamily="18" charset="0"/>
                <a:cs typeface="Times New Roman" pitchFamily="18" charset="0"/>
              </a:rPr>
              <a:t>Электробезопасность</a:t>
            </a:r>
            <a:r>
              <a:rPr lang="ru-RU" sz="6600" dirty="0" smtClean="0">
                <a:latin typeface="Times New Roman" pitchFamily="18" charset="0"/>
                <a:cs typeface="Times New Roman" pitchFamily="18" charset="0"/>
              </a:rPr>
              <a:t> на природе</a:t>
            </a:r>
            <a:endParaRPr lang="ru-RU" sz="6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lstStyle/>
          <a:p>
            <a:pPr algn="just">
              <a:buNone/>
            </a:pPr>
            <a:r>
              <a:rPr lang="ru-RU" dirty="0" smtClean="0"/>
              <a:t>	</a:t>
            </a:r>
            <a:r>
              <a:rPr lang="ru-RU"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Мы уже рассказывали вам, как опасно нарушать правила </a:t>
            </a:r>
            <a:r>
              <a:rPr lang="ru-RU" sz="2000" dirty="0" err="1" smtClean="0">
                <a:latin typeface="Times New Roman" pitchFamily="18" charset="0"/>
                <a:cs typeface="Times New Roman" pitchFamily="18" charset="0"/>
              </a:rPr>
              <a:t>электробезопасности</a:t>
            </a:r>
            <a:r>
              <a:rPr lang="ru-RU" sz="2000" dirty="0" smtClean="0">
                <a:latin typeface="Times New Roman" pitchFamily="18" charset="0"/>
                <a:cs typeface="Times New Roman" pitchFamily="18" charset="0"/>
              </a:rPr>
              <a:t> дома. Шутить с электричеством не стоит и на улице.  Для этого достаточно соблюдать </a:t>
            </a:r>
            <a:r>
              <a:rPr lang="ru-RU" sz="2000" b="1" dirty="0" smtClean="0">
                <a:solidFill>
                  <a:srgbClr val="0070C0"/>
                </a:solidFill>
                <a:latin typeface="Times New Roman" pitchFamily="18" charset="0"/>
                <a:cs typeface="Times New Roman" pitchFamily="18" charset="0"/>
              </a:rPr>
              <a:t>несколько простых правил</a:t>
            </a:r>
            <a:endParaRPr lang="ru-RU" sz="2000" b="1" dirty="0">
              <a:solidFill>
                <a:srgbClr val="0070C0"/>
              </a:solidFill>
            </a:endParaRPr>
          </a:p>
        </p:txBody>
      </p:sp>
      <p:sp>
        <p:nvSpPr>
          <p:cNvPr id="4" name="Скругленный прямоугольник 3"/>
          <p:cNvSpPr/>
          <p:nvPr/>
        </p:nvSpPr>
        <p:spPr>
          <a:xfrm>
            <a:off x="857224" y="1785926"/>
            <a:ext cx="3714776"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Нельзя трогать висящий или лежащий электрический провод – он может быть под напряжением!</a:t>
            </a:r>
            <a:endParaRPr lang="ru-RU" dirty="0">
              <a:latin typeface="Times New Roman" pitchFamily="18" charset="0"/>
              <a:cs typeface="Times New Roman" pitchFamily="18" charset="0"/>
            </a:endParaRPr>
          </a:p>
        </p:txBody>
      </p:sp>
      <p:sp>
        <p:nvSpPr>
          <p:cNvPr id="5" name="Скругленный прямоугольник 4"/>
          <p:cNvSpPr/>
          <p:nvPr/>
        </p:nvSpPr>
        <p:spPr>
          <a:xfrm>
            <a:off x="4643438" y="1785926"/>
            <a:ext cx="3714776"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Не следует даже приближаться к лежащему проводу, особенно в сырую погоду, ведь электрический ток отлично проходит через влажную землю</a:t>
            </a:r>
            <a:endParaRPr lang="ru-RU" dirty="0">
              <a:latin typeface="Times New Roman" pitchFamily="18" charset="0"/>
              <a:cs typeface="Times New Roman" pitchFamily="18" charset="0"/>
            </a:endParaRPr>
          </a:p>
        </p:txBody>
      </p:sp>
      <p:sp>
        <p:nvSpPr>
          <p:cNvPr id="6" name="Скругленный прямоугольник 5"/>
          <p:cNvSpPr/>
          <p:nvPr/>
        </p:nvSpPr>
        <p:spPr>
          <a:xfrm>
            <a:off x="857224" y="3286124"/>
            <a:ext cx="3714776"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Нельзя ходить по земле, держа в руках включенные в сеть электроприборы. Особенно опасно ходить босиком по влажной почве</a:t>
            </a:r>
            <a:endParaRPr lang="ru-RU" dirty="0">
              <a:latin typeface="Times New Roman" pitchFamily="18" charset="0"/>
              <a:cs typeface="Times New Roman" pitchFamily="18" charset="0"/>
            </a:endParaRPr>
          </a:p>
        </p:txBody>
      </p:sp>
      <p:sp>
        <p:nvSpPr>
          <p:cNvPr id="7" name="Скругленный прямоугольник 6"/>
          <p:cNvSpPr/>
          <p:nvPr/>
        </p:nvSpPr>
        <p:spPr>
          <a:xfrm>
            <a:off x="4643438" y="3286124"/>
            <a:ext cx="3714776"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Ни в коем случае не влезайте в трансформаторные будки! На них неспроста есть таблички, предупреждающие об опасности!</a:t>
            </a:r>
            <a:endParaRPr lang="ru-RU" dirty="0">
              <a:latin typeface="Times New Roman" pitchFamily="18" charset="0"/>
              <a:cs typeface="Times New Roman" pitchFamily="18" charset="0"/>
            </a:endParaRPr>
          </a:p>
        </p:txBody>
      </p:sp>
      <p:sp>
        <p:nvSpPr>
          <p:cNvPr id="8" name="Скругленный прямоугольник 7"/>
          <p:cNvSpPr/>
          <p:nvPr/>
        </p:nvSpPr>
        <p:spPr>
          <a:xfrm>
            <a:off x="857224" y="4786322"/>
            <a:ext cx="7500990" cy="1571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Times New Roman" pitchFamily="18" charset="0"/>
                <a:cs typeface="Times New Roman" pitchFamily="18" charset="0"/>
              </a:rPr>
              <a:t>Лучше не находиться под линиями электропередачи, в особенности длительное время. Не надо пытаться снимать с них воздушных змеев и другие зацепившиеся за провода предметы. Скорее можно получить </a:t>
            </a:r>
            <a:r>
              <a:rPr lang="ru-RU" dirty="0" err="1" smtClean="0">
                <a:latin typeface="Times New Roman" pitchFamily="18" charset="0"/>
                <a:cs typeface="Times New Roman" pitchFamily="18" charset="0"/>
              </a:rPr>
              <a:t>электротравму</a:t>
            </a:r>
            <a:r>
              <a:rPr lang="ru-RU" dirty="0" smtClean="0">
                <a:latin typeface="Times New Roman" pitchFamily="18" charset="0"/>
                <a:cs typeface="Times New Roman" pitchFamily="18" charset="0"/>
              </a:rPr>
              <a:t>, чем достать зацепившийся за провода предмет. И чрезвычайно опасно забираться на опоры линий электропередачи</a:t>
            </a:r>
            <a:endParaRPr lang="ru-RU"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right)">
                                      <p:cBhvr>
                                        <p:cTn id="15" dur="500"/>
                                        <p:tgtEl>
                                          <p:spTgt spid="5">
                                            <p:bg/>
                                          </p:spTgt>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right)">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left)">
                                      <p:cBhvr>
                                        <p:cTn id="23" dur="500"/>
                                        <p:tgtEl>
                                          <p:spTgt spid="6">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animEffect transition="in" filter="wipe(right)">
                                      <p:cBhvr>
                                        <p:cTn id="31" dur="500"/>
                                        <p:tgtEl>
                                          <p:spTgt spid="7">
                                            <p:bg/>
                                          </p:spTgt>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right)">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wipe(down)">
                                      <p:cBhvr>
                                        <p:cTn id="39" dur="500"/>
                                        <p:tgtEl>
                                          <p:spTgt spid="8">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down)">
                                      <p:cBhvr>
                                        <p:cTn id="4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5" grpId="0" uiExpand="1" build="allAtOnce" animBg="1"/>
      <p:bldP spid="6" grpId="0" uiExpand="1" build="allAtOnce" animBg="1"/>
      <p:bldP spid="7" grpId="0" uiExpand="1" build="allAtOnce" animBg="1"/>
      <p:bldP spid="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a:bodyPr>
          <a:lstStyle/>
          <a:p>
            <a:pPr algn="just">
              <a:buNone/>
            </a:pP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Чтобы не растеряться, суметь помочь себе и окружающим людям, победить опасность важно знать основные правила спасения, или </a:t>
            </a:r>
            <a:r>
              <a:rPr lang="ru-RU" sz="2400" dirty="0" smtClean="0">
                <a:solidFill>
                  <a:srgbClr val="00B050"/>
                </a:solidFill>
                <a:latin typeface="Times New Roman" pitchFamily="18" charset="0"/>
                <a:cs typeface="Times New Roman" pitchFamily="18" charset="0"/>
              </a:rPr>
              <a:t>ФОРМУЛУ БЕЗОПАСНОСТИ</a:t>
            </a:r>
            <a:r>
              <a:rPr lang="ru-RU" sz="2400" dirty="0" smtClean="0">
                <a:latin typeface="Times New Roman" pitchFamily="18" charset="0"/>
                <a:cs typeface="Times New Roman" pitchFamily="18" charset="0"/>
              </a:rPr>
              <a:t>, которая заключается в том, что нужно:</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2000" r="-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214422"/>
            <a:ext cx="8229600" cy="1143000"/>
          </a:xfrm>
        </p:spPr>
        <p:txBody>
          <a:bodyPr>
            <a:noAutofit/>
          </a:bodyPr>
          <a:lstStyle/>
          <a:p>
            <a:r>
              <a:rPr lang="ru-RU" sz="6600" b="1" dirty="0" smtClean="0">
                <a:solidFill>
                  <a:schemeClr val="bg1"/>
                </a:solidFill>
                <a:latin typeface="Times New Roman" pitchFamily="18" charset="0"/>
                <a:cs typeface="Times New Roman" pitchFamily="18" charset="0"/>
              </a:rPr>
              <a:t>Если вы заблудились в лесу</a:t>
            </a:r>
            <a:endParaRPr lang="ru-RU" sz="6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l="-11000" r="-1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072230"/>
          </a:xfrm>
        </p:spPr>
        <p:txBody>
          <a:bodyPr>
            <a:normAutofit fontScale="92500" lnSpcReduction="10000"/>
          </a:bodyPr>
          <a:lstStyle/>
          <a:p>
            <a:pPr algn="just">
              <a:buNone/>
            </a:pPr>
            <a:r>
              <a:rPr lang="ru-RU" dirty="0" smtClean="0"/>
              <a:t>		</a:t>
            </a:r>
            <a:r>
              <a:rPr lang="ru-RU" sz="2800" dirty="0" smtClean="0">
                <a:latin typeface="Times New Roman" pitchFamily="18" charset="0"/>
                <a:cs typeface="Times New Roman" pitchFamily="18" charset="0"/>
              </a:rPr>
              <a:t>Первое правило – не паникуйте! Вспомните приметы пройденного пути. Если есть</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возможность – влезьте на возвышенное место и осмотритесь. Прислушайтесь: шум поезда, гудки автомобилей и другие звуки помогут вам сориентироваться. К людям могут вывести лесная дорога, тропинка или просека. Если найти дорогу все же не получилось, постарайтесь выйти на поляну или любую открытую местность и ждите помощи.</a:t>
            </a:r>
          </a:p>
          <a:p>
            <a:pPr algn="just">
              <a:buNone/>
            </a:pPr>
            <a:r>
              <a:rPr lang="ru-RU" sz="2800" dirty="0" smtClean="0">
                <a:latin typeface="Times New Roman" pitchFamily="18" charset="0"/>
                <a:cs typeface="Times New Roman" pitchFamily="18" charset="0"/>
              </a:rPr>
              <a:t>		Если вы решили разжечь костер, то делайте это на открытой поляне вдалеке от деревьев. Зажигайте сначала мелкие сухие веточки. Если покидаете место стоянки, ОБЯЗАТЕЛЬНО ЗАТУШИТЕ КОСТЕР!</a:t>
            </a:r>
          </a:p>
          <a:p>
            <a:pPr algn="just">
              <a:buNone/>
            </a:pPr>
            <a:r>
              <a:rPr lang="ru-RU" sz="2800" dirty="0" smtClean="0">
                <a:latin typeface="Times New Roman" pitchFamily="18" charset="0"/>
                <a:cs typeface="Times New Roman" pitchFamily="18" charset="0"/>
              </a:rPr>
              <a:t>		Главное правило: ходите на прогулку или в поход только со взрослыми!</a:t>
            </a:r>
            <a:endParaRPr lang="ru-RU" sz="28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2000" r="-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a:bodyPr>
          <a:lstStyle/>
          <a:p>
            <a:r>
              <a:rPr lang="ru-RU" sz="4800" b="1" dirty="0" smtClean="0">
                <a:solidFill>
                  <a:schemeClr val="bg1"/>
                </a:solidFill>
                <a:latin typeface="Times New Roman" pitchFamily="18" charset="0"/>
                <a:cs typeface="Times New Roman" pitchFamily="18" charset="0"/>
              </a:rPr>
              <a:t>Если вы попали под грозу</a:t>
            </a:r>
            <a:endParaRPr lang="ru-RU" sz="4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2000" r="-12000"/>
          </a:stretch>
        </a:blipFill>
        <a:effectLst/>
      </p:bgPr>
    </p:bg>
    <p:spTree>
      <p:nvGrpSpPr>
        <p:cNvPr id="1" name=""/>
        <p:cNvGrpSpPr/>
        <p:nvPr/>
      </p:nvGrpSpPr>
      <p:grpSpPr>
        <a:xfrm>
          <a:off x="0" y="0"/>
          <a:ext cx="0" cy="0"/>
          <a:chOff x="0" y="0"/>
          <a:chExt cx="0" cy="0"/>
        </a:xfrm>
      </p:grpSpPr>
      <p:sp>
        <p:nvSpPr>
          <p:cNvPr id="7" name="Содержимое 6"/>
          <p:cNvSpPr>
            <a:spLocks noGrp="1"/>
          </p:cNvSpPr>
          <p:nvPr>
            <p:ph idx="1"/>
          </p:nvPr>
        </p:nvSpPr>
        <p:spPr>
          <a:xfrm>
            <a:off x="457200" y="428604"/>
            <a:ext cx="8229600" cy="6215106"/>
          </a:xfrm>
        </p:spPr>
        <p:txBody>
          <a:bodyPr>
            <a:normAutofit fontScale="92500" lnSpcReduction="20000"/>
          </a:bodyPr>
          <a:lstStyle/>
          <a:p>
            <a:pPr algn="just">
              <a:buNone/>
            </a:pPr>
            <a:r>
              <a:rPr lang="ru-RU" sz="2800" dirty="0" smtClean="0">
                <a:latin typeface="Times New Roman" pitchFamily="18" charset="0"/>
                <a:cs typeface="Times New Roman" pitchFamily="18" charset="0"/>
              </a:rPr>
              <a:t>		Если собирается гроза, а вы находитесь в лесу, на берегу реки или в поле, лучше всего поспешить домой. Но если непогода застала вас на открытой местности, помните, что молния чаще всего поражает возвышающийся над местностью предмет. Поэтому во время грозы нужно избегать холмов и курганов. Опасно находиться рядом с массивным металлическим предметом. Ни в коем случае не прячьтесь от грозы под деревом, особенно отдельно растущим и высоким. Лучше переждать грозу стоя или присев, как можно меньше касаясь земли, в низине.</a:t>
            </a:r>
          </a:p>
          <a:p>
            <a:pPr algn="just">
              <a:buNone/>
            </a:pPr>
            <a:r>
              <a:rPr lang="ru-RU" sz="2800" dirty="0" smtClean="0">
                <a:latin typeface="Times New Roman" pitchFamily="18" charset="0"/>
                <a:cs typeface="Times New Roman" pitchFamily="18" charset="0"/>
              </a:rPr>
              <a:t>		Во время грозы может возникнуть шаровая молния – светящийся шар, обладающий большой энергией. Контакт с ней приводит к сильному электрическому удару. Если рядом с вами появилась шаровая молния, надо удаляться от нее очень медленно и стараться быть подальше от металлических предметов.</a:t>
            </a:r>
            <a:endParaRPr lang="ru-RU" sz="2800" dirty="0">
              <a:latin typeface="Times New Roman" pitchFamily="18" charset="0"/>
              <a:cs typeface="Times New Roman" pitchFamily="18" charset="0"/>
            </a:endParaRPr>
          </a:p>
        </p:txBody>
      </p:sp>
      <p:sp>
        <p:nvSpPr>
          <p:cNvPr id="8" name="Облако 7"/>
          <p:cNvSpPr/>
          <p:nvPr/>
        </p:nvSpPr>
        <p:spPr>
          <a:xfrm>
            <a:off x="3643306" y="0"/>
            <a:ext cx="5214974" cy="3357586"/>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2400" b="1" dirty="0" smtClean="0">
                <a:latin typeface="Times New Roman" pitchFamily="18" charset="0"/>
                <a:cs typeface="Times New Roman" pitchFamily="18" charset="0"/>
              </a:rPr>
              <a:t>Купаться во время грозы опасно – ваша голова будет самым «возвышенным» предметом над поверхностью воды!</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mph" presetSubtype="1" grpId="1" nodeType="clickEffect">
                                  <p:stCondLst>
                                    <p:cond delay="0"/>
                                  </p:stCondLst>
                                  <p:childTnLst>
                                    <p:set>
                                      <p:cBhvr override="childStyle">
                                        <p:cTn id="12" dur="indefinite"/>
                                        <p:tgtEl>
                                          <p:spTgt spid="8"/>
                                        </p:tgtEl>
                                        <p:attrNameLst>
                                          <p:attrName>style.fontStyle</p:attrName>
                                        </p:attrNameLst>
                                      </p:cBhvr>
                                      <p:to>
                                        <p:strVal val="normal"/>
                                      </p:to>
                                    </p:set>
                                    <p:set>
                                      <p:cBhvr override="childStyle">
                                        <p:cTn id="13" dur="indefinite"/>
                                        <p:tgtEl>
                                          <p:spTgt spid="8"/>
                                        </p:tgtEl>
                                        <p:attrNameLst>
                                          <p:attrName>style.fontWeight</p:attrName>
                                        </p:attrNameLst>
                                      </p:cBhvr>
                                      <p:to>
                                        <p:strVal val="bold"/>
                                      </p:to>
                                    </p:set>
                                    <p:set>
                                      <p:cBhvr override="childStyle">
                                        <p:cTn id="14" dur="indefinite"/>
                                        <p:tgtEl>
                                          <p:spTgt spid="8"/>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285860"/>
            <a:ext cx="8229600" cy="1143000"/>
          </a:xfrm>
        </p:spPr>
        <p:txBody>
          <a:bodyPr>
            <a:normAutofit/>
          </a:bodyPr>
          <a:lstStyle/>
          <a:p>
            <a:r>
              <a:rPr lang="ru-RU" sz="5400" b="1" dirty="0" smtClean="0">
                <a:latin typeface="Times New Roman" pitchFamily="18" charset="0"/>
                <a:cs typeface="Times New Roman" pitchFamily="18" charset="0"/>
              </a:rPr>
              <a:t>Если провалился под лед</a:t>
            </a:r>
            <a:endParaRPr lang="ru-RU" sz="5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fontScale="92500" lnSpcReduction="20000"/>
          </a:bodyPr>
          <a:lstStyle/>
          <a:p>
            <a:pPr algn="just">
              <a:buNone/>
            </a:pPr>
            <a:r>
              <a:rPr lang="ru-RU" dirty="0" smtClean="0"/>
              <a:t>		</a:t>
            </a:r>
            <a:r>
              <a:rPr lang="ru-RU" sz="2800" dirty="0" smtClean="0">
                <a:latin typeface="Times New Roman" pitchFamily="18" charset="0"/>
                <a:cs typeface="Times New Roman" pitchFamily="18" charset="0"/>
              </a:rPr>
              <a:t>Если вы провалились под лед, старайтесь передвигаться к тому краю полыньи, откуда идет течение – это гарантия того, что вас не затянет под лед. Добравшись до края полыньи, попытайтесь побольше высунуться из воды, чтобы лечь грудью на край и забросить ногу на лед. Если лед выдержал, осторожно перевернитесь на спину и медленно ползите к берегу.</a:t>
            </a:r>
          </a:p>
          <a:p>
            <a:pPr algn="just">
              <a:buNone/>
            </a:pP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Если на ваших глазах кто-то провалился под лед, сразу же вызывайте спасателей по телефону 101!</a:t>
            </a:r>
            <a:r>
              <a:rPr lang="ru-RU" sz="2800" dirty="0" smtClean="0">
                <a:latin typeface="Times New Roman" pitchFamily="18" charset="0"/>
                <a:cs typeface="Times New Roman" pitchFamily="18" charset="0"/>
              </a:rPr>
              <a:t> Затем, лежа на берегу, постарайтесь дотянуться до него длинным предметом (палкой, веткой или шарфом), и вытащить из проруби. Ни в коем случае не ступайте на лед сами!</a:t>
            </a:r>
          </a:p>
          <a:p>
            <a:pPr algn="just">
              <a:buNone/>
            </a:pPr>
            <a:r>
              <a:rPr lang="ru-RU" sz="2800" dirty="0" smtClean="0">
                <a:latin typeface="Times New Roman" pitchFamily="18" charset="0"/>
                <a:cs typeface="Times New Roman" pitchFamily="18" charset="0"/>
              </a:rPr>
              <a:t>		Помните: </a:t>
            </a:r>
            <a:r>
              <a:rPr lang="ru-RU" sz="2800" b="1" dirty="0" smtClean="0">
                <a:latin typeface="Times New Roman" pitchFamily="18" charset="0"/>
                <a:cs typeface="Times New Roman" pitchFamily="18" charset="0"/>
              </a:rPr>
              <a:t>ХОДИТЬ ПО ЛЬДУ, НЕ ЗНАЯ ЕГО ТОЛЩИНЫ И КРЕПОСТИ, ОПАСНО!</a:t>
            </a:r>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643182"/>
            <a:ext cx="8229600" cy="1143000"/>
          </a:xfrm>
        </p:spPr>
        <p:txBody>
          <a:bodyPr>
            <a:noAutofit/>
          </a:bodyPr>
          <a:lstStyle/>
          <a:p>
            <a:r>
              <a:rPr lang="ru-RU" sz="9600" b="1" dirty="0" smtClean="0">
                <a:latin typeface="Times New Roman" pitchFamily="18" charset="0"/>
                <a:cs typeface="Times New Roman" pitchFamily="18" charset="0"/>
              </a:rPr>
              <a:t>Пожар в лесу</a:t>
            </a:r>
            <a:endParaRPr lang="ru-RU" sz="9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000" r="-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0"/>
            <a:ext cx="8229600" cy="4714884"/>
          </a:xfrm>
        </p:spPr>
        <p:txBody>
          <a:bodyPr>
            <a:normAutofit fontScale="92500"/>
          </a:bodyPr>
          <a:lstStyle/>
          <a:p>
            <a:pPr algn="just">
              <a:buNone/>
            </a:pPr>
            <a:r>
              <a:rPr lang="ru-RU" sz="2800" dirty="0" smtClean="0">
                <a:latin typeface="Times New Roman" pitchFamily="18" charset="0"/>
                <a:cs typeface="Times New Roman" pitchFamily="18" charset="0"/>
              </a:rPr>
              <a:t>		</a:t>
            </a:r>
            <a:r>
              <a:rPr lang="ru-RU" sz="2400" dirty="0" smtClean="0">
                <a:solidFill>
                  <a:schemeClr val="bg1"/>
                </a:solidFill>
                <a:latin typeface="Times New Roman" pitchFamily="18" charset="0"/>
                <a:cs typeface="Times New Roman" pitchFamily="18" charset="0"/>
              </a:rPr>
              <a:t>После пожара в лесу мало что может уцелеть: гибнут и животные, и растения, уничтожается то, что создано человеком. Пожары вредят окружающей среде, от дыма и огня могут пострадать близлежащие постройки и даже целые деревни.</a:t>
            </a:r>
          </a:p>
          <a:p>
            <a:pPr algn="just">
              <a:buNone/>
            </a:pPr>
            <a:r>
              <a:rPr lang="ru-RU" sz="2400" dirty="0" smtClean="0">
                <a:solidFill>
                  <a:schemeClr val="bg1"/>
                </a:solidFill>
                <a:latin typeface="Times New Roman" pitchFamily="18" charset="0"/>
                <a:cs typeface="Times New Roman" pitchFamily="18" charset="0"/>
              </a:rPr>
              <a:t>		Главная причина пожаров в лесу – неосторожное обращение с огнем посетителей леса. Разжечь его просто (для этого достаточно даже спички или окурка), а вот потушить – тяжелейшая работа для десятков, сотен, а порой и тысяч людей.</a:t>
            </a:r>
          </a:p>
          <a:p>
            <a:pPr algn="just">
              <a:buNone/>
            </a:pPr>
            <a:r>
              <a:rPr lang="ru-RU" sz="2400" dirty="0" smtClean="0">
                <a:solidFill>
                  <a:schemeClr val="bg1"/>
                </a:solidFill>
                <a:latin typeface="Times New Roman" pitchFamily="18" charset="0"/>
                <a:cs typeface="Times New Roman" pitchFamily="18" charset="0"/>
              </a:rPr>
              <a:t>		Если вы оказались в горящем лесу, уходите из опасной зоны не по ветру, а под углом к его направлению, иначе огонь и дым будут все время преследовать вас. Не следует входить в задымленную зону. Постарайтесь предупредить взрослых о надвигающейся беде.</a:t>
            </a:r>
            <a:endParaRPr lang="ru-RU"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5000" b="-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ru-RU" b="1" dirty="0" smtClean="0">
                <a:latin typeface="Times New Roman" pitchFamily="18" charset="0"/>
                <a:cs typeface="Times New Roman" pitchFamily="18" charset="0"/>
              </a:rPr>
              <a:t>Сильная жара</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071546"/>
            <a:ext cx="8229600" cy="5357850"/>
          </a:xfrm>
        </p:spPr>
        <p:txBody>
          <a:bodyPr>
            <a:normAutofit fontScale="92500" lnSpcReduction="10000"/>
          </a:bodyPr>
          <a:lstStyle/>
          <a:p>
            <a:pPr algn="just">
              <a:buNone/>
            </a:pPr>
            <a:r>
              <a:rPr lang="ru-RU" dirty="0" smtClean="0"/>
              <a:t>	</a:t>
            </a:r>
            <a:r>
              <a:rPr lang="ru-RU" dirty="0" smtClean="0">
                <a:solidFill>
                  <a:srgbClr val="FF0000"/>
                </a:solidFill>
              </a:rPr>
              <a:t>	</a:t>
            </a:r>
            <a:r>
              <a:rPr lang="ru-RU" sz="2800" dirty="0" smtClean="0">
                <a:latin typeface="Times New Roman" pitchFamily="18" charset="0"/>
                <a:cs typeface="Times New Roman" pitchFamily="18" charset="0"/>
              </a:rPr>
              <a:t>Солнце – это не только источник жизни на Земле, но и источник повышенной опасности для человека. Главная опасность – перегревание, которое может произойти, если вы перележали на пляже или просто перегуляли под солнцем без головного убора или в неподходящей одежде. Оно может вызвать тепловой удар или нарушение работы сердца.</a:t>
            </a:r>
          </a:p>
          <a:p>
            <a:pPr algn="just">
              <a:buNone/>
            </a:pPr>
            <a:r>
              <a:rPr lang="ru-RU" sz="2800" dirty="0" smtClean="0">
                <a:latin typeface="Times New Roman" pitchFamily="18" charset="0"/>
                <a:cs typeface="Times New Roman" pitchFamily="18" charset="0"/>
              </a:rPr>
              <a:t>		Для того, чтобы избежать этой неприятности, не находитесь долгое время под солнцем, одевайте кепку или панаму, светлую одежду, пейте больше воды, употребляйте чуть больше соли.</a:t>
            </a:r>
          </a:p>
          <a:p>
            <a:pPr algn="just">
              <a:buNone/>
            </a:pPr>
            <a:r>
              <a:rPr lang="ru-RU" sz="2800" dirty="0" smtClean="0">
                <a:latin typeface="Times New Roman" pitchFamily="18" charset="0"/>
                <a:cs typeface="Times New Roman" pitchFamily="18" charset="0"/>
              </a:rPr>
              <a:t>		Симптомы перегревания: покраснение кожи, сухость во рту, жажда, иногда даже потеря сознания, остановка дыхания и сердца</a:t>
            </a:r>
            <a:endParaRPr lang="ru-RU"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ОПОЛЗЕНЬ</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a:bodyPr>
          <a:lstStyle/>
          <a:p>
            <a:pPr algn="just">
              <a:buNone/>
            </a:pPr>
            <a:r>
              <a:rPr lang="ru-RU" dirty="0" smtClean="0"/>
              <a:t>		</a:t>
            </a:r>
            <a:r>
              <a:rPr lang="ru-RU" sz="3000" b="1" dirty="0" smtClean="0">
                <a:latin typeface="Times New Roman" pitchFamily="18" charset="0"/>
                <a:cs typeface="Times New Roman" pitchFamily="18" charset="0"/>
              </a:rPr>
              <a:t>Оползнем </a:t>
            </a:r>
            <a:r>
              <a:rPr lang="ru-RU" sz="3000" dirty="0" smtClean="0">
                <a:latin typeface="Times New Roman" pitchFamily="18" charset="0"/>
                <a:cs typeface="Times New Roman" pitchFamily="18" charset="0"/>
              </a:rPr>
              <a:t>называют обвал или соскальзывание земли или камней, расположенных у склона горы или оврага, крутого берега озера, реки или моря. Он случается, когда вода подмывает склон, и могут угрожать домам, дорогам и даже жизни людей</a:t>
            </a:r>
          </a:p>
          <a:p>
            <a:pPr algn="just">
              <a:buNone/>
            </a:pPr>
            <a:r>
              <a:rPr lang="ru-RU" sz="3000" dirty="0" smtClean="0">
                <a:latin typeface="Times New Roman" pitchFamily="18" charset="0"/>
                <a:cs typeface="Times New Roman" pitchFamily="18" charset="0"/>
              </a:rPr>
              <a:t>		Чтобы не стать жертвой оползня, не следует подходить к краю обрыва или гулять под ним. Обрушение чаще случается в дождливую погоду и при весеннем таянии снега.</a:t>
            </a:r>
            <a:endParaRPr lang="ru-RU" sz="3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08"/>
            <a:ext cx="8229600" cy="6000792"/>
          </a:xfrm>
        </p:spPr>
        <p:txBody>
          <a:bodyPr>
            <a:normAutofit fontScale="90000"/>
          </a:bodyPr>
          <a:lstStyle/>
          <a:p>
            <a:pPr algn="l"/>
            <a:r>
              <a:rPr lang="ru-RU" sz="2400" dirty="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r>
              <a:rPr lang="ru-RU" sz="2400" dirty="0" smtClean="0">
                <a:solidFill>
                  <a:srgbClr val="00B050"/>
                </a:solidFill>
                <a:latin typeface="Times New Roman" pitchFamily="18" charset="0"/>
                <a:cs typeface="Times New Roman" pitchFamily="18" charset="0"/>
              </a:rPr>
              <a:t>предвидеть опасность </a:t>
            </a:r>
            <a:r>
              <a:rPr lang="ru-RU" sz="2400" dirty="0" smtClean="0">
                <a:latin typeface="Times New Roman" pitchFamily="18" charset="0"/>
                <a:cs typeface="Times New Roman" pitchFamily="18" charset="0"/>
              </a:rPr>
              <a:t>– стараться предугадать, что произойдет или где находиться безопасно;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dirty="0" smtClean="0">
                <a:solidFill>
                  <a:srgbClr val="00B050"/>
                </a:solidFill>
                <a:latin typeface="Times New Roman" pitchFamily="18" charset="0"/>
                <a:cs typeface="Times New Roman" pitchFamily="18" charset="0"/>
              </a:rPr>
              <a:t>избегать ее</a:t>
            </a:r>
            <a:r>
              <a:rPr lang="ru-RU" sz="2400" dirty="0" smtClean="0">
                <a:latin typeface="Times New Roman" pitchFamily="18" charset="0"/>
                <a:cs typeface="Times New Roman" pitchFamily="18" charset="0"/>
              </a:rPr>
              <a:t> – постараться сделать все, чтобы ничего плохого с вами и окружающими не случилось;</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dirty="0" smtClean="0">
                <a:solidFill>
                  <a:srgbClr val="00B050"/>
                </a:solidFill>
                <a:latin typeface="Times New Roman" pitchFamily="18" charset="0"/>
                <a:cs typeface="Times New Roman" pitchFamily="18" charset="0"/>
              </a:rPr>
              <a:t>действовать решительно и четко </a:t>
            </a:r>
            <a:r>
              <a:rPr lang="ru-RU" sz="2400" dirty="0" smtClean="0">
                <a:latin typeface="Times New Roman" pitchFamily="18" charset="0"/>
                <a:cs typeface="Times New Roman" pitchFamily="18" charset="0"/>
              </a:rPr>
              <a:t>– не пугаться, не теряться, а бать хладнокровным и мужественным, сделать все, чтобы помочь себе </a:t>
            </a:r>
            <a:r>
              <a:rPr lang="ru-RU" sz="2400" dirty="0">
                <a:latin typeface="Times New Roman" pitchFamily="18" charset="0"/>
                <a:cs typeface="Times New Roman" pitchFamily="18" charset="0"/>
              </a:rPr>
              <a:t>и</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другим;</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dirty="0" smtClean="0">
                <a:solidFill>
                  <a:srgbClr val="00B050"/>
                </a:solidFill>
                <a:latin typeface="Times New Roman" pitchFamily="18" charset="0"/>
                <a:cs typeface="Times New Roman" pitchFamily="18" charset="0"/>
              </a:rPr>
              <a:t>помочь</a:t>
            </a:r>
            <a:r>
              <a:rPr lang="ru-RU" sz="2400" dirty="0" smtClean="0">
                <a:latin typeface="Times New Roman" pitchFamily="18" charset="0"/>
                <a:cs typeface="Times New Roman" pitchFamily="18" charset="0"/>
              </a:rPr>
              <a:t> любому, кто оказался в трудной или опасной ситуации;</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dirty="0" smtClean="0">
                <a:solidFill>
                  <a:srgbClr val="00B050"/>
                </a:solidFill>
                <a:latin typeface="Times New Roman" pitchFamily="18" charset="0"/>
                <a:cs typeface="Times New Roman" pitchFamily="18" charset="0"/>
              </a:rPr>
              <a:t>звать на помощь</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dirty="0" smtClean="0">
                <a:solidFill>
                  <a:srgbClr val="00B050"/>
                </a:solidFill>
                <a:latin typeface="Times New Roman" pitchFamily="18" charset="0"/>
                <a:cs typeface="Times New Roman" pitchFamily="18" charset="0"/>
              </a:rPr>
              <a:t>бороться до последнего</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Конечно, мы все должны уметь действовать в чрезвычайной ситуации по данной формуле. Однако, не всякой беде можно противостоять «один на один». Часто для победы требуются усилия многих людей. Поэтому в нашей стране есть люди, профессия которых – спасатель, задача – помогать каждому, попавшему в чрезвычайную ситуацию.</a:t>
            </a:r>
            <a:br>
              <a:rPr lang="ru-RU" sz="2400"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spTree>
  </p:cSld>
  <p:clrMapOvr>
    <a:masterClrMapping/>
  </p:clrMapOvr>
  <p:transition>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0000"/>
            </a:gs>
            <a:gs pos="7001">
              <a:srgbClr val="E6E6E6"/>
            </a:gs>
            <a:gs pos="32001">
              <a:srgbClr val="7D8496"/>
            </a:gs>
            <a:gs pos="47000">
              <a:srgbClr val="E6E6E6"/>
            </a:gs>
            <a:gs pos="85001">
              <a:srgbClr val="7D8496"/>
            </a:gs>
            <a:gs pos="100000">
              <a:srgbClr val="E6E6E6"/>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643182"/>
            <a:ext cx="8229600" cy="1143000"/>
          </a:xfrm>
        </p:spPr>
        <p:txBody>
          <a:bodyPr>
            <a:noAutofit/>
          </a:bodyPr>
          <a:lstStyle/>
          <a:p>
            <a:r>
              <a:rPr lang="ru-RU" sz="5400" b="1" dirty="0" smtClean="0"/>
              <a:t>Основы оказания первой медицинской помощи</a:t>
            </a:r>
            <a:endParaRPr lang="ru-RU" sz="54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7001">
              <a:srgbClr val="E6E6E6"/>
            </a:gs>
            <a:gs pos="32001">
              <a:srgbClr val="7D8496"/>
            </a:gs>
            <a:gs pos="47000">
              <a:srgbClr val="E6E6E6"/>
            </a:gs>
            <a:gs pos="85001">
              <a:srgbClr val="7D8496"/>
            </a:gs>
            <a:gs pos="100000">
              <a:srgbClr val="E6E6E6"/>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85860"/>
            <a:ext cx="8229600" cy="5357850"/>
          </a:xfrm>
        </p:spPr>
        <p:txBody>
          <a:bodyPr>
            <a:normAutofit lnSpcReduction="10000"/>
          </a:bodyPr>
          <a:lstStyle/>
          <a:p>
            <a:pPr algn="just">
              <a:buNone/>
            </a:pPr>
            <a:r>
              <a:rPr lang="ru-RU" dirty="0" smtClean="0"/>
              <a:t>		</a:t>
            </a:r>
            <a:r>
              <a:rPr lang="ru-RU" dirty="0" smtClean="0">
                <a:latin typeface="Times New Roman" pitchFamily="18" charset="0"/>
                <a:cs typeface="Times New Roman" pitchFamily="18" charset="0"/>
              </a:rPr>
              <a:t>Первая медицинская помощь – это только временная мера при несчастном случае. Ее нужно оказать для того, чтобы спасти жизнь пострадавшего человека, избежать дополнительных травм и облегчить его страдания до приезда врачей. Знать и уметь правильно оказать первую медицинскую помощь крайне важно, ведь в большинстве случаев от того, насколько вовремя и правильно она оказана, зависит жизнь пострадавшего</a:t>
            </a:r>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285992"/>
            <a:ext cx="8229600" cy="1143000"/>
          </a:xfrm>
        </p:spPr>
        <p:txBody>
          <a:bodyPr>
            <a:noAutofit/>
          </a:bodyPr>
          <a:lstStyle/>
          <a:p>
            <a:r>
              <a:rPr lang="ru-RU" sz="9600" dirty="0" smtClean="0">
                <a:solidFill>
                  <a:srgbClr val="0070C0"/>
                </a:solidFill>
                <a:latin typeface="Times New Roman" pitchFamily="18" charset="0"/>
                <a:cs typeface="Times New Roman" pitchFamily="18" charset="0"/>
              </a:rPr>
              <a:t>Опасности в жилище</a:t>
            </a:r>
            <a:endParaRPr lang="ru-RU" sz="9600" dirty="0">
              <a:solidFill>
                <a:srgbClr val="0070C0"/>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0000"/>
            </a:gs>
            <a:gs pos="7001">
              <a:srgbClr val="E6E6E6"/>
            </a:gs>
            <a:gs pos="32001">
              <a:srgbClr val="7D8496"/>
            </a:gs>
            <a:gs pos="47000">
              <a:srgbClr val="E6E6E6"/>
            </a:gs>
            <a:gs pos="85001">
              <a:srgbClr val="7D8496"/>
            </a:gs>
            <a:gs pos="100000">
              <a:srgbClr val="E6E6E6"/>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itchFamily="18" charset="0"/>
                <a:cs typeface="Times New Roman" pitchFamily="18" charset="0"/>
              </a:rPr>
              <a:t>   Если из раны идет кровь</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20000"/>
          </a:bodyPr>
          <a:lstStyle/>
          <a:p>
            <a:pPr algn="just">
              <a:buNone/>
            </a:pPr>
            <a:r>
              <a:rPr lang="ru-RU" dirty="0" smtClean="0"/>
              <a:t>		</a:t>
            </a:r>
          </a:p>
          <a:p>
            <a:pPr algn="just">
              <a:buNone/>
            </a:pPr>
            <a:r>
              <a:rPr lang="ru-RU" sz="2800" dirty="0" smtClean="0">
                <a:latin typeface="Times New Roman" pitchFamily="18" charset="0"/>
                <a:cs typeface="Times New Roman" pitchFamily="18" charset="0"/>
              </a:rPr>
              <a:t>		Трудно представить себе человека, который ни разу не порезался или не видел синяка на своем теле. Если ты поранился, нужно постараться остановить кровотечение, сильно прижав рану.</a:t>
            </a:r>
          </a:p>
          <a:p>
            <a:pPr algn="just">
              <a:buNone/>
            </a:pPr>
            <a:r>
              <a:rPr lang="ru-RU" sz="2800" dirty="0" smtClean="0">
                <a:latin typeface="Times New Roman" pitchFamily="18" charset="0"/>
                <a:cs typeface="Times New Roman" pitchFamily="18" charset="0"/>
              </a:rPr>
              <a:t>		Не забывай, что после остановки кровотечения необходимо обработать прилегающую к ране поверхность кожи йодом и наложить на рану стерильную повязку.</a:t>
            </a:r>
          </a:p>
          <a:p>
            <a:pPr algn="just">
              <a:buNone/>
            </a:pPr>
            <a:r>
              <a:rPr lang="ru-RU" sz="2800" dirty="0" smtClean="0">
                <a:latin typeface="Times New Roman" pitchFamily="18" charset="0"/>
                <a:cs typeface="Times New Roman" pitchFamily="18" charset="0"/>
              </a:rPr>
              <a:t>		В случае сильного кровотечения нужно обязательно вызвать «Скорую помощь» и рассказать врачу, как произошел несчастный случай, какие меры были приняты. </a:t>
            </a:r>
            <a:endParaRPr lang="ru-RU"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0000"/>
            </a:gs>
            <a:gs pos="7001">
              <a:srgbClr val="E6E6E6"/>
            </a:gs>
            <a:gs pos="32001">
              <a:srgbClr val="7D8496"/>
            </a:gs>
            <a:gs pos="47000">
              <a:srgbClr val="E6E6E6"/>
            </a:gs>
            <a:gs pos="85001">
              <a:srgbClr val="7D8496"/>
            </a:gs>
            <a:gs pos="100000">
              <a:srgbClr val="E6E6E6"/>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571744"/>
            <a:ext cx="8229600" cy="1143000"/>
          </a:xfrm>
        </p:spPr>
        <p:txBody>
          <a:bodyPr>
            <a:noAutofit/>
          </a:bodyPr>
          <a:lstStyle/>
          <a:p>
            <a:r>
              <a:rPr lang="ru-RU" sz="3600" b="1" dirty="0" smtClean="0">
                <a:latin typeface="Times New Roman" pitchFamily="18" charset="0"/>
                <a:cs typeface="Times New Roman" pitchFamily="18" charset="0"/>
              </a:rPr>
              <a:t>ПЕРВАЯ МЕДИЦИНСКАЯ ПОМОЩЬ ПРИ ТЕРМИЧЕСКИХ И ХИМИЧЕСКИХ ОЖОГАХ</a:t>
            </a:r>
            <a:endParaRPr lang="ru-RU" sz="3600" b="1"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7001">
              <a:srgbClr val="E6E6E6"/>
            </a:gs>
            <a:gs pos="32001">
              <a:srgbClr val="7D8496"/>
            </a:gs>
            <a:gs pos="47000">
              <a:srgbClr val="E6E6E6"/>
            </a:gs>
            <a:gs pos="85001">
              <a:srgbClr val="7D8496"/>
            </a:gs>
            <a:gs pos="100000">
              <a:srgbClr val="E6E6E6"/>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786478"/>
          </a:xfrm>
        </p:spPr>
        <p:txBody>
          <a:bodyPr>
            <a:normAutofit fontScale="92500"/>
          </a:bodyPr>
          <a:lstStyle/>
          <a:p>
            <a:pPr>
              <a:buNone/>
            </a:pPr>
            <a:r>
              <a:rPr lang="ru-RU" sz="2800" dirty="0" smtClean="0">
                <a:latin typeface="Times New Roman" pitchFamily="18" charset="0"/>
                <a:cs typeface="Times New Roman" pitchFamily="18" charset="0"/>
              </a:rPr>
              <a:t>		Причиной ожога может быть не только огонь, но и кипяток, пар, раскаленный предмет, ядовитые вещества (кислоты, щелочи, фосфор и некоторые другие). Чаще случаются ожоги рук, ног, глаз, реже – туловища и головы. Чем больше ожог, тем глубже повреждения, тем большую опасность он представляет.</a:t>
            </a:r>
          </a:p>
          <a:p>
            <a:pPr algn="just">
              <a:buNone/>
            </a:pPr>
            <a:r>
              <a:rPr lang="ru-RU" sz="2800" dirty="0" smtClean="0">
                <a:latin typeface="Times New Roman" pitchFamily="18" charset="0"/>
                <a:cs typeface="Times New Roman" pitchFamily="18" charset="0"/>
              </a:rPr>
              <a:t>		Если загорелась одежда, надо погасить пламя и снять ее. Одежду нужно не стаскивать, а разрезать на части и освобождать от нее пострадавшего. Если в каких–то местах одежда прилипла к коже, не отдирайте ее. Всю поверхность ожога закройте сухой чистой повязкой. Если на руках есть кольца, браслеты, часы, снимите их.</a:t>
            </a:r>
            <a:endParaRPr lang="ru-RU" sz="28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0000"/>
            </a:gs>
            <a:gs pos="7001">
              <a:srgbClr val="E6E6E6"/>
            </a:gs>
            <a:gs pos="32001">
              <a:srgbClr val="7D8496"/>
            </a:gs>
            <a:gs pos="47000">
              <a:srgbClr val="E6E6E6"/>
            </a:gs>
            <a:gs pos="85001">
              <a:srgbClr val="7D8496"/>
            </a:gs>
            <a:gs pos="100000">
              <a:srgbClr val="E6E6E6"/>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500834"/>
          </a:xfrm>
        </p:spPr>
        <p:txBody>
          <a:bodyPr>
            <a:normAutofit fontScale="55000" lnSpcReduction="20000"/>
          </a:bodyPr>
          <a:lstStyle/>
          <a:p>
            <a:pPr>
              <a:buNone/>
            </a:pPr>
            <a:r>
              <a:rPr lang="ru-RU" dirty="0" smtClean="0"/>
              <a:t>	</a:t>
            </a:r>
            <a:r>
              <a:rPr lang="ru-RU" sz="2800" dirty="0" smtClean="0">
                <a:latin typeface="Times New Roman" pitchFamily="18" charset="0"/>
                <a:cs typeface="Times New Roman" pitchFamily="18" charset="0"/>
              </a:rPr>
              <a:t>	</a:t>
            </a:r>
            <a:r>
              <a:rPr lang="ru-RU" sz="3600" dirty="0" smtClean="0">
                <a:solidFill>
                  <a:srgbClr val="FF0000"/>
                </a:solidFill>
                <a:latin typeface="Times New Roman" pitchFamily="18" charset="0"/>
                <a:cs typeface="Times New Roman" pitchFamily="18" charset="0"/>
              </a:rPr>
              <a:t>Помните что НЕЛЬЗЯ:</a:t>
            </a:r>
          </a:p>
          <a:p>
            <a:pPr>
              <a:lnSpc>
                <a:spcPts val="3000"/>
              </a:lnSpc>
            </a:pPr>
            <a:r>
              <a:rPr lang="ru-RU" sz="3600" dirty="0" smtClean="0">
                <a:latin typeface="Times New Roman" pitchFamily="18" charset="0"/>
                <a:cs typeface="Times New Roman" pitchFamily="18" charset="0"/>
              </a:rPr>
              <a:t>прикасаться к ожогу руками;</a:t>
            </a:r>
            <a:endParaRPr lang="ru-RU" sz="3600" dirty="0">
              <a:latin typeface="Times New Roman" pitchFamily="18" charset="0"/>
              <a:cs typeface="Times New Roman" pitchFamily="18" charset="0"/>
            </a:endParaRPr>
          </a:p>
          <a:p>
            <a:pPr algn="just">
              <a:lnSpc>
                <a:spcPts val="3000"/>
              </a:lnSpc>
            </a:pPr>
            <a:r>
              <a:rPr lang="ru-RU" sz="3600" dirty="0" smtClean="0">
                <a:latin typeface="Times New Roman" pitchFamily="18" charset="0"/>
                <a:cs typeface="Times New Roman" pitchFamily="18" charset="0"/>
              </a:rPr>
              <a:t>вскрывать волдыри, возникающие на коже, и отслаивать кожу;</a:t>
            </a:r>
          </a:p>
          <a:p>
            <a:pPr algn="just">
              <a:lnSpc>
                <a:spcPts val="3000"/>
              </a:lnSpc>
            </a:pPr>
            <a:r>
              <a:rPr lang="ru-RU" sz="3600" dirty="0" smtClean="0">
                <a:latin typeface="Times New Roman" pitchFamily="18" charset="0"/>
                <a:cs typeface="Times New Roman" pitchFamily="18" charset="0"/>
              </a:rPr>
              <a:t>обрабатывать йодом, зеленкой и другими жидкостями образовывающуюся на месте лопнувшего волдыря рану;</a:t>
            </a:r>
          </a:p>
          <a:p>
            <a:pPr algn="just">
              <a:lnSpc>
                <a:spcPts val="3000"/>
              </a:lnSpc>
            </a:pPr>
            <a:r>
              <a:rPr lang="ru-RU" sz="3600" dirty="0" smtClean="0">
                <a:latin typeface="Times New Roman" pitchFamily="18" charset="0"/>
                <a:cs typeface="Times New Roman" pitchFamily="18" charset="0"/>
              </a:rPr>
              <a:t>накладывать на ожоги лейкопластырь.</a:t>
            </a:r>
          </a:p>
          <a:p>
            <a:pPr algn="just">
              <a:lnSpc>
                <a:spcPts val="3000"/>
              </a:lnSpc>
              <a:buNone/>
            </a:pPr>
            <a:r>
              <a:rPr lang="ru-RU" sz="3600" dirty="0" smtClean="0">
                <a:latin typeface="Times New Roman" pitchFamily="18" charset="0"/>
                <a:cs typeface="Times New Roman" pitchFamily="18" charset="0"/>
              </a:rPr>
              <a:t>		 Если на обожженном участке кожи нет повреждений и волдырей, его нужно поместить под струю холодной воды не менее чем на 10 минут – до тех пор, пока боль не уменьшится. Прикройте ожог повязкой, дайте пострадавшему теплого питья, 1-2 таблетки анальгина.</a:t>
            </a:r>
          </a:p>
          <a:p>
            <a:pPr algn="just">
              <a:lnSpc>
                <a:spcPts val="3000"/>
              </a:lnSpc>
              <a:buNone/>
            </a:pPr>
            <a:r>
              <a:rPr lang="ru-RU" sz="3600" dirty="0" smtClean="0">
                <a:latin typeface="Times New Roman" pitchFamily="18" charset="0"/>
                <a:cs typeface="Times New Roman" pitchFamily="18" charset="0"/>
              </a:rPr>
              <a:t>		При получении химического ожога сразу же промойте место, на которое попало вещество, большим количеством воды, </a:t>
            </a:r>
            <a:r>
              <a:rPr lang="ru-RU" sz="3600" b="1" dirty="0" smtClean="0">
                <a:latin typeface="Times New Roman" pitchFamily="18" charset="0"/>
                <a:cs typeface="Times New Roman" pitchFamily="18" charset="0"/>
              </a:rPr>
              <a:t>немедленно вызовите неотложную медицинскую помощь по телефону 103 </a:t>
            </a:r>
            <a:r>
              <a:rPr lang="ru-RU" sz="3600" dirty="0" smtClean="0">
                <a:latin typeface="Times New Roman" pitchFamily="18" charset="0"/>
                <a:cs typeface="Times New Roman" pitchFamily="18" charset="0"/>
              </a:rPr>
              <a:t>и сообщите кому-нибудь из взрослых.</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428868"/>
            <a:ext cx="8229600" cy="1143000"/>
          </a:xfrm>
        </p:spPr>
        <p:txBody>
          <a:bodyPr>
            <a:noAutofit/>
          </a:bodyPr>
          <a:lstStyle/>
          <a:p>
            <a:r>
              <a:rPr lang="ru-RU" sz="9600" b="1" dirty="0" smtClean="0">
                <a:solidFill>
                  <a:srgbClr val="FF0000"/>
                </a:solidFill>
                <a:latin typeface="Times New Roman" pitchFamily="18" charset="0"/>
                <a:cs typeface="Times New Roman" pitchFamily="18" charset="0"/>
              </a:rPr>
              <a:t>Если из носа течет кровь</a:t>
            </a:r>
            <a:endParaRPr lang="ru-RU" sz="9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929354"/>
          </a:xfrm>
        </p:spPr>
        <p:txBody>
          <a:bodyPr>
            <a:normAutofit fontScale="92500" lnSpcReduction="20000"/>
          </a:bodyPr>
          <a:lstStyle/>
          <a:p>
            <a:pPr algn="just">
              <a:buNone/>
            </a:pPr>
            <a:r>
              <a:rPr lang="ru-RU" dirty="0" smtClean="0"/>
              <a:t>		</a:t>
            </a:r>
            <a:r>
              <a:rPr lang="ru-RU" sz="2800" dirty="0" smtClean="0">
                <a:latin typeface="Times New Roman" pitchFamily="18" charset="0"/>
                <a:cs typeface="Times New Roman" pitchFamily="18" charset="0"/>
              </a:rPr>
              <a:t>Кровь из носа может пойти и от удара, и даже внезапно без видимых причин. Внешне это выглядит намного страшнее, чем есть на самом деле.</a:t>
            </a:r>
          </a:p>
          <a:p>
            <a:pPr algn="just">
              <a:buNone/>
            </a:pPr>
            <a:r>
              <a:rPr lang="ru-RU" sz="2800" dirty="0" smtClean="0">
                <a:latin typeface="Times New Roman" pitchFamily="18" charset="0"/>
                <a:cs typeface="Times New Roman" pitchFamily="18" charset="0"/>
              </a:rPr>
              <a:t>		Если вдруг это случилось, спокойно сядьте, слегка наклоните голову назад. Рекомендуется наложить на переносицу холодный компресс (или смоченное в холодной воде полотенце, снег, лед и даже замороженные продукты из морозильника).</a:t>
            </a:r>
          </a:p>
          <a:p>
            <a:pPr algn="just">
              <a:buNone/>
            </a:pPr>
            <a:r>
              <a:rPr lang="ru-RU" sz="2800" dirty="0" smtClean="0">
                <a:latin typeface="Times New Roman" pitchFamily="18" charset="0"/>
                <a:cs typeface="Times New Roman" pitchFamily="18" charset="0"/>
              </a:rPr>
              <a:t>		Для остановки кровотечения сжимайте нос пальцами в течение 10 минут. При этом дышите через нос.</a:t>
            </a:r>
          </a:p>
          <a:p>
            <a:pPr algn="just">
              <a:buNone/>
            </a:pPr>
            <a:r>
              <a:rPr lang="ru-RU" sz="2800" dirty="0" smtClean="0">
                <a:latin typeface="Times New Roman" pitchFamily="18" charset="0"/>
                <a:cs typeface="Times New Roman" pitchFamily="18" charset="0"/>
              </a:rPr>
              <a:t>		Если не удается самостоятельно остановить кровотечение в течение получаса, или перед этим вы упали и сильно ударились головой, если вытекающая кровь смешана с прозрачной жидкостью срочно вызовите врача.</a:t>
            </a:r>
          </a:p>
          <a:p>
            <a:pPr algn="just">
              <a:buNone/>
            </a:pPr>
            <a:r>
              <a:rPr lang="ru-RU" sz="2800" dirty="0" smtClean="0">
                <a:latin typeface="Times New Roman" pitchFamily="18" charset="0"/>
                <a:cs typeface="Times New Roman" pitchFamily="18" charset="0"/>
              </a:rPr>
              <a:t>		</a:t>
            </a:r>
            <a:endParaRPr lang="ru-RU"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34000" r="-34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85786" y="2071678"/>
            <a:ext cx="7772400" cy="1470025"/>
          </a:xfrm>
        </p:spPr>
        <p:txBody>
          <a:bodyPr>
            <a:normAutofit fontScale="90000"/>
          </a:bodyPr>
          <a:lstStyle/>
          <a:p>
            <a:r>
              <a:rPr lang="ru-RU" b="1" dirty="0" smtClean="0">
                <a:solidFill>
                  <a:srgbClr val="FFFF00"/>
                </a:solidFill>
                <a:latin typeface="Times New Roman" pitchFamily="18" charset="0"/>
                <a:cs typeface="Times New Roman" pitchFamily="18" charset="0"/>
              </a:rPr>
              <a:t>МЕДИЦИНСКАЯ ПОМОЩЬ ПРИ ОТРАВЛЕНИИ СРЕДСТВАМИ БЫТОВОЙ ХИМИИ, ЛЕКАРСТВАМИ, РАСТЕНИЯМИ</a:t>
            </a:r>
            <a:endParaRPr lang="ru-RU"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l="-34000" r="-3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786478"/>
          </a:xfrm>
        </p:spPr>
        <p:txBody>
          <a:bodyPr/>
          <a:lstStyle/>
          <a:p>
            <a:pPr>
              <a:buNone/>
            </a:pPr>
            <a:r>
              <a:rPr lang="ru-RU" dirty="0" smtClean="0"/>
              <a:t>		</a:t>
            </a:r>
            <a:r>
              <a:rPr lang="ru-RU" sz="2800" dirty="0" smtClean="0">
                <a:solidFill>
                  <a:srgbClr val="FFFF99"/>
                </a:solidFill>
                <a:latin typeface="Times New Roman" pitchFamily="18" charset="0"/>
                <a:cs typeface="Times New Roman" pitchFamily="18" charset="0"/>
              </a:rPr>
              <a:t>Никогда не слушайте приятелей, предлагающих вам попробовать (потрогать или понюхать) неизвестные жидкость или вещество, съесть незнакомую ягоду. За минутное, легкомысленное любопытство вы рискуете расплатиться своим здоровьем и даже жизнью!</a:t>
            </a:r>
          </a:p>
          <a:p>
            <a:pPr>
              <a:buNone/>
            </a:pPr>
            <a:r>
              <a:rPr lang="ru-RU" sz="2800" dirty="0" smtClean="0">
                <a:solidFill>
                  <a:srgbClr val="FFFF99"/>
                </a:solidFill>
                <a:latin typeface="Times New Roman" pitchFamily="18" charset="0"/>
                <a:cs typeface="Times New Roman" pitchFamily="18" charset="0"/>
              </a:rPr>
              <a:t>		Если вы почувствовали себя плохо после того, как попробовали неизвестное средство или растение, </a:t>
            </a:r>
            <a:r>
              <a:rPr lang="ru-RU" sz="2800" b="1" dirty="0" smtClean="0">
                <a:solidFill>
                  <a:srgbClr val="FFFF99"/>
                </a:solidFill>
                <a:latin typeface="Times New Roman" pitchFamily="18" charset="0"/>
                <a:cs typeface="Times New Roman" pitchFamily="18" charset="0"/>
              </a:rPr>
              <a:t>немедленно вызывайте неотложную медицинскую помощь по телефону 103! 	</a:t>
            </a:r>
            <a:r>
              <a:rPr lang="ru-RU" sz="2800" dirty="0" smtClean="0">
                <a:solidFill>
                  <a:srgbClr val="FFFF99"/>
                </a:solidFill>
                <a:latin typeface="Times New Roman" pitchFamily="18" charset="0"/>
                <a:cs typeface="Times New Roman" pitchFamily="18" charset="0"/>
              </a:rPr>
              <a:t>Расскажите врачам, что именно вы попробовали, покажите бутылочку или остатки средства.</a:t>
            </a:r>
            <a:endParaRPr lang="ru-RU" dirty="0">
              <a:solidFill>
                <a:srgbClr val="FFFF99"/>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643182"/>
            <a:ext cx="8229600" cy="1143000"/>
          </a:xfrm>
        </p:spPr>
        <p:txBody>
          <a:bodyPr/>
          <a:lstStyle/>
          <a:p>
            <a:r>
              <a:rPr lang="ru-RU" dirty="0" smtClean="0"/>
              <a:t>Помощь при сердечном приступе</a:t>
            </a:r>
            <a:endParaRPr lang="ru-RU" dirty="0"/>
          </a:p>
        </p:txBody>
      </p:sp>
      <p:sp>
        <p:nvSpPr>
          <p:cNvPr id="4" name="Сердце 3"/>
          <p:cNvSpPr/>
          <p:nvPr/>
        </p:nvSpPr>
        <p:spPr>
          <a:xfrm>
            <a:off x="6429356" y="0"/>
            <a:ext cx="2714644" cy="1714512"/>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5" name="Полилиния 4"/>
          <p:cNvSpPr/>
          <p:nvPr/>
        </p:nvSpPr>
        <p:spPr>
          <a:xfrm>
            <a:off x="7660295" y="411773"/>
            <a:ext cx="163413" cy="1305919"/>
          </a:xfrm>
          <a:custGeom>
            <a:avLst/>
            <a:gdLst>
              <a:gd name="connsiteX0" fmla="*/ 117432 w 163413"/>
              <a:gd name="connsiteY0" fmla="*/ 0 h 1305919"/>
              <a:gd name="connsiteX1" fmla="*/ 8250 w 163413"/>
              <a:gd name="connsiteY1" fmla="*/ 95534 h 1305919"/>
              <a:gd name="connsiteX2" fmla="*/ 21897 w 163413"/>
              <a:gd name="connsiteY2" fmla="*/ 136478 h 1305919"/>
              <a:gd name="connsiteX3" fmla="*/ 35545 w 163413"/>
              <a:gd name="connsiteY3" fmla="*/ 204716 h 1305919"/>
              <a:gd name="connsiteX4" fmla="*/ 76488 w 163413"/>
              <a:gd name="connsiteY4" fmla="*/ 218364 h 1305919"/>
              <a:gd name="connsiteX5" fmla="*/ 117432 w 163413"/>
              <a:gd name="connsiteY5" fmla="*/ 245660 h 1305919"/>
              <a:gd name="connsiteX6" fmla="*/ 103784 w 163413"/>
              <a:gd name="connsiteY6" fmla="*/ 354842 h 1305919"/>
              <a:gd name="connsiteX7" fmla="*/ 62841 w 163413"/>
              <a:gd name="connsiteY7" fmla="*/ 368490 h 1305919"/>
              <a:gd name="connsiteX8" fmla="*/ 21897 w 163413"/>
              <a:gd name="connsiteY8" fmla="*/ 395785 h 1305919"/>
              <a:gd name="connsiteX9" fmla="*/ 49193 w 163413"/>
              <a:gd name="connsiteY9" fmla="*/ 518615 h 1305919"/>
              <a:gd name="connsiteX10" fmla="*/ 90136 w 163413"/>
              <a:gd name="connsiteY10" fmla="*/ 641445 h 1305919"/>
              <a:gd name="connsiteX11" fmla="*/ 117432 w 163413"/>
              <a:gd name="connsiteY11" fmla="*/ 682388 h 1305919"/>
              <a:gd name="connsiteX12" fmla="*/ 49193 w 163413"/>
              <a:gd name="connsiteY12" fmla="*/ 750627 h 1305919"/>
              <a:gd name="connsiteX13" fmla="*/ 90136 w 163413"/>
              <a:gd name="connsiteY13" fmla="*/ 846161 h 1305919"/>
              <a:gd name="connsiteX14" fmla="*/ 131079 w 163413"/>
              <a:gd name="connsiteY14" fmla="*/ 859809 h 1305919"/>
              <a:gd name="connsiteX15" fmla="*/ 131079 w 163413"/>
              <a:gd name="connsiteY15" fmla="*/ 1009934 h 1305919"/>
              <a:gd name="connsiteX16" fmla="*/ 90136 w 163413"/>
              <a:gd name="connsiteY16" fmla="*/ 1023582 h 1305919"/>
              <a:gd name="connsiteX17" fmla="*/ 35545 w 163413"/>
              <a:gd name="connsiteY17" fmla="*/ 1037230 h 1305919"/>
              <a:gd name="connsiteX18" fmla="*/ 76488 w 163413"/>
              <a:gd name="connsiteY18" fmla="*/ 1146412 h 1305919"/>
              <a:gd name="connsiteX19" fmla="*/ 117432 w 163413"/>
              <a:gd name="connsiteY19" fmla="*/ 1160060 h 1305919"/>
              <a:gd name="connsiteX20" fmla="*/ 103784 w 163413"/>
              <a:gd name="connsiteY20" fmla="*/ 1255594 h 1305919"/>
              <a:gd name="connsiteX21" fmla="*/ 117432 w 163413"/>
              <a:gd name="connsiteY21" fmla="*/ 1255594 h 1305919"/>
              <a:gd name="connsiteX22" fmla="*/ 117432 w 163413"/>
              <a:gd name="connsiteY22" fmla="*/ 1255594 h 130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413" h="1305919">
                <a:moveTo>
                  <a:pt x="117432" y="0"/>
                </a:moveTo>
                <a:cubicBezTo>
                  <a:pt x="81038" y="31845"/>
                  <a:pt x="35982" y="55917"/>
                  <a:pt x="8250" y="95534"/>
                </a:cubicBezTo>
                <a:cubicBezTo>
                  <a:pt x="0" y="107320"/>
                  <a:pt x="18408" y="122521"/>
                  <a:pt x="21897" y="136478"/>
                </a:cubicBezTo>
                <a:cubicBezTo>
                  <a:pt x="27523" y="158982"/>
                  <a:pt x="22678" y="185415"/>
                  <a:pt x="35545" y="204716"/>
                </a:cubicBezTo>
                <a:cubicBezTo>
                  <a:pt x="43525" y="216686"/>
                  <a:pt x="63621" y="211930"/>
                  <a:pt x="76488" y="218364"/>
                </a:cubicBezTo>
                <a:cubicBezTo>
                  <a:pt x="91159" y="225700"/>
                  <a:pt x="103784" y="236561"/>
                  <a:pt x="117432" y="245660"/>
                </a:cubicBezTo>
                <a:cubicBezTo>
                  <a:pt x="112883" y="282054"/>
                  <a:pt x="118680" y="321326"/>
                  <a:pt x="103784" y="354842"/>
                </a:cubicBezTo>
                <a:cubicBezTo>
                  <a:pt x="97941" y="367988"/>
                  <a:pt x="75708" y="362056"/>
                  <a:pt x="62841" y="368490"/>
                </a:cubicBezTo>
                <a:cubicBezTo>
                  <a:pt x="48170" y="375825"/>
                  <a:pt x="35545" y="386687"/>
                  <a:pt x="21897" y="395785"/>
                </a:cubicBezTo>
                <a:cubicBezTo>
                  <a:pt x="46527" y="543564"/>
                  <a:pt x="22314" y="424542"/>
                  <a:pt x="49193" y="518615"/>
                </a:cubicBezTo>
                <a:cubicBezTo>
                  <a:pt x="66568" y="579426"/>
                  <a:pt x="58768" y="578709"/>
                  <a:pt x="90136" y="641445"/>
                </a:cubicBezTo>
                <a:cubicBezTo>
                  <a:pt x="97471" y="656116"/>
                  <a:pt x="108333" y="668740"/>
                  <a:pt x="117432" y="682388"/>
                </a:cubicBezTo>
                <a:cubicBezTo>
                  <a:pt x="94446" y="697712"/>
                  <a:pt x="53981" y="717106"/>
                  <a:pt x="49193" y="750627"/>
                </a:cubicBezTo>
                <a:cubicBezTo>
                  <a:pt x="45831" y="774162"/>
                  <a:pt x="70790" y="830684"/>
                  <a:pt x="90136" y="846161"/>
                </a:cubicBezTo>
                <a:cubicBezTo>
                  <a:pt x="101369" y="855148"/>
                  <a:pt x="117431" y="855260"/>
                  <a:pt x="131079" y="859809"/>
                </a:cubicBezTo>
                <a:cubicBezTo>
                  <a:pt x="149696" y="915659"/>
                  <a:pt x="163413" y="937182"/>
                  <a:pt x="131079" y="1009934"/>
                </a:cubicBezTo>
                <a:cubicBezTo>
                  <a:pt x="125236" y="1023080"/>
                  <a:pt x="103968" y="1019630"/>
                  <a:pt x="90136" y="1023582"/>
                </a:cubicBezTo>
                <a:cubicBezTo>
                  <a:pt x="72101" y="1028735"/>
                  <a:pt x="53742" y="1032681"/>
                  <a:pt x="35545" y="1037230"/>
                </a:cubicBezTo>
                <a:cubicBezTo>
                  <a:pt x="42943" y="1074219"/>
                  <a:pt x="43020" y="1119638"/>
                  <a:pt x="76488" y="1146412"/>
                </a:cubicBezTo>
                <a:cubicBezTo>
                  <a:pt x="87722" y="1155399"/>
                  <a:pt x="103784" y="1155511"/>
                  <a:pt x="117432" y="1160060"/>
                </a:cubicBezTo>
                <a:cubicBezTo>
                  <a:pt x="103220" y="1273756"/>
                  <a:pt x="103784" y="1305919"/>
                  <a:pt x="103784" y="1255594"/>
                </a:cubicBezTo>
                <a:lnTo>
                  <a:pt x="117432" y="1255594"/>
                </a:lnTo>
                <a:lnTo>
                  <a:pt x="117432" y="1255594"/>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ru-RU"/>
          </a:p>
        </p:txBody>
      </p:sp>
      <p:sp>
        <p:nvSpPr>
          <p:cNvPr id="6" name="Сердце 5"/>
          <p:cNvSpPr/>
          <p:nvPr/>
        </p:nvSpPr>
        <p:spPr>
          <a:xfrm>
            <a:off x="0" y="5140308"/>
            <a:ext cx="2714644" cy="1714512"/>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 name="Полилиния 6"/>
          <p:cNvSpPr/>
          <p:nvPr/>
        </p:nvSpPr>
        <p:spPr>
          <a:xfrm>
            <a:off x="1230939" y="5552081"/>
            <a:ext cx="163413" cy="1305919"/>
          </a:xfrm>
          <a:custGeom>
            <a:avLst/>
            <a:gdLst>
              <a:gd name="connsiteX0" fmla="*/ 117432 w 163413"/>
              <a:gd name="connsiteY0" fmla="*/ 0 h 1305919"/>
              <a:gd name="connsiteX1" fmla="*/ 8250 w 163413"/>
              <a:gd name="connsiteY1" fmla="*/ 95534 h 1305919"/>
              <a:gd name="connsiteX2" fmla="*/ 21897 w 163413"/>
              <a:gd name="connsiteY2" fmla="*/ 136478 h 1305919"/>
              <a:gd name="connsiteX3" fmla="*/ 35545 w 163413"/>
              <a:gd name="connsiteY3" fmla="*/ 204716 h 1305919"/>
              <a:gd name="connsiteX4" fmla="*/ 76488 w 163413"/>
              <a:gd name="connsiteY4" fmla="*/ 218364 h 1305919"/>
              <a:gd name="connsiteX5" fmla="*/ 117432 w 163413"/>
              <a:gd name="connsiteY5" fmla="*/ 245660 h 1305919"/>
              <a:gd name="connsiteX6" fmla="*/ 103784 w 163413"/>
              <a:gd name="connsiteY6" fmla="*/ 354842 h 1305919"/>
              <a:gd name="connsiteX7" fmla="*/ 62841 w 163413"/>
              <a:gd name="connsiteY7" fmla="*/ 368490 h 1305919"/>
              <a:gd name="connsiteX8" fmla="*/ 21897 w 163413"/>
              <a:gd name="connsiteY8" fmla="*/ 395785 h 1305919"/>
              <a:gd name="connsiteX9" fmla="*/ 49193 w 163413"/>
              <a:gd name="connsiteY9" fmla="*/ 518615 h 1305919"/>
              <a:gd name="connsiteX10" fmla="*/ 90136 w 163413"/>
              <a:gd name="connsiteY10" fmla="*/ 641445 h 1305919"/>
              <a:gd name="connsiteX11" fmla="*/ 117432 w 163413"/>
              <a:gd name="connsiteY11" fmla="*/ 682388 h 1305919"/>
              <a:gd name="connsiteX12" fmla="*/ 49193 w 163413"/>
              <a:gd name="connsiteY12" fmla="*/ 750627 h 1305919"/>
              <a:gd name="connsiteX13" fmla="*/ 90136 w 163413"/>
              <a:gd name="connsiteY13" fmla="*/ 846161 h 1305919"/>
              <a:gd name="connsiteX14" fmla="*/ 131079 w 163413"/>
              <a:gd name="connsiteY14" fmla="*/ 859809 h 1305919"/>
              <a:gd name="connsiteX15" fmla="*/ 131079 w 163413"/>
              <a:gd name="connsiteY15" fmla="*/ 1009934 h 1305919"/>
              <a:gd name="connsiteX16" fmla="*/ 90136 w 163413"/>
              <a:gd name="connsiteY16" fmla="*/ 1023582 h 1305919"/>
              <a:gd name="connsiteX17" fmla="*/ 35545 w 163413"/>
              <a:gd name="connsiteY17" fmla="*/ 1037230 h 1305919"/>
              <a:gd name="connsiteX18" fmla="*/ 76488 w 163413"/>
              <a:gd name="connsiteY18" fmla="*/ 1146412 h 1305919"/>
              <a:gd name="connsiteX19" fmla="*/ 117432 w 163413"/>
              <a:gd name="connsiteY19" fmla="*/ 1160060 h 1305919"/>
              <a:gd name="connsiteX20" fmla="*/ 103784 w 163413"/>
              <a:gd name="connsiteY20" fmla="*/ 1255594 h 1305919"/>
              <a:gd name="connsiteX21" fmla="*/ 117432 w 163413"/>
              <a:gd name="connsiteY21" fmla="*/ 1255594 h 1305919"/>
              <a:gd name="connsiteX22" fmla="*/ 117432 w 163413"/>
              <a:gd name="connsiteY22" fmla="*/ 1255594 h 130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413" h="1305919">
                <a:moveTo>
                  <a:pt x="117432" y="0"/>
                </a:moveTo>
                <a:cubicBezTo>
                  <a:pt x="81038" y="31845"/>
                  <a:pt x="35982" y="55917"/>
                  <a:pt x="8250" y="95534"/>
                </a:cubicBezTo>
                <a:cubicBezTo>
                  <a:pt x="0" y="107320"/>
                  <a:pt x="18408" y="122521"/>
                  <a:pt x="21897" y="136478"/>
                </a:cubicBezTo>
                <a:cubicBezTo>
                  <a:pt x="27523" y="158982"/>
                  <a:pt x="22678" y="185415"/>
                  <a:pt x="35545" y="204716"/>
                </a:cubicBezTo>
                <a:cubicBezTo>
                  <a:pt x="43525" y="216686"/>
                  <a:pt x="63621" y="211930"/>
                  <a:pt x="76488" y="218364"/>
                </a:cubicBezTo>
                <a:cubicBezTo>
                  <a:pt x="91159" y="225700"/>
                  <a:pt x="103784" y="236561"/>
                  <a:pt x="117432" y="245660"/>
                </a:cubicBezTo>
                <a:cubicBezTo>
                  <a:pt x="112883" y="282054"/>
                  <a:pt x="118680" y="321326"/>
                  <a:pt x="103784" y="354842"/>
                </a:cubicBezTo>
                <a:cubicBezTo>
                  <a:pt x="97941" y="367988"/>
                  <a:pt x="75708" y="362056"/>
                  <a:pt x="62841" y="368490"/>
                </a:cubicBezTo>
                <a:cubicBezTo>
                  <a:pt x="48170" y="375825"/>
                  <a:pt x="35545" y="386687"/>
                  <a:pt x="21897" y="395785"/>
                </a:cubicBezTo>
                <a:cubicBezTo>
                  <a:pt x="46527" y="543564"/>
                  <a:pt x="22314" y="424542"/>
                  <a:pt x="49193" y="518615"/>
                </a:cubicBezTo>
                <a:cubicBezTo>
                  <a:pt x="66568" y="579426"/>
                  <a:pt x="58768" y="578709"/>
                  <a:pt x="90136" y="641445"/>
                </a:cubicBezTo>
                <a:cubicBezTo>
                  <a:pt x="97471" y="656116"/>
                  <a:pt x="108333" y="668740"/>
                  <a:pt x="117432" y="682388"/>
                </a:cubicBezTo>
                <a:cubicBezTo>
                  <a:pt x="94446" y="697712"/>
                  <a:pt x="53981" y="717106"/>
                  <a:pt x="49193" y="750627"/>
                </a:cubicBezTo>
                <a:cubicBezTo>
                  <a:pt x="45831" y="774162"/>
                  <a:pt x="70790" y="830684"/>
                  <a:pt x="90136" y="846161"/>
                </a:cubicBezTo>
                <a:cubicBezTo>
                  <a:pt x="101369" y="855148"/>
                  <a:pt x="117431" y="855260"/>
                  <a:pt x="131079" y="859809"/>
                </a:cubicBezTo>
                <a:cubicBezTo>
                  <a:pt x="149696" y="915659"/>
                  <a:pt x="163413" y="937182"/>
                  <a:pt x="131079" y="1009934"/>
                </a:cubicBezTo>
                <a:cubicBezTo>
                  <a:pt x="125236" y="1023080"/>
                  <a:pt x="103968" y="1019630"/>
                  <a:pt x="90136" y="1023582"/>
                </a:cubicBezTo>
                <a:cubicBezTo>
                  <a:pt x="72101" y="1028735"/>
                  <a:pt x="53742" y="1032681"/>
                  <a:pt x="35545" y="1037230"/>
                </a:cubicBezTo>
                <a:cubicBezTo>
                  <a:pt x="42943" y="1074219"/>
                  <a:pt x="43020" y="1119638"/>
                  <a:pt x="76488" y="1146412"/>
                </a:cubicBezTo>
                <a:cubicBezTo>
                  <a:pt x="87722" y="1155399"/>
                  <a:pt x="103784" y="1155511"/>
                  <a:pt x="117432" y="1160060"/>
                </a:cubicBezTo>
                <a:cubicBezTo>
                  <a:pt x="103220" y="1273756"/>
                  <a:pt x="103784" y="1305919"/>
                  <a:pt x="103784" y="1255594"/>
                </a:cubicBezTo>
                <a:lnTo>
                  <a:pt x="117432" y="1255594"/>
                </a:lnTo>
                <a:lnTo>
                  <a:pt x="117432" y="1255594"/>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lstStyle/>
          <a:p>
            <a:pPr>
              <a:buNone/>
            </a:pPr>
            <a:r>
              <a:rPr lang="ru-RU" dirty="0" smtClean="0"/>
              <a:t>	</a:t>
            </a:r>
            <a:r>
              <a:rPr lang="ru-RU" sz="2400" dirty="0" smtClean="0">
                <a:latin typeface="Times New Roman" pitchFamily="18" charset="0"/>
                <a:cs typeface="Times New Roman" pitchFamily="18" charset="0"/>
              </a:rPr>
              <a:t>При сердечном приступе самое страшное –</a:t>
            </a:r>
          </a:p>
          <a:p>
            <a:pPr>
              <a:buNone/>
            </a:pPr>
            <a:r>
              <a:rPr lang="ru-RU" sz="2400" dirty="0" smtClean="0">
                <a:latin typeface="Times New Roman" pitchFamily="18" charset="0"/>
                <a:cs typeface="Times New Roman" pitchFamily="18" charset="0"/>
              </a:rPr>
              <a:t>полная остановка сердца. Поэтому для начала  </a:t>
            </a:r>
          </a:p>
          <a:p>
            <a:pPr>
              <a:buNone/>
            </a:pPr>
            <a:r>
              <a:rPr lang="ru-RU" sz="2400" dirty="0" smtClean="0">
                <a:latin typeface="Times New Roman" pitchFamily="18" charset="0"/>
                <a:cs typeface="Times New Roman" pitchFamily="18" charset="0"/>
              </a:rPr>
              <a:t>больному необходимо полностью прекратить любую</a:t>
            </a:r>
          </a:p>
          <a:p>
            <a:pPr>
              <a:buNone/>
            </a:pPr>
            <a:r>
              <a:rPr lang="ru-RU" sz="2400" dirty="0" smtClean="0">
                <a:latin typeface="Times New Roman" pitchFamily="18" charset="0"/>
                <a:cs typeface="Times New Roman" pitchFamily="18" charset="0"/>
              </a:rPr>
              <a:t>работу и не двигаться. Нужно сесть без резких движений, по возможности подложив под спину подушки.</a:t>
            </a:r>
          </a:p>
          <a:p>
            <a:pPr marL="0" indent="0" algn="just">
              <a:buNone/>
            </a:pPr>
            <a:r>
              <a:rPr lang="ru-RU" sz="2400" dirty="0" smtClean="0">
                <a:latin typeface="Times New Roman" pitchFamily="18" charset="0"/>
                <a:cs typeface="Times New Roman" pitchFamily="18" charset="0"/>
              </a:rPr>
              <a:t>	Выясните у больного, есть ли у него какие-нибудь лекарства  с собой (если он без сознания, посмотрите в карманах одежды), так как люди с больным сердцем всегда носят с собой таблетки. Если они есть, положите пострадавшему под язык.</a:t>
            </a:r>
          </a:p>
          <a:p>
            <a:pPr marL="2147888" indent="-2147888" algn="just">
              <a:buNone/>
            </a:pPr>
            <a:r>
              <a:rPr lang="ru-RU" sz="2400" dirty="0" smtClean="0">
                <a:latin typeface="Times New Roman" pitchFamily="18" charset="0"/>
                <a:cs typeface="Times New Roman" pitchFamily="18" charset="0"/>
              </a:rPr>
              <a:t>	                             После этого попросите пострадавшего не двигаться и ждите приезда врачей.</a:t>
            </a:r>
            <a:endParaRPr lang="ru-RU" dirty="0"/>
          </a:p>
        </p:txBody>
      </p:sp>
      <p:sp>
        <p:nvSpPr>
          <p:cNvPr id="4" name="Сердце 3"/>
          <p:cNvSpPr/>
          <p:nvPr/>
        </p:nvSpPr>
        <p:spPr>
          <a:xfrm>
            <a:off x="6429356" y="0"/>
            <a:ext cx="2714644" cy="1714512"/>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5" name="Полилиния 4"/>
          <p:cNvSpPr/>
          <p:nvPr/>
        </p:nvSpPr>
        <p:spPr>
          <a:xfrm>
            <a:off x="7660295" y="411773"/>
            <a:ext cx="163413" cy="1305919"/>
          </a:xfrm>
          <a:custGeom>
            <a:avLst/>
            <a:gdLst>
              <a:gd name="connsiteX0" fmla="*/ 117432 w 163413"/>
              <a:gd name="connsiteY0" fmla="*/ 0 h 1305919"/>
              <a:gd name="connsiteX1" fmla="*/ 8250 w 163413"/>
              <a:gd name="connsiteY1" fmla="*/ 95534 h 1305919"/>
              <a:gd name="connsiteX2" fmla="*/ 21897 w 163413"/>
              <a:gd name="connsiteY2" fmla="*/ 136478 h 1305919"/>
              <a:gd name="connsiteX3" fmla="*/ 35545 w 163413"/>
              <a:gd name="connsiteY3" fmla="*/ 204716 h 1305919"/>
              <a:gd name="connsiteX4" fmla="*/ 76488 w 163413"/>
              <a:gd name="connsiteY4" fmla="*/ 218364 h 1305919"/>
              <a:gd name="connsiteX5" fmla="*/ 117432 w 163413"/>
              <a:gd name="connsiteY5" fmla="*/ 245660 h 1305919"/>
              <a:gd name="connsiteX6" fmla="*/ 103784 w 163413"/>
              <a:gd name="connsiteY6" fmla="*/ 354842 h 1305919"/>
              <a:gd name="connsiteX7" fmla="*/ 62841 w 163413"/>
              <a:gd name="connsiteY7" fmla="*/ 368490 h 1305919"/>
              <a:gd name="connsiteX8" fmla="*/ 21897 w 163413"/>
              <a:gd name="connsiteY8" fmla="*/ 395785 h 1305919"/>
              <a:gd name="connsiteX9" fmla="*/ 49193 w 163413"/>
              <a:gd name="connsiteY9" fmla="*/ 518615 h 1305919"/>
              <a:gd name="connsiteX10" fmla="*/ 90136 w 163413"/>
              <a:gd name="connsiteY10" fmla="*/ 641445 h 1305919"/>
              <a:gd name="connsiteX11" fmla="*/ 117432 w 163413"/>
              <a:gd name="connsiteY11" fmla="*/ 682388 h 1305919"/>
              <a:gd name="connsiteX12" fmla="*/ 49193 w 163413"/>
              <a:gd name="connsiteY12" fmla="*/ 750627 h 1305919"/>
              <a:gd name="connsiteX13" fmla="*/ 90136 w 163413"/>
              <a:gd name="connsiteY13" fmla="*/ 846161 h 1305919"/>
              <a:gd name="connsiteX14" fmla="*/ 131079 w 163413"/>
              <a:gd name="connsiteY14" fmla="*/ 859809 h 1305919"/>
              <a:gd name="connsiteX15" fmla="*/ 131079 w 163413"/>
              <a:gd name="connsiteY15" fmla="*/ 1009934 h 1305919"/>
              <a:gd name="connsiteX16" fmla="*/ 90136 w 163413"/>
              <a:gd name="connsiteY16" fmla="*/ 1023582 h 1305919"/>
              <a:gd name="connsiteX17" fmla="*/ 35545 w 163413"/>
              <a:gd name="connsiteY17" fmla="*/ 1037230 h 1305919"/>
              <a:gd name="connsiteX18" fmla="*/ 76488 w 163413"/>
              <a:gd name="connsiteY18" fmla="*/ 1146412 h 1305919"/>
              <a:gd name="connsiteX19" fmla="*/ 117432 w 163413"/>
              <a:gd name="connsiteY19" fmla="*/ 1160060 h 1305919"/>
              <a:gd name="connsiteX20" fmla="*/ 103784 w 163413"/>
              <a:gd name="connsiteY20" fmla="*/ 1255594 h 1305919"/>
              <a:gd name="connsiteX21" fmla="*/ 117432 w 163413"/>
              <a:gd name="connsiteY21" fmla="*/ 1255594 h 1305919"/>
              <a:gd name="connsiteX22" fmla="*/ 117432 w 163413"/>
              <a:gd name="connsiteY22" fmla="*/ 1255594 h 130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413" h="1305919">
                <a:moveTo>
                  <a:pt x="117432" y="0"/>
                </a:moveTo>
                <a:cubicBezTo>
                  <a:pt x="81038" y="31845"/>
                  <a:pt x="35982" y="55917"/>
                  <a:pt x="8250" y="95534"/>
                </a:cubicBezTo>
                <a:cubicBezTo>
                  <a:pt x="0" y="107320"/>
                  <a:pt x="18408" y="122521"/>
                  <a:pt x="21897" y="136478"/>
                </a:cubicBezTo>
                <a:cubicBezTo>
                  <a:pt x="27523" y="158982"/>
                  <a:pt x="22678" y="185415"/>
                  <a:pt x="35545" y="204716"/>
                </a:cubicBezTo>
                <a:cubicBezTo>
                  <a:pt x="43525" y="216686"/>
                  <a:pt x="63621" y="211930"/>
                  <a:pt x="76488" y="218364"/>
                </a:cubicBezTo>
                <a:cubicBezTo>
                  <a:pt x="91159" y="225700"/>
                  <a:pt x="103784" y="236561"/>
                  <a:pt x="117432" y="245660"/>
                </a:cubicBezTo>
                <a:cubicBezTo>
                  <a:pt x="112883" y="282054"/>
                  <a:pt x="118680" y="321326"/>
                  <a:pt x="103784" y="354842"/>
                </a:cubicBezTo>
                <a:cubicBezTo>
                  <a:pt x="97941" y="367988"/>
                  <a:pt x="75708" y="362056"/>
                  <a:pt x="62841" y="368490"/>
                </a:cubicBezTo>
                <a:cubicBezTo>
                  <a:pt x="48170" y="375825"/>
                  <a:pt x="35545" y="386687"/>
                  <a:pt x="21897" y="395785"/>
                </a:cubicBezTo>
                <a:cubicBezTo>
                  <a:pt x="46527" y="543564"/>
                  <a:pt x="22314" y="424542"/>
                  <a:pt x="49193" y="518615"/>
                </a:cubicBezTo>
                <a:cubicBezTo>
                  <a:pt x="66568" y="579426"/>
                  <a:pt x="58768" y="578709"/>
                  <a:pt x="90136" y="641445"/>
                </a:cubicBezTo>
                <a:cubicBezTo>
                  <a:pt x="97471" y="656116"/>
                  <a:pt x="108333" y="668740"/>
                  <a:pt x="117432" y="682388"/>
                </a:cubicBezTo>
                <a:cubicBezTo>
                  <a:pt x="94446" y="697712"/>
                  <a:pt x="53981" y="717106"/>
                  <a:pt x="49193" y="750627"/>
                </a:cubicBezTo>
                <a:cubicBezTo>
                  <a:pt x="45831" y="774162"/>
                  <a:pt x="70790" y="830684"/>
                  <a:pt x="90136" y="846161"/>
                </a:cubicBezTo>
                <a:cubicBezTo>
                  <a:pt x="101369" y="855148"/>
                  <a:pt x="117431" y="855260"/>
                  <a:pt x="131079" y="859809"/>
                </a:cubicBezTo>
                <a:cubicBezTo>
                  <a:pt x="149696" y="915659"/>
                  <a:pt x="163413" y="937182"/>
                  <a:pt x="131079" y="1009934"/>
                </a:cubicBezTo>
                <a:cubicBezTo>
                  <a:pt x="125236" y="1023080"/>
                  <a:pt x="103968" y="1019630"/>
                  <a:pt x="90136" y="1023582"/>
                </a:cubicBezTo>
                <a:cubicBezTo>
                  <a:pt x="72101" y="1028735"/>
                  <a:pt x="53742" y="1032681"/>
                  <a:pt x="35545" y="1037230"/>
                </a:cubicBezTo>
                <a:cubicBezTo>
                  <a:pt x="42943" y="1074219"/>
                  <a:pt x="43020" y="1119638"/>
                  <a:pt x="76488" y="1146412"/>
                </a:cubicBezTo>
                <a:cubicBezTo>
                  <a:pt x="87722" y="1155399"/>
                  <a:pt x="103784" y="1155511"/>
                  <a:pt x="117432" y="1160060"/>
                </a:cubicBezTo>
                <a:cubicBezTo>
                  <a:pt x="103220" y="1273756"/>
                  <a:pt x="103784" y="1305919"/>
                  <a:pt x="103784" y="1255594"/>
                </a:cubicBezTo>
                <a:lnTo>
                  <a:pt x="117432" y="1255594"/>
                </a:lnTo>
                <a:lnTo>
                  <a:pt x="117432" y="1255594"/>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ru-RU"/>
          </a:p>
        </p:txBody>
      </p:sp>
      <p:sp>
        <p:nvSpPr>
          <p:cNvPr id="6" name="Сердце 5"/>
          <p:cNvSpPr/>
          <p:nvPr/>
        </p:nvSpPr>
        <p:spPr>
          <a:xfrm>
            <a:off x="0" y="5143488"/>
            <a:ext cx="2714644" cy="1714512"/>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 name="Полилиния 6"/>
          <p:cNvSpPr/>
          <p:nvPr/>
        </p:nvSpPr>
        <p:spPr>
          <a:xfrm>
            <a:off x="1230939" y="5555261"/>
            <a:ext cx="163413" cy="1305919"/>
          </a:xfrm>
          <a:custGeom>
            <a:avLst/>
            <a:gdLst>
              <a:gd name="connsiteX0" fmla="*/ 117432 w 163413"/>
              <a:gd name="connsiteY0" fmla="*/ 0 h 1305919"/>
              <a:gd name="connsiteX1" fmla="*/ 8250 w 163413"/>
              <a:gd name="connsiteY1" fmla="*/ 95534 h 1305919"/>
              <a:gd name="connsiteX2" fmla="*/ 21897 w 163413"/>
              <a:gd name="connsiteY2" fmla="*/ 136478 h 1305919"/>
              <a:gd name="connsiteX3" fmla="*/ 35545 w 163413"/>
              <a:gd name="connsiteY3" fmla="*/ 204716 h 1305919"/>
              <a:gd name="connsiteX4" fmla="*/ 76488 w 163413"/>
              <a:gd name="connsiteY4" fmla="*/ 218364 h 1305919"/>
              <a:gd name="connsiteX5" fmla="*/ 117432 w 163413"/>
              <a:gd name="connsiteY5" fmla="*/ 245660 h 1305919"/>
              <a:gd name="connsiteX6" fmla="*/ 103784 w 163413"/>
              <a:gd name="connsiteY6" fmla="*/ 354842 h 1305919"/>
              <a:gd name="connsiteX7" fmla="*/ 62841 w 163413"/>
              <a:gd name="connsiteY7" fmla="*/ 368490 h 1305919"/>
              <a:gd name="connsiteX8" fmla="*/ 21897 w 163413"/>
              <a:gd name="connsiteY8" fmla="*/ 395785 h 1305919"/>
              <a:gd name="connsiteX9" fmla="*/ 49193 w 163413"/>
              <a:gd name="connsiteY9" fmla="*/ 518615 h 1305919"/>
              <a:gd name="connsiteX10" fmla="*/ 90136 w 163413"/>
              <a:gd name="connsiteY10" fmla="*/ 641445 h 1305919"/>
              <a:gd name="connsiteX11" fmla="*/ 117432 w 163413"/>
              <a:gd name="connsiteY11" fmla="*/ 682388 h 1305919"/>
              <a:gd name="connsiteX12" fmla="*/ 49193 w 163413"/>
              <a:gd name="connsiteY12" fmla="*/ 750627 h 1305919"/>
              <a:gd name="connsiteX13" fmla="*/ 90136 w 163413"/>
              <a:gd name="connsiteY13" fmla="*/ 846161 h 1305919"/>
              <a:gd name="connsiteX14" fmla="*/ 131079 w 163413"/>
              <a:gd name="connsiteY14" fmla="*/ 859809 h 1305919"/>
              <a:gd name="connsiteX15" fmla="*/ 131079 w 163413"/>
              <a:gd name="connsiteY15" fmla="*/ 1009934 h 1305919"/>
              <a:gd name="connsiteX16" fmla="*/ 90136 w 163413"/>
              <a:gd name="connsiteY16" fmla="*/ 1023582 h 1305919"/>
              <a:gd name="connsiteX17" fmla="*/ 35545 w 163413"/>
              <a:gd name="connsiteY17" fmla="*/ 1037230 h 1305919"/>
              <a:gd name="connsiteX18" fmla="*/ 76488 w 163413"/>
              <a:gd name="connsiteY18" fmla="*/ 1146412 h 1305919"/>
              <a:gd name="connsiteX19" fmla="*/ 117432 w 163413"/>
              <a:gd name="connsiteY19" fmla="*/ 1160060 h 1305919"/>
              <a:gd name="connsiteX20" fmla="*/ 103784 w 163413"/>
              <a:gd name="connsiteY20" fmla="*/ 1255594 h 1305919"/>
              <a:gd name="connsiteX21" fmla="*/ 117432 w 163413"/>
              <a:gd name="connsiteY21" fmla="*/ 1255594 h 1305919"/>
              <a:gd name="connsiteX22" fmla="*/ 117432 w 163413"/>
              <a:gd name="connsiteY22" fmla="*/ 1255594 h 130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413" h="1305919">
                <a:moveTo>
                  <a:pt x="117432" y="0"/>
                </a:moveTo>
                <a:cubicBezTo>
                  <a:pt x="81038" y="31845"/>
                  <a:pt x="35982" y="55917"/>
                  <a:pt x="8250" y="95534"/>
                </a:cubicBezTo>
                <a:cubicBezTo>
                  <a:pt x="0" y="107320"/>
                  <a:pt x="18408" y="122521"/>
                  <a:pt x="21897" y="136478"/>
                </a:cubicBezTo>
                <a:cubicBezTo>
                  <a:pt x="27523" y="158982"/>
                  <a:pt x="22678" y="185415"/>
                  <a:pt x="35545" y="204716"/>
                </a:cubicBezTo>
                <a:cubicBezTo>
                  <a:pt x="43525" y="216686"/>
                  <a:pt x="63621" y="211930"/>
                  <a:pt x="76488" y="218364"/>
                </a:cubicBezTo>
                <a:cubicBezTo>
                  <a:pt x="91159" y="225700"/>
                  <a:pt x="103784" y="236561"/>
                  <a:pt x="117432" y="245660"/>
                </a:cubicBezTo>
                <a:cubicBezTo>
                  <a:pt x="112883" y="282054"/>
                  <a:pt x="118680" y="321326"/>
                  <a:pt x="103784" y="354842"/>
                </a:cubicBezTo>
                <a:cubicBezTo>
                  <a:pt x="97941" y="367988"/>
                  <a:pt x="75708" y="362056"/>
                  <a:pt x="62841" y="368490"/>
                </a:cubicBezTo>
                <a:cubicBezTo>
                  <a:pt x="48170" y="375825"/>
                  <a:pt x="35545" y="386687"/>
                  <a:pt x="21897" y="395785"/>
                </a:cubicBezTo>
                <a:cubicBezTo>
                  <a:pt x="46527" y="543564"/>
                  <a:pt x="22314" y="424542"/>
                  <a:pt x="49193" y="518615"/>
                </a:cubicBezTo>
                <a:cubicBezTo>
                  <a:pt x="66568" y="579426"/>
                  <a:pt x="58768" y="578709"/>
                  <a:pt x="90136" y="641445"/>
                </a:cubicBezTo>
                <a:cubicBezTo>
                  <a:pt x="97471" y="656116"/>
                  <a:pt x="108333" y="668740"/>
                  <a:pt x="117432" y="682388"/>
                </a:cubicBezTo>
                <a:cubicBezTo>
                  <a:pt x="94446" y="697712"/>
                  <a:pt x="53981" y="717106"/>
                  <a:pt x="49193" y="750627"/>
                </a:cubicBezTo>
                <a:cubicBezTo>
                  <a:pt x="45831" y="774162"/>
                  <a:pt x="70790" y="830684"/>
                  <a:pt x="90136" y="846161"/>
                </a:cubicBezTo>
                <a:cubicBezTo>
                  <a:pt x="101369" y="855148"/>
                  <a:pt x="117431" y="855260"/>
                  <a:pt x="131079" y="859809"/>
                </a:cubicBezTo>
                <a:cubicBezTo>
                  <a:pt x="149696" y="915659"/>
                  <a:pt x="163413" y="937182"/>
                  <a:pt x="131079" y="1009934"/>
                </a:cubicBezTo>
                <a:cubicBezTo>
                  <a:pt x="125236" y="1023080"/>
                  <a:pt x="103968" y="1019630"/>
                  <a:pt x="90136" y="1023582"/>
                </a:cubicBezTo>
                <a:cubicBezTo>
                  <a:pt x="72101" y="1028735"/>
                  <a:pt x="53742" y="1032681"/>
                  <a:pt x="35545" y="1037230"/>
                </a:cubicBezTo>
                <a:cubicBezTo>
                  <a:pt x="42943" y="1074219"/>
                  <a:pt x="43020" y="1119638"/>
                  <a:pt x="76488" y="1146412"/>
                </a:cubicBezTo>
                <a:cubicBezTo>
                  <a:pt x="87722" y="1155399"/>
                  <a:pt x="103784" y="1155511"/>
                  <a:pt x="117432" y="1160060"/>
                </a:cubicBezTo>
                <a:cubicBezTo>
                  <a:pt x="103220" y="1273756"/>
                  <a:pt x="103784" y="1305919"/>
                  <a:pt x="103784" y="1255594"/>
                </a:cubicBezTo>
                <a:lnTo>
                  <a:pt x="117432" y="1255594"/>
                </a:lnTo>
                <a:lnTo>
                  <a:pt x="117432" y="1255594"/>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ru-RU"/>
          </a:p>
        </p:txBody>
      </p:sp>
      <p:sp>
        <p:nvSpPr>
          <p:cNvPr id="8" name="Скругленный прямоугольник 7"/>
          <p:cNvSpPr/>
          <p:nvPr/>
        </p:nvSpPr>
        <p:spPr>
          <a:xfrm>
            <a:off x="4429124" y="5572140"/>
            <a:ext cx="4286280" cy="10715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000" dirty="0" smtClean="0">
                <a:latin typeface="Times New Roman" pitchFamily="18" charset="0"/>
                <a:cs typeface="Times New Roman" pitchFamily="18" charset="0"/>
              </a:rPr>
              <a:t>При сердечном приступе обязательно СРАЗУ ЖЕ вызвать «Скорую помощь» по телефону 103</a:t>
            </a:r>
            <a:endParaRPr lang="ru-RU" sz="2000"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2495</TotalTime>
  <Words>2079</Words>
  <Application>Microsoft Office PowerPoint</Application>
  <PresentationFormat>Экран (4:3)</PresentationFormat>
  <Paragraphs>300</Paragraphs>
  <Slides>108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108</vt:i4>
      </vt:variant>
    </vt:vector>
  </HeadingPairs>
  <TitlesOfParts>
    <vt:vector size="109" baseType="lpstr">
      <vt:lpstr>Тема Office</vt:lpstr>
      <vt:lpstr>ФОРМУЛА БЕЗОПАСНОСТИ</vt:lpstr>
      <vt:lpstr>Введение</vt:lpstr>
      <vt:lpstr>Слайд 3</vt:lpstr>
      <vt:lpstr>Что такое  чрезвычайные ситуации?</vt:lpstr>
      <vt:lpstr>Слайд 5</vt:lpstr>
      <vt:lpstr>Слайд 6</vt:lpstr>
      <vt:lpstr>Слайд 7</vt:lpstr>
      <vt:lpstr>-  предвидеть опасность – стараться предугадать, что произойдет или где находиться безопасно;  -  избегать ее – постараться сделать все, чтобы ничего плохого с вами и окружающими не случилось; -  действовать решительно и четко – не пугаться, не теряться, а бать хладнокровным и мужественным, сделать все, чтобы помочь себе и другим; -  помочь любому, кто оказался в трудной или опасной ситуации; -  звать на помощь; -  бороться до последнего.   Конечно, мы все должны уметь действовать в чрезвычайной ситуации по данной формуле. Однако, не всякой беде можно противостоять «один на один». Часто для победы требуются усилия многих людей. Поэтому в нашей стране есть люди, профессия которых – спасатель, задача – помогать каждому, попавшему в чрезвычайную ситуацию.  </vt:lpstr>
      <vt:lpstr>Опасности в жилище</vt:lpstr>
      <vt:lpstr>ПОЖАР!!!</vt:lpstr>
      <vt:lpstr>Слайд 11</vt:lpstr>
      <vt:lpstr>Слайд 12</vt:lpstr>
      <vt:lpstr>Ну, а если все-таки загорелось?</vt:lpstr>
      <vt:lpstr>При этом сообщите:</vt:lpstr>
      <vt:lpstr>Если огонь не велик, попробуйте справиться с ним самостоятельно, используя подручные средства для тушения: мокрую ткань и воду.</vt:lpstr>
      <vt:lpstr>ПОМНИТЕ!!!</vt:lpstr>
      <vt:lpstr>При пожаре дым опасен даже больше, чем огонь.</vt:lpstr>
      <vt:lpstr>Если выйти из квартиры невозможно,</vt:lpstr>
      <vt:lpstr>Слайд 19</vt:lpstr>
      <vt:lpstr>Слайд 20</vt:lpstr>
      <vt:lpstr>Помните главное:</vt:lpstr>
      <vt:lpstr>Затопление жилища</vt:lpstr>
      <vt:lpstr>Почему???</vt:lpstr>
      <vt:lpstr>Во всех этих случаях в первую очередь</vt:lpstr>
      <vt:lpstr>Чтобы по вашей вине не произошло затопление дома или школы:</vt:lpstr>
      <vt:lpstr>РАЗЛИВ РТУТИ</vt:lpstr>
      <vt:lpstr>Слайд 27</vt:lpstr>
      <vt:lpstr>Если в помещении обнаружена разлившаяся ртуть, необходимо:</vt:lpstr>
      <vt:lpstr>Электричество…</vt:lpstr>
      <vt:lpstr>Слайд 30</vt:lpstr>
      <vt:lpstr>Дома следует соблюдать такие рекомендации:</vt:lpstr>
      <vt:lpstr>ПЕТАРДЫ</vt:lpstr>
      <vt:lpstr>Фейерверки, петарды, салюты…Как красиво- и как опасно! При использовании подобной пиротехники происходят вспышки и взрывы, которые могут повредить не только предметы вокруг, но и нанести урон здоровью людей. Очень не хочется после новогодних праздников оказаться на больничной койке…</vt:lpstr>
      <vt:lpstr>Слайд 34</vt:lpstr>
      <vt:lpstr>Опасности в общественных местах</vt:lpstr>
      <vt:lpstr>Слайд 36</vt:lpstr>
      <vt:lpstr>Итак, несколько простых правил, зная которые, вы можете обезопасить себя:</vt:lpstr>
      <vt:lpstr>Опасности на транспорте</vt:lpstr>
      <vt:lpstr>Слайд 39</vt:lpstr>
      <vt:lpstr>Слайд 40</vt:lpstr>
      <vt:lpstr>Слайд 41</vt:lpstr>
      <vt:lpstr>Слайд 42</vt:lpstr>
      <vt:lpstr>Слайд 43</vt:lpstr>
      <vt:lpstr>В салоне транспорта</vt:lpstr>
      <vt:lpstr>Следуйте правилам:</vt:lpstr>
      <vt:lpstr>Если в автобусе, трамвае, троллейбусе или вагоне метро начался пожар, а вы едете без взрослых:</vt:lpstr>
      <vt:lpstr>МЕТРО</vt:lpstr>
      <vt:lpstr>Слайд 48</vt:lpstr>
      <vt:lpstr>Эскалатор</vt:lpstr>
      <vt:lpstr>Платформа</vt:lpstr>
      <vt:lpstr>Запомните следующие правила:</vt:lpstr>
      <vt:lpstr>Слайд 52</vt:lpstr>
      <vt:lpstr>Легковой автомобиль</vt:lpstr>
      <vt:lpstr>Слайд 54</vt:lpstr>
      <vt:lpstr>Слайд 55</vt:lpstr>
      <vt:lpstr>Слайд 56</vt:lpstr>
      <vt:lpstr>Слайд 57</vt:lpstr>
      <vt:lpstr>Железная дорога</vt:lpstr>
      <vt:lpstr>Слайд 59</vt:lpstr>
      <vt:lpstr>Слайд 60</vt:lpstr>
      <vt:lpstr>Чтобы избежать опасности на железной дороге, помните и соблюдайте следующие правила:</vt:lpstr>
      <vt:lpstr>Слайд 62</vt:lpstr>
      <vt:lpstr>ВОЗДУШНЫЙ ТРАНСПОРТ</vt:lpstr>
      <vt:lpstr>Слайд 64</vt:lpstr>
      <vt:lpstr>Слайд 65</vt:lpstr>
      <vt:lpstr>Слайд 66</vt:lpstr>
      <vt:lpstr>Опасности в природе</vt:lpstr>
      <vt:lpstr>Электробезопасность на природе</vt:lpstr>
      <vt:lpstr>Слайд 69</vt:lpstr>
      <vt:lpstr>Если вы заблудились в лесу</vt:lpstr>
      <vt:lpstr>Слайд 71</vt:lpstr>
      <vt:lpstr>Если вы попали под грозу</vt:lpstr>
      <vt:lpstr>Слайд 73</vt:lpstr>
      <vt:lpstr>Если провалился под лед</vt:lpstr>
      <vt:lpstr>Слайд 75</vt:lpstr>
      <vt:lpstr>Пожар в лесу</vt:lpstr>
      <vt:lpstr>Слайд 77</vt:lpstr>
      <vt:lpstr>Сильная жара</vt:lpstr>
      <vt:lpstr>ОПОЛЗЕНЬ</vt:lpstr>
      <vt:lpstr>Слайд 80</vt:lpstr>
      <vt:lpstr>Слайд 81</vt:lpstr>
      <vt:lpstr>Слайд 82</vt:lpstr>
      <vt:lpstr>Слайд 83</vt:lpstr>
      <vt:lpstr>Слайд 84</vt:lpstr>
      <vt:lpstr>Слайд 85</vt:lpstr>
      <vt:lpstr>Слайд 86</vt:lpstr>
      <vt:lpstr>Слайд 87</vt:lpstr>
      <vt:lpstr>Основы оказания первой медицинской помощи</vt:lpstr>
      <vt:lpstr>Слайд 89</vt:lpstr>
      <vt:lpstr>   Если из раны идет кровь</vt:lpstr>
      <vt:lpstr>ПЕРВАЯ МЕДИЦИНСКАЯ ПОМОЩЬ ПРИ ТЕРМИЧЕСКИХ И ХИМИЧЕСКИХ ОЖОГАХ</vt:lpstr>
      <vt:lpstr>Слайд 92</vt:lpstr>
      <vt:lpstr>Слайд 93</vt:lpstr>
      <vt:lpstr>Если из носа течет кровь</vt:lpstr>
      <vt:lpstr>Слайд 95</vt:lpstr>
      <vt:lpstr>МЕДИЦИНСКАЯ ПОМОЩЬ ПРИ ОТРАВЛЕНИИ СРЕДСТВАМИ БЫТОВОЙ ХИМИИ, ЛЕКАРСТВАМИ, РАСТЕНИЯМИ</vt:lpstr>
      <vt:lpstr>Слайд 97</vt:lpstr>
      <vt:lpstr>Помощь при сердечном приступе</vt:lpstr>
      <vt:lpstr>Слайд 99</vt:lpstr>
      <vt:lpstr>ПЕРЕОХЛАЖДЕНИЕ  И  ОБМОРОЖЕНИЕ</vt:lpstr>
      <vt:lpstr>Слайд 101</vt:lpstr>
      <vt:lpstr>УТОПЛЕНИЕ</vt:lpstr>
      <vt:lpstr>Слайд 103</vt:lpstr>
      <vt:lpstr>Правила поведения на воде:</vt:lpstr>
      <vt:lpstr>Если хочешь     быть здоров</vt:lpstr>
      <vt:lpstr>Слайд 106</vt:lpstr>
      <vt:lpstr>Несколько простых рекомендаций помогут вам правильно организовать свой день и позаботиться о своем здоровье:</vt:lpstr>
      <vt:lpstr>Слайд 108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ФОРМУЛА БЕЗОПАСНОСТИ</dc:title>
  <dc:creator>Калинка</dc:creator>
  <cp:lastModifiedBy>Калинка</cp:lastModifiedBy>
  <cp:revision>235</cp:revision>
  <dcterms:created xsi:type="dcterms:W3CDTF">2010-11-22T07:24:11Z</dcterms:created>
  <dcterms:modified xsi:type="dcterms:W3CDTF">2010-12-02T10:12:21Z</dcterms:modified>
</cp:coreProperties>
</file>